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drawings/drawing2.xml" ContentType="application/vnd.openxmlformats-officedocument.drawingml.chartshape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charts/chart3.xml" ContentType="application/vnd.openxmlformats-officedocument.drawingml.char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rawings/drawing3.xml" ContentType="application/vnd.openxmlformats-officedocument.drawingml.chartshape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rawings/drawing4.xml" ContentType="application/vnd.openxmlformats-officedocument.drawingml.chartshape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slides/slide79.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rawings/drawing1.xml" ContentType="application/vnd.openxmlformats-officedocument.drawingml.chartshape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charts/chart6.xml" ContentType="application/vnd.openxmlformats-officedocument.drawingml.chart+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charts/chart2.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44" r:id="rId2"/>
  </p:sldMasterIdLst>
  <p:notesMasterIdLst>
    <p:notesMasterId r:id="rId83"/>
  </p:notesMasterIdLst>
  <p:sldIdLst>
    <p:sldId id="493" r:id="rId3"/>
    <p:sldId id="451" r:id="rId4"/>
    <p:sldId id="397" r:id="rId5"/>
    <p:sldId id="491" r:id="rId6"/>
    <p:sldId id="492" r:id="rId7"/>
    <p:sldId id="398" r:id="rId8"/>
    <p:sldId id="453" r:id="rId9"/>
    <p:sldId id="452" r:id="rId10"/>
    <p:sldId id="494" r:id="rId11"/>
    <p:sldId id="403" r:id="rId12"/>
    <p:sldId id="404" r:id="rId13"/>
    <p:sldId id="405" r:id="rId14"/>
    <p:sldId id="406" r:id="rId15"/>
    <p:sldId id="454" r:id="rId16"/>
    <p:sldId id="408" r:id="rId17"/>
    <p:sldId id="455" r:id="rId18"/>
    <p:sldId id="409" r:id="rId19"/>
    <p:sldId id="456" r:id="rId20"/>
    <p:sldId id="411" r:id="rId21"/>
    <p:sldId id="412" r:id="rId22"/>
    <p:sldId id="413" r:id="rId23"/>
    <p:sldId id="414" r:id="rId24"/>
    <p:sldId id="415" r:id="rId25"/>
    <p:sldId id="416" r:id="rId26"/>
    <p:sldId id="417" r:id="rId27"/>
    <p:sldId id="418" r:id="rId28"/>
    <p:sldId id="419" r:id="rId29"/>
    <p:sldId id="420" r:id="rId30"/>
    <p:sldId id="463" r:id="rId31"/>
    <p:sldId id="464" r:id="rId32"/>
    <p:sldId id="465" r:id="rId33"/>
    <p:sldId id="466" r:id="rId34"/>
    <p:sldId id="467" r:id="rId35"/>
    <p:sldId id="468" r:id="rId36"/>
    <p:sldId id="457" r:id="rId37"/>
    <p:sldId id="421" r:id="rId38"/>
    <p:sldId id="462" r:id="rId39"/>
    <p:sldId id="422" r:id="rId40"/>
    <p:sldId id="423" r:id="rId41"/>
    <p:sldId id="424" r:id="rId42"/>
    <p:sldId id="425" r:id="rId43"/>
    <p:sldId id="426" r:id="rId44"/>
    <p:sldId id="461" r:id="rId45"/>
    <p:sldId id="427" r:id="rId46"/>
    <p:sldId id="428" r:id="rId47"/>
    <p:sldId id="429" r:id="rId48"/>
    <p:sldId id="430" r:id="rId49"/>
    <p:sldId id="432" r:id="rId50"/>
    <p:sldId id="433" r:id="rId51"/>
    <p:sldId id="434" r:id="rId52"/>
    <p:sldId id="441" r:id="rId53"/>
    <p:sldId id="487" r:id="rId54"/>
    <p:sldId id="444" r:id="rId55"/>
    <p:sldId id="495" r:id="rId56"/>
    <p:sldId id="496" r:id="rId57"/>
    <p:sldId id="497" r:id="rId58"/>
    <p:sldId id="498" r:id="rId59"/>
    <p:sldId id="469" r:id="rId60"/>
    <p:sldId id="389" r:id="rId61"/>
    <p:sldId id="390" r:id="rId62"/>
    <p:sldId id="470" r:id="rId63"/>
    <p:sldId id="484" r:id="rId64"/>
    <p:sldId id="483" r:id="rId65"/>
    <p:sldId id="471" r:id="rId66"/>
    <p:sldId id="472" r:id="rId67"/>
    <p:sldId id="474" r:id="rId68"/>
    <p:sldId id="475" r:id="rId69"/>
    <p:sldId id="478" r:id="rId70"/>
    <p:sldId id="479" r:id="rId71"/>
    <p:sldId id="477" r:id="rId72"/>
    <p:sldId id="481" r:id="rId73"/>
    <p:sldId id="480" r:id="rId74"/>
    <p:sldId id="392" r:id="rId75"/>
    <p:sldId id="488" r:id="rId76"/>
    <p:sldId id="476" r:id="rId77"/>
    <p:sldId id="489" r:id="rId78"/>
    <p:sldId id="485" r:id="rId79"/>
    <p:sldId id="490" r:id="rId80"/>
    <p:sldId id="393" r:id="rId81"/>
    <p:sldId id="499"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ECF77"/>
    <a:srgbClr val="FF6600"/>
    <a:srgbClr val="FF3300"/>
    <a:srgbClr val="BE7F0E"/>
    <a:srgbClr val="FFFF66"/>
    <a:srgbClr val="66FFFF"/>
    <a:srgbClr val="FF99FF"/>
    <a:srgbClr val="996600"/>
    <a:srgbClr val="8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460" autoAdjust="0"/>
    <p:restoredTop sz="94658" autoAdjust="0"/>
  </p:normalViewPr>
  <p:slideViewPr>
    <p:cSldViewPr>
      <p:cViewPr>
        <p:scale>
          <a:sx n="70" d="100"/>
          <a:sy n="70" d="100"/>
        </p:scale>
        <p:origin x="-1242"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F:\graphs_reverse_k67.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F:\graphs_reverse_k67.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F:\graphs_reverse_k67.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F:\graphs_reverse_k6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0974472785496422"/>
          <c:y val="0.1578820355788863"/>
          <c:w val="0.85405425673142332"/>
          <c:h val="0.32171770195392313"/>
        </c:manualLayout>
      </c:layout>
      <c:barChart>
        <c:barDir val="col"/>
        <c:grouping val="clustered"/>
        <c:ser>
          <c:idx val="0"/>
          <c:order val="0"/>
          <c:spPr>
            <a:solidFill>
              <a:schemeClr val="accent4">
                <a:lumMod val="75000"/>
              </a:schemeClr>
            </a:solidFill>
          </c:spPr>
          <c:cat>
            <c:strRef>
              <c:f>rawh_ch_region!$H$2:$H$34</c:f>
              <c:strCache>
                <c:ptCount val="33"/>
                <c:pt idx="0">
                  <c:v>Value</c:v>
                </c:pt>
                <c:pt idx="1">
                  <c:v>Safety </c:v>
                </c:pt>
                <c:pt idx="2">
                  <c:v>Speak native language</c:v>
                </c:pt>
                <c:pt idx="3">
                  <c:v>Family </c:v>
                </c:pt>
                <c:pt idx="4">
                  <c:v>Disability</c:v>
                </c:pt>
                <c:pt idx="5">
                  <c:v>Mental health </c:v>
                </c:pt>
                <c:pt idx="6">
                  <c:v>Urbanization issues</c:v>
                </c:pt>
                <c:pt idx="7">
                  <c:v>Responsibility towards environment</c:v>
                </c:pt>
                <c:pt idx="8">
                  <c:v>Life satisfaction</c:v>
                </c:pt>
                <c:pt idx="9">
                  <c:v>Government performance </c:v>
                </c:pt>
                <c:pt idx="10">
                  <c:v>Healthy days</c:v>
                </c:pt>
                <c:pt idx="11">
                  <c:v>Assets</c:v>
                </c:pt>
                <c:pt idx="12">
                  <c:v>Self reported health status</c:v>
                </c:pt>
                <c:pt idx="13">
                  <c:v>Ecological issues</c:v>
                </c:pt>
                <c:pt idx="14">
                  <c:v>Sleep</c:v>
                </c:pt>
                <c:pt idx="15">
                  <c:v>Negative emotions</c:v>
                </c:pt>
                <c:pt idx="16">
                  <c:v>Community relationship</c:v>
                </c:pt>
                <c:pt idx="17">
                  <c:v>Fundamental rights</c:v>
                </c:pt>
                <c:pt idx="18">
                  <c:v>Artisan skills </c:v>
                </c:pt>
                <c:pt idx="19">
                  <c:v>Driglam Namzha</c:v>
                </c:pt>
                <c:pt idx="20">
                  <c:v>Positive emotions</c:v>
                </c:pt>
                <c:pt idx="21">
                  <c:v>Wildlife damage (Rural)</c:v>
                </c:pt>
                <c:pt idx="22">
                  <c:v>Political participation </c:v>
                </c:pt>
                <c:pt idx="23">
                  <c:v>Household per capita income</c:v>
                </c:pt>
                <c:pt idx="24">
                  <c:v>Spirituality</c:v>
                </c:pt>
                <c:pt idx="25">
                  <c:v>Literacy</c:v>
                </c:pt>
                <c:pt idx="26">
                  <c:v>Housing</c:v>
                </c:pt>
                <c:pt idx="27">
                  <c:v>Donations (time &amp; money)</c:v>
                </c:pt>
                <c:pt idx="28">
                  <c:v>Work</c:v>
                </c:pt>
                <c:pt idx="29">
                  <c:v>Services </c:v>
                </c:pt>
                <c:pt idx="30">
                  <c:v>Schooling</c:v>
                </c:pt>
                <c:pt idx="31">
                  <c:v>Cultural participation</c:v>
                </c:pt>
                <c:pt idx="32">
                  <c:v>Knowledge</c:v>
                </c:pt>
              </c:strCache>
            </c:strRef>
          </c:cat>
          <c:val>
            <c:numRef>
              <c:f>rawh_ch_region!$I$2:$I$34</c:f>
              <c:numCache>
                <c:formatCode>General</c:formatCode>
                <c:ptCount val="33"/>
                <c:pt idx="0">
                  <c:v>0.97277190000000058</c:v>
                </c:pt>
                <c:pt idx="1">
                  <c:v>0.96181369999999999</c:v>
                </c:pt>
                <c:pt idx="2">
                  <c:v>0.95066450000000002</c:v>
                </c:pt>
                <c:pt idx="3">
                  <c:v>0.92939039999999951</c:v>
                </c:pt>
                <c:pt idx="4">
                  <c:v>0.89482250000000008</c:v>
                </c:pt>
                <c:pt idx="5">
                  <c:v>0.86210390000000003</c:v>
                </c:pt>
                <c:pt idx="6">
                  <c:v>0.84830709999999998</c:v>
                </c:pt>
                <c:pt idx="7">
                  <c:v>0.8426757000000008</c:v>
                </c:pt>
                <c:pt idx="8">
                  <c:v>0.83122520000000055</c:v>
                </c:pt>
                <c:pt idx="9">
                  <c:v>0.7947109</c:v>
                </c:pt>
                <c:pt idx="10">
                  <c:v>0.76478349999999995</c:v>
                </c:pt>
                <c:pt idx="11">
                  <c:v>0.74158639999999931</c:v>
                </c:pt>
                <c:pt idx="12">
                  <c:v>0.73778470000000052</c:v>
                </c:pt>
                <c:pt idx="13">
                  <c:v>0.69217220000000013</c:v>
                </c:pt>
                <c:pt idx="14">
                  <c:v>0.66785650000000052</c:v>
                </c:pt>
                <c:pt idx="15">
                  <c:v>0.64718860000000056</c:v>
                </c:pt>
                <c:pt idx="16">
                  <c:v>0.62511249999999996</c:v>
                </c:pt>
                <c:pt idx="17">
                  <c:v>0.62173540000000083</c:v>
                </c:pt>
                <c:pt idx="18">
                  <c:v>0.62124770000000051</c:v>
                </c:pt>
                <c:pt idx="19">
                  <c:v>0.60224850000000052</c:v>
                </c:pt>
                <c:pt idx="20">
                  <c:v>0.58812659999999928</c:v>
                </c:pt>
                <c:pt idx="21">
                  <c:v>0.57299270000000002</c:v>
                </c:pt>
                <c:pt idx="22">
                  <c:v>0.56503930000000002</c:v>
                </c:pt>
                <c:pt idx="23">
                  <c:v>0.53420420000000002</c:v>
                </c:pt>
                <c:pt idx="24">
                  <c:v>0.52822009999999997</c:v>
                </c:pt>
                <c:pt idx="25">
                  <c:v>0.48310560000000002</c:v>
                </c:pt>
                <c:pt idx="26">
                  <c:v>0.46291110000000002</c:v>
                </c:pt>
                <c:pt idx="27">
                  <c:v>0.46258630000000034</c:v>
                </c:pt>
                <c:pt idx="28">
                  <c:v>0.4501462</c:v>
                </c:pt>
                <c:pt idx="29">
                  <c:v>0.40936340000000032</c:v>
                </c:pt>
                <c:pt idx="30">
                  <c:v>0.37410180000000026</c:v>
                </c:pt>
                <c:pt idx="31">
                  <c:v>0.33219550000000025</c:v>
                </c:pt>
                <c:pt idx="32">
                  <c:v>7.4358100000000038E-2</c:v>
                </c:pt>
              </c:numCache>
            </c:numRef>
          </c:val>
        </c:ser>
        <c:axId val="127537536"/>
        <c:axId val="127539072"/>
      </c:barChart>
      <c:catAx>
        <c:axId val="127537536"/>
        <c:scaling>
          <c:orientation val="minMax"/>
        </c:scaling>
        <c:axPos val="b"/>
        <c:tickLblPos val="nextTo"/>
        <c:txPr>
          <a:bodyPr/>
          <a:lstStyle/>
          <a:p>
            <a:pPr>
              <a:defRPr lang="en-GB"/>
            </a:pPr>
            <a:endParaRPr lang="en-US"/>
          </a:p>
        </c:txPr>
        <c:crossAx val="127539072"/>
        <c:crosses val="autoZero"/>
        <c:auto val="1"/>
        <c:lblAlgn val="ctr"/>
        <c:lblOffset val="100"/>
      </c:catAx>
      <c:valAx>
        <c:axId val="127539072"/>
        <c:scaling>
          <c:orientation val="minMax"/>
        </c:scaling>
        <c:axPos val="l"/>
        <c:majorGridlines/>
        <c:numFmt formatCode="0%" sourceLinked="0"/>
        <c:tickLblPos val="nextTo"/>
        <c:txPr>
          <a:bodyPr/>
          <a:lstStyle/>
          <a:p>
            <a:pPr>
              <a:defRPr lang="en-GB"/>
            </a:pPr>
            <a:endParaRPr lang="en-US"/>
          </a:p>
        </c:txPr>
        <c:crossAx val="127537536"/>
        <c:crosses val="autoZero"/>
        <c:crossBetween val="between"/>
      </c:valAx>
      <c:spPr>
        <a:solidFill>
          <a:schemeClr val="accent4">
            <a:lumMod val="40000"/>
            <a:lumOff val="60000"/>
          </a:schemeClr>
        </a:solidFill>
      </c:spPr>
    </c:plotArea>
    <c:plotVisOnly val="1"/>
    <c:dispBlanksAs val="gap"/>
  </c:chart>
  <c:spPr>
    <a:solidFill>
      <a:schemeClr val="tx1"/>
    </a:solidFill>
  </c:spPr>
  <c:txPr>
    <a:bodyPr/>
    <a:lstStyle/>
    <a:p>
      <a:pPr>
        <a:defRPr sz="1600">
          <a:solidFill>
            <a:schemeClr val="bg1"/>
          </a:solidFill>
          <a:latin typeface="Book Antiqua" pitchFamily="18" charset="0"/>
        </a:defRPr>
      </a:pPr>
      <a:endParaRPr lang="en-US"/>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0974472785496422"/>
          <c:y val="0.1578820355788863"/>
          <c:w val="0.85405425673142332"/>
          <c:h val="0.32171770195392313"/>
        </c:manualLayout>
      </c:layout>
      <c:barChart>
        <c:barDir val="col"/>
        <c:grouping val="clustered"/>
        <c:ser>
          <c:idx val="0"/>
          <c:order val="0"/>
          <c:spPr>
            <a:solidFill>
              <a:schemeClr val="accent4">
                <a:lumMod val="75000"/>
              </a:schemeClr>
            </a:solidFill>
          </c:spPr>
          <c:cat>
            <c:strRef>
              <c:f>rawh_ch_region!$H$2:$H$34</c:f>
              <c:strCache>
                <c:ptCount val="33"/>
                <c:pt idx="0">
                  <c:v>Value</c:v>
                </c:pt>
                <c:pt idx="1">
                  <c:v>Safety </c:v>
                </c:pt>
                <c:pt idx="2">
                  <c:v>Speak native language</c:v>
                </c:pt>
                <c:pt idx="3">
                  <c:v>Family </c:v>
                </c:pt>
                <c:pt idx="4">
                  <c:v>Disability</c:v>
                </c:pt>
                <c:pt idx="5">
                  <c:v>Mental health </c:v>
                </c:pt>
                <c:pt idx="6">
                  <c:v>Urbanization issues</c:v>
                </c:pt>
                <c:pt idx="7">
                  <c:v>Responsibility towards environment</c:v>
                </c:pt>
                <c:pt idx="8">
                  <c:v>Life satisfaction</c:v>
                </c:pt>
                <c:pt idx="9">
                  <c:v>Government performance </c:v>
                </c:pt>
                <c:pt idx="10">
                  <c:v>Healthy days</c:v>
                </c:pt>
                <c:pt idx="11">
                  <c:v>Assets</c:v>
                </c:pt>
                <c:pt idx="12">
                  <c:v>Self reported health status</c:v>
                </c:pt>
                <c:pt idx="13">
                  <c:v>Ecological issues</c:v>
                </c:pt>
                <c:pt idx="14">
                  <c:v>Sleep</c:v>
                </c:pt>
                <c:pt idx="15">
                  <c:v>Negative emotions</c:v>
                </c:pt>
                <c:pt idx="16">
                  <c:v>Community relationship</c:v>
                </c:pt>
                <c:pt idx="17">
                  <c:v>Fundamental rights</c:v>
                </c:pt>
                <c:pt idx="18">
                  <c:v>Artisan skills </c:v>
                </c:pt>
                <c:pt idx="19">
                  <c:v>Driglam Namzha</c:v>
                </c:pt>
                <c:pt idx="20">
                  <c:v>Positive emotions</c:v>
                </c:pt>
                <c:pt idx="21">
                  <c:v>Wildlife damage (Rural)</c:v>
                </c:pt>
                <c:pt idx="22">
                  <c:v>Political participation </c:v>
                </c:pt>
                <c:pt idx="23">
                  <c:v>Household per capita income</c:v>
                </c:pt>
                <c:pt idx="24">
                  <c:v>Spirituality</c:v>
                </c:pt>
                <c:pt idx="25">
                  <c:v>Literacy</c:v>
                </c:pt>
                <c:pt idx="26">
                  <c:v>Housing</c:v>
                </c:pt>
                <c:pt idx="27">
                  <c:v>Donations (time &amp; money)</c:v>
                </c:pt>
                <c:pt idx="28">
                  <c:v>Work</c:v>
                </c:pt>
                <c:pt idx="29">
                  <c:v>Services </c:v>
                </c:pt>
                <c:pt idx="30">
                  <c:v>Schooling</c:v>
                </c:pt>
                <c:pt idx="31">
                  <c:v>Cultural participation</c:v>
                </c:pt>
                <c:pt idx="32">
                  <c:v>Knowledge</c:v>
                </c:pt>
              </c:strCache>
            </c:strRef>
          </c:cat>
          <c:val>
            <c:numRef>
              <c:f>rawh_ch_region!$I$2:$I$34</c:f>
              <c:numCache>
                <c:formatCode>General</c:formatCode>
                <c:ptCount val="33"/>
                <c:pt idx="0">
                  <c:v>0.9727719000000008</c:v>
                </c:pt>
                <c:pt idx="1">
                  <c:v>0.96181369999999999</c:v>
                </c:pt>
                <c:pt idx="2">
                  <c:v>0.95066450000000002</c:v>
                </c:pt>
                <c:pt idx="3">
                  <c:v>0.92939039999999951</c:v>
                </c:pt>
                <c:pt idx="4">
                  <c:v>0.89482249999999997</c:v>
                </c:pt>
                <c:pt idx="5">
                  <c:v>0.86210390000000003</c:v>
                </c:pt>
                <c:pt idx="6">
                  <c:v>0.84830709999999998</c:v>
                </c:pt>
                <c:pt idx="7">
                  <c:v>0.8426757000000008</c:v>
                </c:pt>
                <c:pt idx="8">
                  <c:v>0.83122520000000055</c:v>
                </c:pt>
                <c:pt idx="9">
                  <c:v>0.7947109</c:v>
                </c:pt>
                <c:pt idx="10">
                  <c:v>0.76478349999999995</c:v>
                </c:pt>
                <c:pt idx="11">
                  <c:v>0.74158639999999931</c:v>
                </c:pt>
                <c:pt idx="12">
                  <c:v>0.73778470000000052</c:v>
                </c:pt>
                <c:pt idx="13">
                  <c:v>0.69217220000000002</c:v>
                </c:pt>
                <c:pt idx="14">
                  <c:v>0.66785650000000052</c:v>
                </c:pt>
                <c:pt idx="15">
                  <c:v>0.64718860000000056</c:v>
                </c:pt>
                <c:pt idx="16">
                  <c:v>0.62511249999999996</c:v>
                </c:pt>
                <c:pt idx="17">
                  <c:v>0.62173540000000083</c:v>
                </c:pt>
                <c:pt idx="18">
                  <c:v>0.62124770000000051</c:v>
                </c:pt>
                <c:pt idx="19">
                  <c:v>0.60224850000000052</c:v>
                </c:pt>
                <c:pt idx="20">
                  <c:v>0.58812659999999928</c:v>
                </c:pt>
                <c:pt idx="21">
                  <c:v>0.57299270000000002</c:v>
                </c:pt>
                <c:pt idx="22">
                  <c:v>0.56503930000000002</c:v>
                </c:pt>
                <c:pt idx="23">
                  <c:v>0.53420420000000002</c:v>
                </c:pt>
                <c:pt idx="24">
                  <c:v>0.52822009999999997</c:v>
                </c:pt>
                <c:pt idx="25">
                  <c:v>0.48310560000000002</c:v>
                </c:pt>
                <c:pt idx="26">
                  <c:v>0.46291110000000002</c:v>
                </c:pt>
                <c:pt idx="27">
                  <c:v>0.46258630000000034</c:v>
                </c:pt>
                <c:pt idx="28">
                  <c:v>0.4501462</c:v>
                </c:pt>
                <c:pt idx="29">
                  <c:v>0.40936340000000032</c:v>
                </c:pt>
                <c:pt idx="30">
                  <c:v>0.37410180000000026</c:v>
                </c:pt>
                <c:pt idx="31">
                  <c:v>0.33219550000000025</c:v>
                </c:pt>
                <c:pt idx="32">
                  <c:v>7.4358100000000024E-2</c:v>
                </c:pt>
              </c:numCache>
            </c:numRef>
          </c:val>
        </c:ser>
        <c:axId val="160094464"/>
        <c:axId val="161701248"/>
      </c:barChart>
      <c:catAx>
        <c:axId val="160094464"/>
        <c:scaling>
          <c:orientation val="minMax"/>
        </c:scaling>
        <c:axPos val="b"/>
        <c:tickLblPos val="nextTo"/>
        <c:txPr>
          <a:bodyPr/>
          <a:lstStyle/>
          <a:p>
            <a:pPr>
              <a:defRPr lang="en-GB"/>
            </a:pPr>
            <a:endParaRPr lang="en-US"/>
          </a:p>
        </c:txPr>
        <c:crossAx val="161701248"/>
        <c:crosses val="autoZero"/>
        <c:auto val="1"/>
        <c:lblAlgn val="ctr"/>
        <c:lblOffset val="100"/>
      </c:catAx>
      <c:valAx>
        <c:axId val="161701248"/>
        <c:scaling>
          <c:orientation val="minMax"/>
        </c:scaling>
        <c:axPos val="l"/>
        <c:majorGridlines/>
        <c:numFmt formatCode="0%" sourceLinked="0"/>
        <c:tickLblPos val="nextTo"/>
        <c:txPr>
          <a:bodyPr/>
          <a:lstStyle/>
          <a:p>
            <a:pPr>
              <a:defRPr lang="en-GB"/>
            </a:pPr>
            <a:endParaRPr lang="en-US"/>
          </a:p>
        </c:txPr>
        <c:crossAx val="160094464"/>
        <c:crosses val="autoZero"/>
        <c:crossBetween val="between"/>
      </c:valAx>
      <c:spPr>
        <a:solidFill>
          <a:schemeClr val="accent4">
            <a:lumMod val="40000"/>
            <a:lumOff val="60000"/>
          </a:schemeClr>
        </a:solidFill>
      </c:spPr>
    </c:plotArea>
    <c:plotVisOnly val="1"/>
    <c:dispBlanksAs val="gap"/>
  </c:chart>
  <c:spPr>
    <a:solidFill>
      <a:schemeClr val="tx1"/>
    </a:solidFill>
  </c:spPr>
  <c:txPr>
    <a:bodyPr/>
    <a:lstStyle/>
    <a:p>
      <a:pPr>
        <a:defRPr sz="1600">
          <a:solidFill>
            <a:schemeClr val="bg1"/>
          </a:solidFill>
          <a:latin typeface="Book Antiqua" pitchFamily="18" charset="0"/>
        </a:defRPr>
      </a:pPr>
      <a:endParaRPr lang="en-US"/>
    </a:p>
  </c:txPr>
  <c:externalData r:id="rId1"/>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0974472785496422"/>
          <c:y val="0.1578820355788863"/>
          <c:w val="0.85405425673142332"/>
          <c:h val="0.32171770195392313"/>
        </c:manualLayout>
      </c:layout>
      <c:barChart>
        <c:barDir val="col"/>
        <c:grouping val="clustered"/>
        <c:ser>
          <c:idx val="0"/>
          <c:order val="0"/>
          <c:spPr>
            <a:solidFill>
              <a:schemeClr val="accent4">
                <a:lumMod val="75000"/>
              </a:schemeClr>
            </a:solidFill>
          </c:spPr>
          <c:cat>
            <c:strRef>
              <c:f>rawh_ch_region!$H$2:$H$34</c:f>
              <c:strCache>
                <c:ptCount val="33"/>
                <c:pt idx="0">
                  <c:v>Value</c:v>
                </c:pt>
                <c:pt idx="1">
                  <c:v>Safety </c:v>
                </c:pt>
                <c:pt idx="2">
                  <c:v>Speak native language</c:v>
                </c:pt>
                <c:pt idx="3">
                  <c:v>Family </c:v>
                </c:pt>
                <c:pt idx="4">
                  <c:v>Disability</c:v>
                </c:pt>
                <c:pt idx="5">
                  <c:v>Mental health </c:v>
                </c:pt>
                <c:pt idx="6">
                  <c:v>Urbanization issues</c:v>
                </c:pt>
                <c:pt idx="7">
                  <c:v>Responsibility towards environment</c:v>
                </c:pt>
                <c:pt idx="8">
                  <c:v>Life satisfaction</c:v>
                </c:pt>
                <c:pt idx="9">
                  <c:v>Government performance </c:v>
                </c:pt>
                <c:pt idx="10">
                  <c:v>Healthy days</c:v>
                </c:pt>
                <c:pt idx="11">
                  <c:v>Assets</c:v>
                </c:pt>
                <c:pt idx="12">
                  <c:v>Self reported health status</c:v>
                </c:pt>
                <c:pt idx="13">
                  <c:v>Ecological issues</c:v>
                </c:pt>
                <c:pt idx="14">
                  <c:v>Sleep</c:v>
                </c:pt>
                <c:pt idx="15">
                  <c:v>Negative emotions</c:v>
                </c:pt>
                <c:pt idx="16">
                  <c:v>Community relationship</c:v>
                </c:pt>
                <c:pt idx="17">
                  <c:v>Fundamental rights</c:v>
                </c:pt>
                <c:pt idx="18">
                  <c:v>Artisan skills </c:v>
                </c:pt>
                <c:pt idx="19">
                  <c:v>Driglam Namzha</c:v>
                </c:pt>
                <c:pt idx="20">
                  <c:v>Positive emotions</c:v>
                </c:pt>
                <c:pt idx="21">
                  <c:v>Wildlife damage (Rural)</c:v>
                </c:pt>
                <c:pt idx="22">
                  <c:v>Political participation </c:v>
                </c:pt>
                <c:pt idx="23">
                  <c:v>Household per capita income</c:v>
                </c:pt>
                <c:pt idx="24">
                  <c:v>Spirituality</c:v>
                </c:pt>
                <c:pt idx="25">
                  <c:v>Literacy</c:v>
                </c:pt>
                <c:pt idx="26">
                  <c:v>Housing</c:v>
                </c:pt>
                <c:pt idx="27">
                  <c:v>Donations (time &amp; money)</c:v>
                </c:pt>
                <c:pt idx="28">
                  <c:v>Work</c:v>
                </c:pt>
                <c:pt idx="29">
                  <c:v>Services </c:v>
                </c:pt>
                <c:pt idx="30">
                  <c:v>Schooling</c:v>
                </c:pt>
                <c:pt idx="31">
                  <c:v>Cultural participation</c:v>
                </c:pt>
                <c:pt idx="32">
                  <c:v>Knowledge</c:v>
                </c:pt>
              </c:strCache>
            </c:strRef>
          </c:cat>
          <c:val>
            <c:numRef>
              <c:f>rawh_ch_region!$I$2:$I$34</c:f>
              <c:numCache>
                <c:formatCode>General</c:formatCode>
                <c:ptCount val="33"/>
                <c:pt idx="0">
                  <c:v>0.9727719000000008</c:v>
                </c:pt>
                <c:pt idx="1">
                  <c:v>0.96181369999999999</c:v>
                </c:pt>
                <c:pt idx="2">
                  <c:v>0.95066450000000002</c:v>
                </c:pt>
                <c:pt idx="3">
                  <c:v>0.92939039999999951</c:v>
                </c:pt>
                <c:pt idx="4">
                  <c:v>0.89482249999999997</c:v>
                </c:pt>
                <c:pt idx="5">
                  <c:v>0.86210390000000003</c:v>
                </c:pt>
                <c:pt idx="6">
                  <c:v>0.84830709999999998</c:v>
                </c:pt>
                <c:pt idx="7">
                  <c:v>0.8426757000000008</c:v>
                </c:pt>
                <c:pt idx="8">
                  <c:v>0.83122520000000055</c:v>
                </c:pt>
                <c:pt idx="9">
                  <c:v>0.7947109</c:v>
                </c:pt>
                <c:pt idx="10">
                  <c:v>0.76478349999999995</c:v>
                </c:pt>
                <c:pt idx="11">
                  <c:v>0.74158639999999931</c:v>
                </c:pt>
                <c:pt idx="12">
                  <c:v>0.73778470000000052</c:v>
                </c:pt>
                <c:pt idx="13">
                  <c:v>0.69217220000000002</c:v>
                </c:pt>
                <c:pt idx="14">
                  <c:v>0.66785650000000052</c:v>
                </c:pt>
                <c:pt idx="15">
                  <c:v>0.64718860000000056</c:v>
                </c:pt>
                <c:pt idx="16">
                  <c:v>0.62511249999999996</c:v>
                </c:pt>
                <c:pt idx="17">
                  <c:v>0.62173540000000083</c:v>
                </c:pt>
                <c:pt idx="18">
                  <c:v>0.62124770000000051</c:v>
                </c:pt>
                <c:pt idx="19">
                  <c:v>0.60224850000000052</c:v>
                </c:pt>
                <c:pt idx="20">
                  <c:v>0.58812659999999928</c:v>
                </c:pt>
                <c:pt idx="21">
                  <c:v>0.57299270000000002</c:v>
                </c:pt>
                <c:pt idx="22">
                  <c:v>0.56503930000000002</c:v>
                </c:pt>
                <c:pt idx="23">
                  <c:v>0.53420420000000002</c:v>
                </c:pt>
                <c:pt idx="24">
                  <c:v>0.52822009999999997</c:v>
                </c:pt>
                <c:pt idx="25">
                  <c:v>0.48310560000000002</c:v>
                </c:pt>
                <c:pt idx="26">
                  <c:v>0.46291110000000002</c:v>
                </c:pt>
                <c:pt idx="27">
                  <c:v>0.46258630000000034</c:v>
                </c:pt>
                <c:pt idx="28">
                  <c:v>0.4501462</c:v>
                </c:pt>
                <c:pt idx="29">
                  <c:v>0.40936340000000032</c:v>
                </c:pt>
                <c:pt idx="30">
                  <c:v>0.37410180000000026</c:v>
                </c:pt>
                <c:pt idx="31">
                  <c:v>0.33219550000000025</c:v>
                </c:pt>
                <c:pt idx="32">
                  <c:v>7.4358100000000024E-2</c:v>
                </c:pt>
              </c:numCache>
            </c:numRef>
          </c:val>
        </c:ser>
        <c:axId val="163475840"/>
        <c:axId val="163504128"/>
      </c:barChart>
      <c:catAx>
        <c:axId val="163475840"/>
        <c:scaling>
          <c:orientation val="minMax"/>
        </c:scaling>
        <c:axPos val="b"/>
        <c:tickLblPos val="nextTo"/>
        <c:txPr>
          <a:bodyPr/>
          <a:lstStyle/>
          <a:p>
            <a:pPr>
              <a:defRPr lang="en-GB"/>
            </a:pPr>
            <a:endParaRPr lang="en-US"/>
          </a:p>
        </c:txPr>
        <c:crossAx val="163504128"/>
        <c:crosses val="autoZero"/>
        <c:auto val="1"/>
        <c:lblAlgn val="ctr"/>
        <c:lblOffset val="100"/>
      </c:catAx>
      <c:valAx>
        <c:axId val="163504128"/>
        <c:scaling>
          <c:orientation val="minMax"/>
        </c:scaling>
        <c:axPos val="l"/>
        <c:majorGridlines/>
        <c:numFmt formatCode="0%" sourceLinked="0"/>
        <c:tickLblPos val="nextTo"/>
        <c:txPr>
          <a:bodyPr/>
          <a:lstStyle/>
          <a:p>
            <a:pPr>
              <a:defRPr lang="en-GB"/>
            </a:pPr>
            <a:endParaRPr lang="en-US"/>
          </a:p>
        </c:txPr>
        <c:crossAx val="163475840"/>
        <c:crosses val="autoZero"/>
        <c:crossBetween val="between"/>
      </c:valAx>
      <c:spPr>
        <a:solidFill>
          <a:schemeClr val="accent4">
            <a:lumMod val="40000"/>
            <a:lumOff val="60000"/>
          </a:schemeClr>
        </a:solidFill>
      </c:spPr>
    </c:plotArea>
    <c:plotVisOnly val="1"/>
    <c:dispBlanksAs val="gap"/>
  </c:chart>
  <c:spPr>
    <a:solidFill>
      <a:schemeClr val="tx1"/>
    </a:solidFill>
  </c:spPr>
  <c:txPr>
    <a:bodyPr/>
    <a:lstStyle/>
    <a:p>
      <a:pPr>
        <a:defRPr sz="1600">
          <a:solidFill>
            <a:schemeClr val="bg1"/>
          </a:solidFill>
          <a:latin typeface="Book Antiqua" pitchFamily="18" charset="0"/>
        </a:defRPr>
      </a:pPr>
      <a:endParaRPr lang="en-US"/>
    </a:p>
  </c:txPr>
  <c:externalData r:id="rId1"/>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1081436457869658"/>
          <c:y val="9.8441253666821049E-2"/>
          <c:w val="0.85292239054913599"/>
          <c:h val="0.46583016828778839"/>
        </c:manualLayout>
      </c:layout>
      <c:barChart>
        <c:barDir val="col"/>
        <c:grouping val="clustered"/>
        <c:ser>
          <c:idx val="0"/>
          <c:order val="0"/>
          <c:spPr>
            <a:solidFill>
              <a:schemeClr val="accent4">
                <a:lumMod val="50000"/>
              </a:schemeClr>
            </a:solidFill>
          </c:spPr>
          <c:cat>
            <c:strRef>
              <c:f>rawh_ch_region!$B$2:$B$34</c:f>
              <c:strCache>
                <c:ptCount val="33"/>
                <c:pt idx="0">
                  <c:v>Value</c:v>
                </c:pt>
                <c:pt idx="1">
                  <c:v>Safety </c:v>
                </c:pt>
                <c:pt idx="2">
                  <c:v>Family </c:v>
                </c:pt>
                <c:pt idx="3">
                  <c:v>Disability</c:v>
                </c:pt>
                <c:pt idx="4">
                  <c:v>Mental health </c:v>
                </c:pt>
                <c:pt idx="5">
                  <c:v>Life satisfaction</c:v>
                </c:pt>
                <c:pt idx="6">
                  <c:v>Speak native language</c:v>
                </c:pt>
                <c:pt idx="7">
                  <c:v>Responsibility towards environment</c:v>
                </c:pt>
                <c:pt idx="8">
                  <c:v>Healthy days</c:v>
                </c:pt>
                <c:pt idx="9">
                  <c:v>Urbanization issues</c:v>
                </c:pt>
                <c:pt idx="10">
                  <c:v>Self reported health status</c:v>
                </c:pt>
                <c:pt idx="11">
                  <c:v>Assets</c:v>
                </c:pt>
                <c:pt idx="12">
                  <c:v>Government performance </c:v>
                </c:pt>
                <c:pt idx="13">
                  <c:v>Negative emotions</c:v>
                </c:pt>
                <c:pt idx="14">
                  <c:v>Wildlife damage (Rural)</c:v>
                </c:pt>
                <c:pt idx="15">
                  <c:v>Sleep</c:v>
                </c:pt>
                <c:pt idx="16">
                  <c:v>Household per capita income</c:v>
                </c:pt>
                <c:pt idx="17">
                  <c:v>Positive emotions</c:v>
                </c:pt>
                <c:pt idx="18">
                  <c:v>Ecological issues</c:v>
                </c:pt>
                <c:pt idx="19">
                  <c:v>Artisan skills </c:v>
                </c:pt>
                <c:pt idx="20">
                  <c:v>Literacy</c:v>
                </c:pt>
                <c:pt idx="21">
                  <c:v>Fundamental rights</c:v>
                </c:pt>
                <c:pt idx="22">
                  <c:v>Community relationship</c:v>
                </c:pt>
                <c:pt idx="23">
                  <c:v>Spirituality</c:v>
                </c:pt>
                <c:pt idx="24">
                  <c:v>Housing</c:v>
                </c:pt>
                <c:pt idx="25">
                  <c:v>Work</c:v>
                </c:pt>
                <c:pt idx="26">
                  <c:v>Driglam Namzha</c:v>
                </c:pt>
                <c:pt idx="27">
                  <c:v>Political participation </c:v>
                </c:pt>
                <c:pt idx="28">
                  <c:v>Services </c:v>
                </c:pt>
                <c:pt idx="29">
                  <c:v>Schooling</c:v>
                </c:pt>
                <c:pt idx="30">
                  <c:v>Donations (time &amp; money)</c:v>
                </c:pt>
                <c:pt idx="31">
                  <c:v>Cultural participation</c:v>
                </c:pt>
                <c:pt idx="32">
                  <c:v>Knowledge</c:v>
                </c:pt>
              </c:strCache>
            </c:strRef>
          </c:cat>
          <c:val>
            <c:numRef>
              <c:f>rawh_ch_region!$C$2:$C$34</c:f>
              <c:numCache>
                <c:formatCode>General</c:formatCode>
                <c:ptCount val="33"/>
                <c:pt idx="0">
                  <c:v>0.39795830000000054</c:v>
                </c:pt>
                <c:pt idx="1">
                  <c:v>0.39782910000000055</c:v>
                </c:pt>
                <c:pt idx="2">
                  <c:v>0.39427100000000032</c:v>
                </c:pt>
                <c:pt idx="3">
                  <c:v>0.39335940000000047</c:v>
                </c:pt>
                <c:pt idx="4">
                  <c:v>0.39107870000000056</c:v>
                </c:pt>
                <c:pt idx="5">
                  <c:v>0.39107830000000054</c:v>
                </c:pt>
                <c:pt idx="6">
                  <c:v>0.39097050000000055</c:v>
                </c:pt>
                <c:pt idx="7">
                  <c:v>0.36553030000000025</c:v>
                </c:pt>
                <c:pt idx="8">
                  <c:v>0.35762830000000034</c:v>
                </c:pt>
                <c:pt idx="9">
                  <c:v>0.34636710000000026</c:v>
                </c:pt>
                <c:pt idx="10">
                  <c:v>0.34517790000000026</c:v>
                </c:pt>
                <c:pt idx="11">
                  <c:v>0.34438700000000028</c:v>
                </c:pt>
                <c:pt idx="12">
                  <c:v>0.34111910000000001</c:v>
                </c:pt>
                <c:pt idx="13">
                  <c:v>0.30443450000000027</c:v>
                </c:pt>
                <c:pt idx="14">
                  <c:v>0.30115240000000032</c:v>
                </c:pt>
                <c:pt idx="15">
                  <c:v>0.29704840000000032</c:v>
                </c:pt>
                <c:pt idx="16">
                  <c:v>0.29645340000000026</c:v>
                </c:pt>
                <c:pt idx="17">
                  <c:v>0.29156780000000032</c:v>
                </c:pt>
                <c:pt idx="18">
                  <c:v>0.29112720000000025</c:v>
                </c:pt>
                <c:pt idx="19">
                  <c:v>0.28411450000000033</c:v>
                </c:pt>
                <c:pt idx="20">
                  <c:v>0.28312290000000034</c:v>
                </c:pt>
                <c:pt idx="21">
                  <c:v>0.282059</c:v>
                </c:pt>
                <c:pt idx="22">
                  <c:v>0.27369680000000002</c:v>
                </c:pt>
                <c:pt idx="23">
                  <c:v>0.27328760000000002</c:v>
                </c:pt>
                <c:pt idx="24">
                  <c:v>0.26525189999999998</c:v>
                </c:pt>
                <c:pt idx="25">
                  <c:v>0.26304240000000001</c:v>
                </c:pt>
                <c:pt idx="26">
                  <c:v>0.24788499999999999</c:v>
                </c:pt>
                <c:pt idx="27">
                  <c:v>0.2378905</c:v>
                </c:pt>
                <c:pt idx="28">
                  <c:v>0.23103779999999999</c:v>
                </c:pt>
                <c:pt idx="29">
                  <c:v>0.22977590000000001</c:v>
                </c:pt>
                <c:pt idx="30">
                  <c:v>0.21420920000000024</c:v>
                </c:pt>
                <c:pt idx="31">
                  <c:v>0.17576210000000017</c:v>
                </c:pt>
                <c:pt idx="32">
                  <c:v>6.0502500000000042E-2</c:v>
                </c:pt>
              </c:numCache>
            </c:numRef>
          </c:val>
        </c:ser>
        <c:axId val="163522048"/>
        <c:axId val="163523584"/>
      </c:barChart>
      <c:catAx>
        <c:axId val="163522048"/>
        <c:scaling>
          <c:orientation val="minMax"/>
        </c:scaling>
        <c:axPos val="b"/>
        <c:tickLblPos val="nextTo"/>
        <c:txPr>
          <a:bodyPr/>
          <a:lstStyle/>
          <a:p>
            <a:pPr>
              <a:defRPr lang="en-GB"/>
            </a:pPr>
            <a:endParaRPr lang="en-US"/>
          </a:p>
        </c:txPr>
        <c:crossAx val="163523584"/>
        <c:crosses val="autoZero"/>
        <c:auto val="1"/>
        <c:lblAlgn val="ctr"/>
        <c:lblOffset val="100"/>
      </c:catAx>
      <c:valAx>
        <c:axId val="163523584"/>
        <c:scaling>
          <c:orientation val="minMax"/>
        </c:scaling>
        <c:axPos val="l"/>
        <c:majorGridlines/>
        <c:numFmt formatCode="0%" sourceLinked="0"/>
        <c:tickLblPos val="nextTo"/>
        <c:txPr>
          <a:bodyPr/>
          <a:lstStyle/>
          <a:p>
            <a:pPr>
              <a:defRPr lang="en-GB"/>
            </a:pPr>
            <a:endParaRPr lang="en-US"/>
          </a:p>
        </c:txPr>
        <c:crossAx val="163522048"/>
        <c:crosses val="autoZero"/>
        <c:crossBetween val="between"/>
      </c:valAx>
      <c:spPr>
        <a:solidFill>
          <a:schemeClr val="accent4">
            <a:lumMod val="20000"/>
            <a:lumOff val="80000"/>
          </a:schemeClr>
        </a:solidFill>
      </c:spPr>
    </c:plotArea>
    <c:plotVisOnly val="1"/>
    <c:dispBlanksAs val="gap"/>
  </c:chart>
  <c:spPr>
    <a:solidFill>
      <a:schemeClr val="tx1"/>
    </a:solidFill>
  </c:spPr>
  <c:txPr>
    <a:bodyPr/>
    <a:lstStyle/>
    <a:p>
      <a:pPr>
        <a:defRPr sz="1600">
          <a:solidFill>
            <a:schemeClr val="bg1"/>
          </a:solidFill>
          <a:latin typeface="Book Antiqua" pitchFamily="18" charset="0"/>
        </a:defRPr>
      </a:pPr>
      <a:endParaRPr lang="en-US"/>
    </a:p>
  </c:txPr>
  <c:externalData r:id="rId1"/>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26"/>
  <c:chart>
    <c:plotArea>
      <c:layout/>
      <c:pieChart>
        <c:varyColors val="1"/>
        <c:ser>
          <c:idx val="0"/>
          <c:order val="0"/>
          <c:dPt>
            <c:idx val="1"/>
            <c:spPr>
              <a:solidFill>
                <a:srgbClr val="FF0000"/>
              </a:solidFill>
            </c:spPr>
          </c:dPt>
          <c:dPt>
            <c:idx val="2"/>
            <c:spPr>
              <a:solidFill>
                <a:srgbClr val="FF0000"/>
              </a:solidFill>
            </c:spPr>
          </c:dPt>
          <c:cat>
            <c:strRef>
              <c:f>graph!$A$4:$A$12</c:f>
              <c:strCache>
                <c:ptCount val="9"/>
                <c:pt idx="0">
                  <c:v>Psychological wellbeing </c:v>
                </c:pt>
                <c:pt idx="1">
                  <c:v>Health</c:v>
                </c:pt>
                <c:pt idx="2">
                  <c:v>Time use</c:v>
                </c:pt>
                <c:pt idx="3">
                  <c:v>Education</c:v>
                </c:pt>
                <c:pt idx="4">
                  <c:v>Cultural diversity and resilience</c:v>
                </c:pt>
                <c:pt idx="5">
                  <c:v>Community vitality</c:v>
                </c:pt>
                <c:pt idx="6">
                  <c:v>Good Governance</c:v>
                </c:pt>
                <c:pt idx="7">
                  <c:v>Ecological diversity and resilience</c:v>
                </c:pt>
                <c:pt idx="8">
                  <c:v>Living standards</c:v>
                </c:pt>
              </c:strCache>
            </c:strRef>
          </c:cat>
          <c:val>
            <c:numRef>
              <c:f>graph!$B$4:$B$12</c:f>
              <c:numCache>
                <c:formatCode>General</c:formatCode>
                <c:ptCount val="9"/>
                <c:pt idx="0">
                  <c:v>11.11111</c:v>
                </c:pt>
                <c:pt idx="1">
                  <c:v>11.11111</c:v>
                </c:pt>
                <c:pt idx="2">
                  <c:v>11.11111</c:v>
                </c:pt>
                <c:pt idx="3">
                  <c:v>11.11111</c:v>
                </c:pt>
                <c:pt idx="4">
                  <c:v>11.11111</c:v>
                </c:pt>
                <c:pt idx="5">
                  <c:v>11.11111</c:v>
                </c:pt>
                <c:pt idx="6">
                  <c:v>11.11111</c:v>
                </c:pt>
                <c:pt idx="7">
                  <c:v>11.11111</c:v>
                </c:pt>
                <c:pt idx="8">
                  <c:v>11.11111</c:v>
                </c:pt>
              </c:numCache>
            </c:numRef>
          </c:val>
        </c:ser>
        <c:firstSliceAng val="0"/>
      </c:pieChart>
      <c:spPr>
        <a:noFill/>
        <a:ln w="25400">
          <a:noFill/>
        </a:ln>
      </c:spPr>
    </c:plotArea>
    <c:plotVisOnly val="1"/>
    <c:dispBlanksAs val="zero"/>
  </c:chart>
  <c:txPr>
    <a:bodyPr/>
    <a:lstStyle/>
    <a:p>
      <a:pPr>
        <a:defRPr sz="1200">
          <a:solidFill>
            <a:schemeClr val="bg1"/>
          </a:solidFill>
          <a:latin typeface="Bookman Old Style" pitchFamily="18" charset="0"/>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plotArea>
      <c:layout/>
      <c:pieChart>
        <c:varyColors val="1"/>
        <c:ser>
          <c:idx val="0"/>
          <c:order val="0"/>
          <c:spPr>
            <a:ln>
              <a:noFill/>
            </a:ln>
            <a:effectLst>
              <a:outerShdw blurRad="50800" dist="50800" dir="5400000" algn="ctr" rotWithShape="0">
                <a:schemeClr val="tx1"/>
              </a:outerShdw>
            </a:effectLst>
            <a:scene3d>
              <a:camera prst="orthographicFront"/>
              <a:lightRig rig="threePt" dir="t"/>
            </a:scene3d>
            <a:sp3d>
              <a:bevelT/>
              <a:bevelB/>
            </a:sp3d>
          </c:spPr>
          <c:dPt>
            <c:idx val="1"/>
            <c:spPr>
              <a:solidFill>
                <a:srgbClr val="FF0000"/>
              </a:solidFill>
              <a:ln>
                <a:noFill/>
              </a:ln>
              <a:effectLst>
                <a:outerShdw blurRad="50800" dist="50800" dir="5400000" algn="ctr" rotWithShape="0">
                  <a:schemeClr val="tx1"/>
                </a:outerShdw>
              </a:effectLst>
              <a:scene3d>
                <a:camera prst="orthographicFront"/>
                <a:lightRig rig="threePt" dir="t"/>
              </a:scene3d>
              <a:sp3d>
                <a:bevelT/>
                <a:bevelB/>
              </a:sp3d>
            </c:spPr>
          </c:dPt>
          <c:dPt>
            <c:idx val="2"/>
            <c:spPr>
              <a:solidFill>
                <a:srgbClr val="FF0000"/>
              </a:solidFill>
              <a:ln>
                <a:noFill/>
              </a:ln>
              <a:effectLst>
                <a:outerShdw blurRad="50800" dist="50800" dir="5400000" algn="ctr" rotWithShape="0">
                  <a:schemeClr val="tx1"/>
                </a:outerShdw>
              </a:effectLst>
              <a:scene3d>
                <a:camera prst="orthographicFront"/>
                <a:lightRig rig="threePt" dir="t"/>
              </a:scene3d>
              <a:sp3d>
                <a:bevelT/>
                <a:bevelB/>
              </a:sp3d>
            </c:spPr>
          </c:dPt>
          <c:dPt>
            <c:idx val="3"/>
            <c:spPr>
              <a:solidFill>
                <a:srgbClr val="FF0000"/>
              </a:solidFill>
              <a:ln>
                <a:noFill/>
              </a:ln>
              <a:effectLst>
                <a:outerShdw blurRad="50800" dist="50800" dir="5400000" algn="ctr" rotWithShape="0">
                  <a:schemeClr val="tx1"/>
                </a:outerShdw>
              </a:effectLst>
              <a:scene3d>
                <a:camera prst="orthographicFront"/>
                <a:lightRig rig="threePt" dir="t"/>
              </a:scene3d>
              <a:sp3d>
                <a:bevelT/>
                <a:bevelB/>
              </a:sp3d>
            </c:spPr>
          </c:dPt>
          <c:dPt>
            <c:idx val="4"/>
            <c:spPr>
              <a:solidFill>
                <a:srgbClr val="FF0000"/>
              </a:solidFill>
              <a:ln>
                <a:noFill/>
              </a:ln>
              <a:effectLst>
                <a:outerShdw blurRad="50800" dist="50800" dir="5400000" algn="ctr" rotWithShape="0">
                  <a:schemeClr val="tx1"/>
                </a:outerShdw>
              </a:effectLst>
              <a:scene3d>
                <a:camera prst="orthographicFront"/>
                <a:lightRig rig="threePt" dir="t"/>
              </a:scene3d>
              <a:sp3d>
                <a:bevelT/>
                <a:bevelB/>
              </a:sp3d>
            </c:spPr>
          </c:dPt>
          <c:dPt>
            <c:idx val="5"/>
            <c:spPr>
              <a:solidFill>
                <a:srgbClr val="FF0000"/>
              </a:solidFill>
              <a:ln>
                <a:noFill/>
              </a:ln>
              <a:effectLst>
                <a:outerShdw blurRad="50800" dist="50800" dir="5400000" algn="ctr" rotWithShape="0">
                  <a:schemeClr val="tx1"/>
                </a:outerShdw>
              </a:effectLst>
              <a:scene3d>
                <a:camera prst="orthographicFront"/>
                <a:lightRig rig="threePt" dir="t"/>
              </a:scene3d>
              <a:sp3d>
                <a:bevelT/>
                <a:bevelB/>
              </a:sp3d>
            </c:spPr>
          </c:dPt>
          <c:cat>
            <c:strRef>
              <c:f>graph!$A$15:$A$23</c:f>
              <c:strCache>
                <c:ptCount val="9"/>
                <c:pt idx="0">
                  <c:v>Psychological wellbeing </c:v>
                </c:pt>
                <c:pt idx="1">
                  <c:v>Health</c:v>
                </c:pt>
                <c:pt idx="2">
                  <c:v>Time use</c:v>
                </c:pt>
                <c:pt idx="3">
                  <c:v>Education</c:v>
                </c:pt>
                <c:pt idx="4">
                  <c:v>Cultural diversity and resilience</c:v>
                </c:pt>
                <c:pt idx="5">
                  <c:v>Community vitality</c:v>
                </c:pt>
                <c:pt idx="6">
                  <c:v>Good Governance</c:v>
                </c:pt>
                <c:pt idx="7">
                  <c:v>Ecological diversity and resilience</c:v>
                </c:pt>
                <c:pt idx="8">
                  <c:v>Living standards</c:v>
                </c:pt>
              </c:strCache>
            </c:strRef>
          </c:cat>
          <c:val>
            <c:numRef>
              <c:f>graph!$B$15:$B$23</c:f>
              <c:numCache>
                <c:formatCode>General</c:formatCode>
                <c:ptCount val="9"/>
                <c:pt idx="0">
                  <c:v>11.11111</c:v>
                </c:pt>
                <c:pt idx="1">
                  <c:v>11.11111</c:v>
                </c:pt>
                <c:pt idx="2">
                  <c:v>11.11111</c:v>
                </c:pt>
                <c:pt idx="3">
                  <c:v>11.11111</c:v>
                </c:pt>
                <c:pt idx="4">
                  <c:v>11.11111</c:v>
                </c:pt>
                <c:pt idx="5">
                  <c:v>11.11111</c:v>
                </c:pt>
                <c:pt idx="6">
                  <c:v>11.11111</c:v>
                </c:pt>
                <c:pt idx="7">
                  <c:v>11.11111</c:v>
                </c:pt>
                <c:pt idx="8">
                  <c:v>11.11111</c:v>
                </c:pt>
              </c:numCache>
            </c:numRef>
          </c:val>
        </c:ser>
        <c:firstSliceAng val="0"/>
      </c:pieChart>
    </c:plotArea>
    <c:plotVisOnly val="1"/>
    <c:dispBlanksAs val="zero"/>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Psychological Wellbeing</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000" b="1" dirty="0" smtClean="0">
              <a:latin typeface="Bookman Old Style" pitchFamily="18" charset="0"/>
            </a:rPr>
            <a:t>Life satisfaction</a:t>
          </a:r>
          <a:endParaRPr lang="en-US" sz="2000"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pPr algn="ctr"/>
          <a:r>
            <a:rPr lang="en-GB" sz="2000" b="1" dirty="0" smtClean="0">
              <a:latin typeface="Bookman Old Style" pitchFamily="18" charset="0"/>
            </a:rPr>
            <a:t>Positive emotions</a:t>
          </a:r>
          <a:endParaRPr lang="en-US" sz="20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E458D026-BB25-4683-AA1A-FC1B20D2E32C}">
      <dgm:prSet phldrT="[Text]" custT="1"/>
      <dgm:spPr/>
      <dgm:t>
        <a:bodyPr/>
        <a:lstStyle/>
        <a:p>
          <a:pPr algn="l"/>
          <a:r>
            <a:rPr lang="en-US" sz="1600" dirty="0" smtClean="0">
              <a:latin typeface="Bookman Old Style" pitchFamily="18" charset="0"/>
            </a:rPr>
            <a:t>Calmness</a:t>
          </a:r>
          <a:endParaRPr lang="en-US" sz="1600" dirty="0">
            <a:latin typeface="Bookman Old Style" pitchFamily="18" charset="0"/>
          </a:endParaRPr>
        </a:p>
      </dgm:t>
    </dgm:pt>
    <dgm:pt modelId="{AB2235E0-2DE0-4D4F-89EF-48368CA9B68B}" type="parTrans" cxnId="{A0D7F644-DCE8-4C98-826D-C657B6561961}">
      <dgm:prSet/>
      <dgm:spPr/>
      <dgm:t>
        <a:bodyPr/>
        <a:lstStyle/>
        <a:p>
          <a:endParaRPr lang="en-GB">
            <a:solidFill>
              <a:schemeClr val="bg1"/>
            </a:solidFill>
          </a:endParaRPr>
        </a:p>
      </dgm:t>
    </dgm:pt>
    <dgm:pt modelId="{DFF11391-106A-4D4A-B234-DEA6166215C6}" type="sibTrans" cxnId="{A0D7F644-DCE8-4C98-826D-C657B6561961}">
      <dgm:prSet/>
      <dgm:spPr/>
      <dgm:t>
        <a:bodyPr/>
        <a:lstStyle/>
        <a:p>
          <a:endParaRPr lang="en-GB">
            <a:solidFill>
              <a:schemeClr val="bg1"/>
            </a:solidFill>
          </a:endParaRPr>
        </a:p>
      </dgm:t>
    </dgm:pt>
    <dgm:pt modelId="{CABE861D-D8B0-4BDF-9CF1-C8CF3FDA507B}">
      <dgm:prSet phldrT="[Text]" custT="1"/>
      <dgm:spPr/>
      <dgm:t>
        <a:bodyPr/>
        <a:lstStyle/>
        <a:p>
          <a:pPr algn="l"/>
          <a:r>
            <a:rPr lang="en-GB" sz="1600" dirty="0" smtClean="0">
              <a:latin typeface="Bookman Old Style" pitchFamily="18" charset="0"/>
            </a:rPr>
            <a:t>Empathy/ compassion</a:t>
          </a:r>
          <a:endParaRPr lang="en-US" sz="1600" dirty="0">
            <a:latin typeface="Bookman Old Style" pitchFamily="18" charset="0"/>
          </a:endParaRPr>
        </a:p>
      </dgm:t>
    </dgm:pt>
    <dgm:pt modelId="{4D6080FF-D02E-4CDD-A2DD-71DAC956C0CE}" type="parTrans" cxnId="{FE5FEA89-06A5-4F39-9A87-CEA7D39871A0}">
      <dgm:prSet/>
      <dgm:spPr/>
      <dgm:t>
        <a:bodyPr/>
        <a:lstStyle/>
        <a:p>
          <a:endParaRPr lang="en-GB">
            <a:solidFill>
              <a:schemeClr val="bg1"/>
            </a:solidFill>
          </a:endParaRPr>
        </a:p>
      </dgm:t>
    </dgm:pt>
    <dgm:pt modelId="{43876CEC-5684-472E-BBFF-D49FB37A608A}" type="sibTrans" cxnId="{FE5FEA89-06A5-4F39-9A87-CEA7D39871A0}">
      <dgm:prSet/>
      <dgm:spPr/>
      <dgm:t>
        <a:bodyPr/>
        <a:lstStyle/>
        <a:p>
          <a:endParaRPr lang="en-GB">
            <a:solidFill>
              <a:schemeClr val="bg1"/>
            </a:solidFill>
          </a:endParaRPr>
        </a:p>
      </dgm:t>
    </dgm:pt>
    <dgm:pt modelId="{60EB3194-0664-469E-99EE-D5FE90FF6365}">
      <dgm:prSet phldrT="[Text]" custT="1"/>
      <dgm:spPr/>
      <dgm:t>
        <a:bodyPr/>
        <a:lstStyle/>
        <a:p>
          <a:pPr algn="l"/>
          <a:r>
            <a:rPr lang="en-US" sz="1600" dirty="0" smtClean="0">
              <a:latin typeface="Bookman Old Style" pitchFamily="18" charset="0"/>
            </a:rPr>
            <a:t>Generosity</a:t>
          </a:r>
          <a:endParaRPr lang="en-US" sz="1600" dirty="0">
            <a:latin typeface="Bookman Old Style" pitchFamily="18" charset="0"/>
          </a:endParaRPr>
        </a:p>
      </dgm:t>
    </dgm:pt>
    <dgm:pt modelId="{2170D41A-CC67-4023-9FAA-4F35BE0E4D96}" type="parTrans" cxnId="{0D92EE03-240A-41DE-948D-22A994FC7830}">
      <dgm:prSet/>
      <dgm:spPr/>
      <dgm:t>
        <a:bodyPr/>
        <a:lstStyle/>
        <a:p>
          <a:endParaRPr lang="en-GB">
            <a:solidFill>
              <a:schemeClr val="bg1"/>
            </a:solidFill>
          </a:endParaRPr>
        </a:p>
      </dgm:t>
    </dgm:pt>
    <dgm:pt modelId="{6AE6BDA9-E9B5-48DC-9572-D739638CD1F2}" type="sibTrans" cxnId="{0D92EE03-240A-41DE-948D-22A994FC7830}">
      <dgm:prSet/>
      <dgm:spPr/>
      <dgm:t>
        <a:bodyPr/>
        <a:lstStyle/>
        <a:p>
          <a:endParaRPr lang="en-GB">
            <a:solidFill>
              <a:schemeClr val="bg1"/>
            </a:solidFill>
          </a:endParaRPr>
        </a:p>
      </dgm:t>
    </dgm:pt>
    <dgm:pt modelId="{5D22646E-3FAC-4167-9D24-3EA587ADCADB}">
      <dgm:prSet phldrT="[Text]" custT="1"/>
      <dgm:spPr/>
      <dgm:t>
        <a:bodyPr/>
        <a:lstStyle/>
        <a:p>
          <a:pPr algn="ctr"/>
          <a:r>
            <a:rPr lang="en-US" sz="1800" b="1" dirty="0" smtClean="0">
              <a:latin typeface="Bookman Old Style" pitchFamily="18" charset="0"/>
            </a:rPr>
            <a:t>Negative emotions</a:t>
          </a:r>
          <a:endParaRPr lang="en-US" sz="1800"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D572A5A5-EC02-4622-8DEC-411D9AFD041A}">
      <dgm:prSet phldrT="[Text]" custT="1"/>
      <dgm:spPr/>
      <dgm:t>
        <a:bodyPr/>
        <a:lstStyle/>
        <a:p>
          <a:pPr algn="ctr"/>
          <a:r>
            <a:rPr lang="en-GB" sz="1600" dirty="0" smtClean="0">
              <a:latin typeface="Bookman Old Style" pitchFamily="18" charset="0"/>
            </a:rPr>
            <a:t>Anger</a:t>
          </a:r>
          <a:endParaRPr lang="en-US" sz="1600" dirty="0">
            <a:latin typeface="Bookman Old Style" pitchFamily="18" charset="0"/>
          </a:endParaRPr>
        </a:p>
      </dgm:t>
    </dgm:pt>
    <dgm:pt modelId="{7A85E6A2-C130-4254-8960-88399B8AEFB6}" type="parTrans" cxnId="{481A2595-4508-4695-A52C-1AB27B1D7826}">
      <dgm:prSet/>
      <dgm:spPr/>
      <dgm:t>
        <a:bodyPr/>
        <a:lstStyle/>
        <a:p>
          <a:endParaRPr lang="en-GB">
            <a:solidFill>
              <a:schemeClr val="bg1"/>
            </a:solidFill>
          </a:endParaRPr>
        </a:p>
      </dgm:t>
    </dgm:pt>
    <dgm:pt modelId="{20AE85F1-3826-4F11-85E9-E23849228C3D}" type="sibTrans" cxnId="{481A2595-4508-4695-A52C-1AB27B1D7826}">
      <dgm:prSet/>
      <dgm:spPr/>
      <dgm:t>
        <a:bodyPr/>
        <a:lstStyle/>
        <a:p>
          <a:endParaRPr lang="en-GB">
            <a:solidFill>
              <a:schemeClr val="bg1"/>
            </a:solidFill>
          </a:endParaRPr>
        </a:p>
      </dgm:t>
    </dgm:pt>
    <dgm:pt modelId="{75519DEE-9201-4D32-AFBC-CA895FB0F661}">
      <dgm:prSet phldrT="[Text]" custT="1"/>
      <dgm:spPr/>
      <dgm:t>
        <a:bodyPr/>
        <a:lstStyle/>
        <a:p>
          <a:r>
            <a:rPr lang="en-US" sz="1600" dirty="0" smtClean="0">
              <a:latin typeface="Bookman Old Style" pitchFamily="18" charset="0"/>
            </a:rPr>
            <a:t>Spirituality level</a:t>
          </a:r>
          <a:endParaRPr lang="en-US" sz="1600" dirty="0">
            <a:latin typeface="Bookman Old Style" pitchFamily="18" charset="0"/>
          </a:endParaRPr>
        </a:p>
      </dgm:t>
    </dgm:pt>
    <dgm:pt modelId="{F3AE2259-4415-4BB2-A8D6-51B9CEEE7B22}">
      <dgm:prSet phldrT="[Text]" custT="1"/>
      <dgm:spPr/>
      <dgm:t>
        <a:bodyPr/>
        <a:lstStyle/>
        <a:p>
          <a:r>
            <a:rPr lang="en-US" sz="1800" b="1" dirty="0" smtClean="0">
              <a:latin typeface="Bookman Old Style" pitchFamily="18" charset="0"/>
            </a:rPr>
            <a:t>Spirituality</a:t>
          </a:r>
          <a:endParaRPr lang="en-US" sz="18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B56DD0CB-12C1-4291-B0C6-DB2E4295D49E}" type="sibTrans" cxnId="{6C4B1339-F402-4DD4-863D-2B76FA481E87}">
      <dgm:prSet/>
      <dgm:spPr/>
      <dgm:t>
        <a:bodyPr/>
        <a:lstStyle/>
        <a:p>
          <a:endParaRPr lang="en-GB">
            <a:solidFill>
              <a:schemeClr val="bg1"/>
            </a:solidFill>
          </a:endParaRPr>
        </a:p>
      </dgm:t>
    </dgm:pt>
    <dgm:pt modelId="{2EF8A3E0-C68D-43CC-BFB2-AE03133CA1D2}" type="parTrans" cxnId="{6C4B1339-F402-4DD4-863D-2B76FA481E87}">
      <dgm:prSet/>
      <dgm:spPr/>
      <dgm:t>
        <a:bodyPr/>
        <a:lstStyle/>
        <a:p>
          <a:endParaRPr lang="en-GB">
            <a:solidFill>
              <a:schemeClr val="bg1"/>
            </a:solidFill>
          </a:endParaRPr>
        </a:p>
      </dgm:t>
    </dgm:pt>
    <dgm:pt modelId="{91DEDC95-BF2E-44F4-A4C4-750AF0DBD28D}">
      <dgm:prSet custT="1"/>
      <dgm:spPr/>
      <dgm:t>
        <a:bodyPr/>
        <a:lstStyle/>
        <a:p>
          <a:pPr algn="l"/>
          <a:r>
            <a:rPr lang="en-US" sz="1600" dirty="0" smtClean="0">
              <a:latin typeface="Bookman Old Style" pitchFamily="18" charset="0"/>
            </a:rPr>
            <a:t> Health</a:t>
          </a:r>
          <a:endParaRPr lang="en-US" sz="1600" dirty="0">
            <a:latin typeface="Bookman Old Style" pitchFamily="18" charset="0"/>
          </a:endParaRPr>
        </a:p>
      </dgm:t>
    </dgm:pt>
    <dgm:pt modelId="{FFF62FD1-963E-4F20-9E2A-F2938055B3AC}" type="sibTrans" cxnId="{A9B5B830-535B-4490-B129-41BFBA814FFA}">
      <dgm:prSet/>
      <dgm:spPr/>
      <dgm:t>
        <a:bodyPr/>
        <a:lstStyle/>
        <a:p>
          <a:endParaRPr lang="en-GB">
            <a:solidFill>
              <a:schemeClr val="bg1"/>
            </a:solidFill>
          </a:endParaRPr>
        </a:p>
      </dgm:t>
    </dgm:pt>
    <dgm:pt modelId="{2BFF4439-14E7-40FB-81C8-FAE45116B646}" type="parTrans" cxnId="{A9B5B830-535B-4490-B129-41BFBA814FFA}">
      <dgm:prSet/>
      <dgm:spPr/>
      <dgm:t>
        <a:bodyPr/>
        <a:lstStyle/>
        <a:p>
          <a:endParaRPr lang="en-GB">
            <a:solidFill>
              <a:schemeClr val="bg1"/>
            </a:solidFill>
          </a:endParaRPr>
        </a:p>
      </dgm:t>
    </dgm:pt>
    <dgm:pt modelId="{8FA7A537-C9DC-4FD6-B65D-BF2B329F5A88}">
      <dgm:prSet custT="1"/>
      <dgm:spPr/>
      <dgm:t>
        <a:bodyPr/>
        <a:lstStyle/>
        <a:p>
          <a:pPr algn="l"/>
          <a:r>
            <a:rPr lang="en-US" sz="1600" dirty="0" smtClean="0">
              <a:latin typeface="Bookman Old Style" pitchFamily="18" charset="0"/>
            </a:rPr>
            <a:t> Living standard</a:t>
          </a:r>
          <a:endParaRPr lang="en-US" sz="1600" dirty="0">
            <a:latin typeface="Bookman Old Style" pitchFamily="18" charset="0"/>
          </a:endParaRPr>
        </a:p>
      </dgm:t>
    </dgm:pt>
    <dgm:pt modelId="{B398D7ED-787C-4777-B08E-8781CA872F6B}" type="parTrans" cxnId="{91C6D538-7757-4134-A9E5-7C2B9B3DDAC0}">
      <dgm:prSet/>
      <dgm:spPr/>
      <dgm:t>
        <a:bodyPr/>
        <a:lstStyle/>
        <a:p>
          <a:endParaRPr lang="en-GB"/>
        </a:p>
      </dgm:t>
    </dgm:pt>
    <dgm:pt modelId="{E2C8CB74-CCE9-4A09-BB80-1F0DA9114902}" type="sibTrans" cxnId="{91C6D538-7757-4134-A9E5-7C2B9B3DDAC0}">
      <dgm:prSet/>
      <dgm:spPr/>
      <dgm:t>
        <a:bodyPr/>
        <a:lstStyle/>
        <a:p>
          <a:endParaRPr lang="en-GB"/>
        </a:p>
      </dgm:t>
    </dgm:pt>
    <dgm:pt modelId="{4927F905-EC72-4E0E-A764-1ACA1D2A91F9}">
      <dgm:prSet/>
      <dgm:spPr/>
      <dgm:t>
        <a:bodyPr/>
        <a:lstStyle/>
        <a:p>
          <a:pPr algn="l"/>
          <a:endParaRPr lang="en-US" sz="1000" dirty="0">
            <a:latin typeface="Bookman Old Style" pitchFamily="18" charset="0"/>
          </a:endParaRPr>
        </a:p>
      </dgm:t>
    </dgm:pt>
    <dgm:pt modelId="{10F88E13-1C8F-4252-A803-641DDB97F075}" type="parTrans" cxnId="{1AD6BEF3-83E0-48F6-882B-3AE9D6D0A2EF}">
      <dgm:prSet/>
      <dgm:spPr/>
      <dgm:t>
        <a:bodyPr/>
        <a:lstStyle/>
        <a:p>
          <a:endParaRPr lang="en-GB"/>
        </a:p>
      </dgm:t>
    </dgm:pt>
    <dgm:pt modelId="{B1030DB5-A282-4FA5-B930-9B656164F511}" type="sibTrans" cxnId="{1AD6BEF3-83E0-48F6-882B-3AE9D6D0A2EF}">
      <dgm:prSet/>
      <dgm:spPr/>
      <dgm:t>
        <a:bodyPr/>
        <a:lstStyle/>
        <a:p>
          <a:endParaRPr lang="en-GB"/>
        </a:p>
      </dgm:t>
    </dgm:pt>
    <dgm:pt modelId="{DCA6FAE4-12B7-4148-9750-A75C12C7B166}">
      <dgm:prSet custT="1"/>
      <dgm:spPr/>
      <dgm:t>
        <a:bodyPr/>
        <a:lstStyle/>
        <a:p>
          <a:pPr algn="l"/>
          <a:r>
            <a:rPr lang="en-US" sz="1600" dirty="0" smtClean="0">
              <a:latin typeface="Bookman Old Style" pitchFamily="18" charset="0"/>
            </a:rPr>
            <a:t> Occupation</a:t>
          </a:r>
          <a:endParaRPr lang="en-US" sz="1600" dirty="0">
            <a:latin typeface="Bookman Old Style" pitchFamily="18" charset="0"/>
          </a:endParaRPr>
        </a:p>
      </dgm:t>
    </dgm:pt>
    <dgm:pt modelId="{F0E59E6D-EB57-4C8A-A8BF-B72C34CE76D4}" type="parTrans" cxnId="{D8918558-B9B6-4E4A-A9B6-4EE986D523B8}">
      <dgm:prSet/>
      <dgm:spPr/>
      <dgm:t>
        <a:bodyPr/>
        <a:lstStyle/>
        <a:p>
          <a:endParaRPr lang="en-GB"/>
        </a:p>
      </dgm:t>
    </dgm:pt>
    <dgm:pt modelId="{AFA4EE42-096E-4321-A4D7-A957AC69B346}" type="sibTrans" cxnId="{D8918558-B9B6-4E4A-A9B6-4EE986D523B8}">
      <dgm:prSet/>
      <dgm:spPr/>
      <dgm:t>
        <a:bodyPr/>
        <a:lstStyle/>
        <a:p>
          <a:endParaRPr lang="en-GB"/>
        </a:p>
      </dgm:t>
    </dgm:pt>
    <dgm:pt modelId="{774B142C-0813-4539-A519-9747191476BC}">
      <dgm:prSet custT="1"/>
      <dgm:spPr/>
      <dgm:t>
        <a:bodyPr/>
        <a:lstStyle/>
        <a:p>
          <a:pPr algn="l"/>
          <a:r>
            <a:rPr lang="en-US" sz="1600" dirty="0" smtClean="0">
              <a:latin typeface="Bookman Old Style" pitchFamily="18" charset="0"/>
            </a:rPr>
            <a:t> Relationships</a:t>
          </a:r>
          <a:endParaRPr lang="en-US" sz="1600" dirty="0">
            <a:latin typeface="Bookman Old Style" pitchFamily="18" charset="0"/>
          </a:endParaRPr>
        </a:p>
      </dgm:t>
    </dgm:pt>
    <dgm:pt modelId="{976FD1D4-81A5-442E-B0F1-9FF489CE6366}" type="parTrans" cxnId="{158C1FB2-6735-4485-9EEE-C2F20CC3C409}">
      <dgm:prSet/>
      <dgm:spPr/>
      <dgm:t>
        <a:bodyPr/>
        <a:lstStyle/>
        <a:p>
          <a:endParaRPr lang="en-GB"/>
        </a:p>
      </dgm:t>
    </dgm:pt>
    <dgm:pt modelId="{B2F5D463-B24A-4E00-BED4-A8F2A36EDED2}" type="sibTrans" cxnId="{158C1FB2-6735-4485-9EEE-C2F20CC3C409}">
      <dgm:prSet/>
      <dgm:spPr/>
      <dgm:t>
        <a:bodyPr/>
        <a:lstStyle/>
        <a:p>
          <a:endParaRPr lang="en-GB"/>
        </a:p>
      </dgm:t>
    </dgm:pt>
    <dgm:pt modelId="{758B3BBD-AF53-4FE2-BB94-D6981332C387}">
      <dgm:prSet custT="1"/>
      <dgm:spPr/>
      <dgm:t>
        <a:bodyPr/>
        <a:lstStyle/>
        <a:p>
          <a:pPr algn="l"/>
          <a:r>
            <a:rPr lang="en-US" sz="1600" dirty="0" smtClean="0">
              <a:latin typeface="Bookman Old Style" pitchFamily="18" charset="0"/>
            </a:rPr>
            <a:t> Work-life balance</a:t>
          </a:r>
          <a:endParaRPr lang="en-US" sz="1600" dirty="0">
            <a:latin typeface="Bookman Old Style" pitchFamily="18" charset="0"/>
          </a:endParaRPr>
        </a:p>
      </dgm:t>
    </dgm:pt>
    <dgm:pt modelId="{7BA8102F-EDCD-41C0-9949-D042845DC8F5}" type="parTrans" cxnId="{9AA65C2F-C6A1-4A07-A2CD-E6BCA572C317}">
      <dgm:prSet/>
      <dgm:spPr/>
      <dgm:t>
        <a:bodyPr/>
        <a:lstStyle/>
        <a:p>
          <a:endParaRPr lang="en-GB"/>
        </a:p>
      </dgm:t>
    </dgm:pt>
    <dgm:pt modelId="{C1FE0501-52E3-4E0A-AB0A-FF00D0191AFA}" type="sibTrans" cxnId="{9AA65C2F-C6A1-4A07-A2CD-E6BCA572C317}">
      <dgm:prSet/>
      <dgm:spPr/>
      <dgm:t>
        <a:bodyPr/>
        <a:lstStyle/>
        <a:p>
          <a:endParaRPr lang="en-GB"/>
        </a:p>
      </dgm:t>
    </dgm:pt>
    <dgm:pt modelId="{1CF81890-4D9C-4294-9F93-235F58093695}">
      <dgm:prSet phldrT="[Text]" custT="1"/>
      <dgm:spPr/>
      <dgm:t>
        <a:bodyPr/>
        <a:lstStyle/>
        <a:p>
          <a:pPr algn="l"/>
          <a:r>
            <a:rPr lang="en-GB" sz="1600" dirty="0" smtClean="0">
              <a:latin typeface="Bookman Old Style" pitchFamily="18" charset="0"/>
            </a:rPr>
            <a:t>Forgiveness</a:t>
          </a:r>
          <a:endParaRPr lang="en-US" sz="1600" dirty="0">
            <a:latin typeface="Bookman Old Style" pitchFamily="18" charset="0"/>
          </a:endParaRPr>
        </a:p>
      </dgm:t>
    </dgm:pt>
    <dgm:pt modelId="{909967A4-98AD-4E82-A691-264748983FC9}" type="parTrans" cxnId="{65C5CDD9-F54F-426A-B39D-68E9E5BFE5A3}">
      <dgm:prSet/>
      <dgm:spPr/>
      <dgm:t>
        <a:bodyPr/>
        <a:lstStyle/>
        <a:p>
          <a:endParaRPr lang="en-GB"/>
        </a:p>
      </dgm:t>
    </dgm:pt>
    <dgm:pt modelId="{21D24F0B-3BD5-4D57-930F-F6563CB416DF}" type="sibTrans" cxnId="{65C5CDD9-F54F-426A-B39D-68E9E5BFE5A3}">
      <dgm:prSet/>
      <dgm:spPr/>
      <dgm:t>
        <a:bodyPr/>
        <a:lstStyle/>
        <a:p>
          <a:endParaRPr lang="en-GB"/>
        </a:p>
      </dgm:t>
    </dgm:pt>
    <dgm:pt modelId="{958F699A-EE7B-4E2F-B121-8767221AC9DE}">
      <dgm:prSet phldrT="[Text]" custT="1"/>
      <dgm:spPr/>
      <dgm:t>
        <a:bodyPr/>
        <a:lstStyle/>
        <a:p>
          <a:pPr algn="l"/>
          <a:r>
            <a:rPr lang="en-US" sz="1600" dirty="0" smtClean="0">
              <a:latin typeface="Bookman Old Style" pitchFamily="18" charset="0"/>
            </a:rPr>
            <a:t>Contentment</a:t>
          </a:r>
          <a:endParaRPr lang="en-US" sz="1600" dirty="0">
            <a:latin typeface="Bookman Old Style" pitchFamily="18" charset="0"/>
          </a:endParaRPr>
        </a:p>
      </dgm:t>
    </dgm:pt>
    <dgm:pt modelId="{95CD9832-BA6A-4A61-81E5-8935060BCC7B}" type="parTrans" cxnId="{3B3CCDE1-B291-4362-A891-ABB6FE199DD7}">
      <dgm:prSet/>
      <dgm:spPr/>
      <dgm:t>
        <a:bodyPr/>
        <a:lstStyle/>
        <a:p>
          <a:endParaRPr lang="en-GB"/>
        </a:p>
      </dgm:t>
    </dgm:pt>
    <dgm:pt modelId="{B69E5DAF-433F-40E1-B4FE-5D20842C1504}" type="sibTrans" cxnId="{3B3CCDE1-B291-4362-A891-ABB6FE199DD7}">
      <dgm:prSet/>
      <dgm:spPr/>
      <dgm:t>
        <a:bodyPr/>
        <a:lstStyle/>
        <a:p>
          <a:endParaRPr lang="en-GB"/>
        </a:p>
      </dgm:t>
    </dgm:pt>
    <dgm:pt modelId="{67E95EB4-726A-493B-A4B2-B3687D230D78}">
      <dgm:prSet phldrT="[Text]" custT="1"/>
      <dgm:spPr/>
      <dgm:t>
        <a:bodyPr/>
        <a:lstStyle/>
        <a:p>
          <a:pPr algn="ctr"/>
          <a:r>
            <a:rPr lang="en-US" sz="1600" dirty="0" smtClean="0">
              <a:latin typeface="Bookman Old Style" pitchFamily="18" charset="0"/>
            </a:rPr>
            <a:t>Fear</a:t>
          </a:r>
          <a:endParaRPr lang="en-US" sz="1600" dirty="0">
            <a:latin typeface="Bookman Old Style" pitchFamily="18" charset="0"/>
          </a:endParaRPr>
        </a:p>
      </dgm:t>
    </dgm:pt>
    <dgm:pt modelId="{6060D9FF-E446-4324-BA10-532BE46D6B07}" type="parTrans" cxnId="{D80594BE-E15B-4AD0-ACC2-8FBFE17FE2BE}">
      <dgm:prSet/>
      <dgm:spPr/>
      <dgm:t>
        <a:bodyPr/>
        <a:lstStyle/>
        <a:p>
          <a:endParaRPr lang="en-GB"/>
        </a:p>
      </dgm:t>
    </dgm:pt>
    <dgm:pt modelId="{71858986-85A5-41B2-AD43-98D54E8827D3}" type="sibTrans" cxnId="{D80594BE-E15B-4AD0-ACC2-8FBFE17FE2BE}">
      <dgm:prSet/>
      <dgm:spPr/>
      <dgm:t>
        <a:bodyPr/>
        <a:lstStyle/>
        <a:p>
          <a:endParaRPr lang="en-GB"/>
        </a:p>
      </dgm:t>
    </dgm:pt>
    <dgm:pt modelId="{E134AA1A-DCA4-4933-AAF0-698E98C6EB50}">
      <dgm:prSet phldrT="[Text]" custT="1"/>
      <dgm:spPr/>
      <dgm:t>
        <a:bodyPr/>
        <a:lstStyle/>
        <a:p>
          <a:pPr algn="ctr"/>
          <a:r>
            <a:rPr lang="en-US" sz="1600" dirty="0" smtClean="0">
              <a:latin typeface="Bookman Old Style" pitchFamily="18" charset="0"/>
            </a:rPr>
            <a:t>Worry</a:t>
          </a:r>
          <a:endParaRPr lang="en-US" sz="1600" dirty="0">
            <a:latin typeface="Bookman Old Style" pitchFamily="18" charset="0"/>
          </a:endParaRPr>
        </a:p>
      </dgm:t>
    </dgm:pt>
    <dgm:pt modelId="{10960109-C3C5-4168-B318-8E9EEEA7A0B3}" type="parTrans" cxnId="{298F018A-1C7A-42A1-AEA3-1E3BCC4E9817}">
      <dgm:prSet/>
      <dgm:spPr/>
      <dgm:t>
        <a:bodyPr/>
        <a:lstStyle/>
        <a:p>
          <a:endParaRPr lang="en-GB"/>
        </a:p>
      </dgm:t>
    </dgm:pt>
    <dgm:pt modelId="{CE6AFF82-E418-4E7B-9698-186FAEF23931}" type="sibTrans" cxnId="{298F018A-1C7A-42A1-AEA3-1E3BCC4E9817}">
      <dgm:prSet/>
      <dgm:spPr/>
      <dgm:t>
        <a:bodyPr/>
        <a:lstStyle/>
        <a:p>
          <a:endParaRPr lang="en-GB"/>
        </a:p>
      </dgm:t>
    </dgm:pt>
    <dgm:pt modelId="{E29EE149-D62F-4D42-BABE-0AD6FE108336}">
      <dgm:prSet phldrT="[Text]" custT="1"/>
      <dgm:spPr/>
      <dgm:t>
        <a:bodyPr/>
        <a:lstStyle/>
        <a:p>
          <a:pPr algn="ctr"/>
          <a:r>
            <a:rPr lang="en-US" sz="1600" dirty="0" smtClean="0">
              <a:latin typeface="Bookman Old Style" pitchFamily="18" charset="0"/>
            </a:rPr>
            <a:t>Selfishness</a:t>
          </a:r>
          <a:endParaRPr lang="en-US" sz="1600" dirty="0">
            <a:latin typeface="Bookman Old Style" pitchFamily="18" charset="0"/>
          </a:endParaRPr>
        </a:p>
      </dgm:t>
    </dgm:pt>
    <dgm:pt modelId="{C8EEA001-7D95-43CA-BAC9-27D75D656521}" type="parTrans" cxnId="{307B236E-B682-4338-A1F5-675C5719A471}">
      <dgm:prSet/>
      <dgm:spPr/>
      <dgm:t>
        <a:bodyPr/>
        <a:lstStyle/>
        <a:p>
          <a:endParaRPr lang="en-GB"/>
        </a:p>
      </dgm:t>
    </dgm:pt>
    <dgm:pt modelId="{43D26B1E-D33E-48CD-9F43-D1B5854599E9}" type="sibTrans" cxnId="{307B236E-B682-4338-A1F5-675C5719A471}">
      <dgm:prSet/>
      <dgm:spPr/>
      <dgm:t>
        <a:bodyPr/>
        <a:lstStyle/>
        <a:p>
          <a:endParaRPr lang="en-GB"/>
        </a:p>
      </dgm:t>
    </dgm:pt>
    <dgm:pt modelId="{D12479C7-DECB-4440-9EFF-7548E22748C5}">
      <dgm:prSet phldrT="[Text]" custT="1"/>
      <dgm:spPr/>
      <dgm:t>
        <a:bodyPr/>
        <a:lstStyle/>
        <a:p>
          <a:pPr algn="ctr"/>
          <a:r>
            <a:rPr lang="en-US" sz="1600" dirty="0" smtClean="0">
              <a:latin typeface="Bookman Old Style" pitchFamily="18" charset="0"/>
            </a:rPr>
            <a:t>Jealousy</a:t>
          </a:r>
          <a:endParaRPr lang="en-US" sz="1600" dirty="0">
            <a:latin typeface="Bookman Old Style" pitchFamily="18" charset="0"/>
          </a:endParaRPr>
        </a:p>
      </dgm:t>
    </dgm:pt>
    <dgm:pt modelId="{B64E431F-D2F9-4CD0-A6C4-17081298DD86}" type="parTrans" cxnId="{E037539F-9203-4BCF-9A6B-6F66B9671E3E}">
      <dgm:prSet/>
      <dgm:spPr/>
      <dgm:t>
        <a:bodyPr/>
        <a:lstStyle/>
        <a:p>
          <a:endParaRPr lang="en-GB"/>
        </a:p>
      </dgm:t>
    </dgm:pt>
    <dgm:pt modelId="{4CE827D2-C713-4396-82FC-B4BD153C70B9}" type="sibTrans" cxnId="{E037539F-9203-4BCF-9A6B-6F66B9671E3E}">
      <dgm:prSet/>
      <dgm:spPr/>
      <dgm:t>
        <a:bodyPr/>
        <a:lstStyle/>
        <a:p>
          <a:endParaRPr lang="en-GB"/>
        </a:p>
      </dgm:t>
    </dgm:pt>
    <dgm:pt modelId="{3B4F15A3-7A27-49CA-AC8B-527DAD4C3CDB}">
      <dgm:prSet phldrT="[Text]" custT="1"/>
      <dgm:spPr/>
      <dgm:t>
        <a:bodyPr/>
        <a:lstStyle/>
        <a:p>
          <a:r>
            <a:rPr lang="en-US" sz="1600" dirty="0" smtClean="0">
              <a:latin typeface="Bookman Old Style" pitchFamily="18" charset="0"/>
            </a:rPr>
            <a:t>Prayer recitation</a:t>
          </a:r>
          <a:endParaRPr lang="en-US" sz="1600" dirty="0">
            <a:latin typeface="Bookman Old Style" pitchFamily="18" charset="0"/>
          </a:endParaRPr>
        </a:p>
      </dgm:t>
    </dgm:pt>
    <dgm:pt modelId="{1A2C368B-FFC8-4A8C-A83F-D6E6F3B2AF0D}" type="parTrans" cxnId="{FF2AAFD6-DB55-43B9-8B89-379C904B7763}">
      <dgm:prSet/>
      <dgm:spPr/>
      <dgm:t>
        <a:bodyPr/>
        <a:lstStyle/>
        <a:p>
          <a:endParaRPr lang="en-GB"/>
        </a:p>
      </dgm:t>
    </dgm:pt>
    <dgm:pt modelId="{E14679D3-8044-4E0C-91EE-E3904702BC90}" type="sibTrans" cxnId="{FF2AAFD6-DB55-43B9-8B89-379C904B7763}">
      <dgm:prSet/>
      <dgm:spPr/>
      <dgm:t>
        <a:bodyPr/>
        <a:lstStyle/>
        <a:p>
          <a:endParaRPr lang="en-GB"/>
        </a:p>
      </dgm:t>
    </dgm:pt>
    <dgm:pt modelId="{1F7DD0F4-8741-4433-8FDD-BB88255230C9}">
      <dgm:prSet phldrT="[Text]" custT="1"/>
      <dgm:spPr/>
      <dgm:t>
        <a:bodyPr/>
        <a:lstStyle/>
        <a:p>
          <a:r>
            <a:rPr lang="en-US" sz="1600" dirty="0" smtClean="0">
              <a:latin typeface="Bookman Old Style" pitchFamily="18" charset="0"/>
            </a:rPr>
            <a:t>Meditation</a:t>
          </a:r>
          <a:endParaRPr lang="en-US" sz="1600" dirty="0">
            <a:latin typeface="Bookman Old Style" pitchFamily="18" charset="0"/>
          </a:endParaRPr>
        </a:p>
      </dgm:t>
    </dgm:pt>
    <dgm:pt modelId="{C4CA2FF8-F094-42B9-917C-2B3ACBDB1A7E}" type="parTrans" cxnId="{F5573D9F-8F79-466D-8B68-687AA5D87743}">
      <dgm:prSet/>
      <dgm:spPr/>
      <dgm:t>
        <a:bodyPr/>
        <a:lstStyle/>
        <a:p>
          <a:endParaRPr lang="en-GB"/>
        </a:p>
      </dgm:t>
    </dgm:pt>
    <dgm:pt modelId="{C9B483AF-8E39-4C62-BA0C-3DCF4AC1DCA2}" type="sibTrans" cxnId="{F5573D9F-8F79-466D-8B68-687AA5D87743}">
      <dgm:prSet/>
      <dgm:spPr/>
      <dgm:t>
        <a:bodyPr/>
        <a:lstStyle/>
        <a:p>
          <a:endParaRPr lang="en-GB"/>
        </a:p>
      </dgm:t>
    </dgm:pt>
    <dgm:pt modelId="{A22F19CB-0D74-44E1-8C88-797EE228BCA1}">
      <dgm:prSet phldrT="[Text]" custT="1"/>
      <dgm:spPr/>
      <dgm:t>
        <a:bodyPr/>
        <a:lstStyle/>
        <a:p>
          <a:r>
            <a:rPr lang="en-US" sz="1600" dirty="0" smtClean="0">
              <a:latin typeface="Bookman Old Style" pitchFamily="18" charset="0"/>
            </a:rPr>
            <a:t>Consideration of Karma</a:t>
          </a:r>
          <a:endParaRPr lang="en-US" sz="1600" dirty="0">
            <a:latin typeface="Bookman Old Style" pitchFamily="18" charset="0"/>
          </a:endParaRPr>
        </a:p>
      </dgm:t>
    </dgm:pt>
    <dgm:pt modelId="{E9D222DF-FF60-4349-A681-921986A8CAEF}" type="parTrans" cxnId="{1F8A0B2A-42E4-4539-B641-C10B9859A6BB}">
      <dgm:prSet/>
      <dgm:spPr/>
      <dgm:t>
        <a:bodyPr/>
        <a:lstStyle/>
        <a:p>
          <a:endParaRPr lang="en-GB"/>
        </a:p>
      </dgm:t>
    </dgm:pt>
    <dgm:pt modelId="{4F057392-DF0F-46AF-9F30-DFE5C846BF63}" type="sibTrans" cxnId="{1F8A0B2A-42E4-4539-B641-C10B9859A6BB}">
      <dgm:prSet/>
      <dgm:spPr/>
      <dgm:t>
        <a:bodyPr/>
        <a:lstStyle/>
        <a:p>
          <a:endParaRPr lang="en-GB"/>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95864"/>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335771" custScaleY="121934" custRadScaleRad="85996" custRadScaleInc="-261">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31076" custScaleY="171816" custRadScaleRad="126860" custRadScaleInc="2101">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267687" custScaleY="98478" custRadScaleRad="93377">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19530" custScaleY="146781" custRadScaleRad="129026" custRadScaleInc="-2066">
        <dgm:presLayoutVars>
          <dgm:bulletEnabled val="1"/>
        </dgm:presLayoutVars>
      </dgm:prSet>
      <dgm:spPr/>
      <dgm:t>
        <a:bodyPr/>
        <a:lstStyle/>
        <a:p>
          <a:endParaRPr lang="en-GB"/>
        </a:p>
      </dgm:t>
    </dgm:pt>
  </dgm:ptLst>
  <dgm:cxnLst>
    <dgm:cxn modelId="{9ED9B409-5F0B-4D68-BEAA-4D4B91645ED6}" type="presOf" srcId="{E9C09425-851B-46B2-8839-2F28B92279BB}" destId="{0C685FC3-0ABE-4608-9EF8-7AD5A4A3D5D0}" srcOrd="0" destOrd="0" presId="urn:microsoft.com/office/officeart/2005/8/layout/radial5"/>
    <dgm:cxn modelId="{054B5224-955F-4003-B7E9-A15F4B76F391}" type="presOf" srcId="{CABE861D-D8B0-4BDF-9CF1-C8CF3FDA507B}" destId="{213A6BED-701C-4696-BA47-681AFC9BF558}" srcOrd="0" destOrd="2" presId="urn:microsoft.com/office/officeart/2005/8/layout/radial5"/>
    <dgm:cxn modelId="{A9B5B830-535B-4490-B129-41BFBA814FFA}" srcId="{1B9BFC61-0F8B-46FF-ABC1-D19F38170CCC}" destId="{91DEDC95-BF2E-44F4-A4C4-750AF0DBD28D}" srcOrd="0" destOrd="0" parTransId="{2BFF4439-14E7-40FB-81C8-FAE45116B646}" sibTransId="{FFF62FD1-963E-4F20-9E2A-F2938055B3AC}"/>
    <dgm:cxn modelId="{91C6D538-7757-4134-A9E5-7C2B9B3DDAC0}" srcId="{1B9BFC61-0F8B-46FF-ABC1-D19F38170CCC}" destId="{8FA7A537-C9DC-4FD6-B65D-BF2B329F5A88}" srcOrd="1" destOrd="0" parTransId="{B398D7ED-787C-4777-B08E-8781CA872F6B}" sibTransId="{E2C8CB74-CCE9-4A09-BB80-1F0DA9114902}"/>
    <dgm:cxn modelId="{D54F5391-211D-4B55-8B72-034DAA017361}" type="presOf" srcId="{28666057-B340-4B8C-A607-808E7C682436}" destId="{3ED70661-89C3-44D0-916F-996C09BAEF77}" srcOrd="1" destOrd="0" presId="urn:microsoft.com/office/officeart/2005/8/layout/radial5"/>
    <dgm:cxn modelId="{1AD6BEF3-83E0-48F6-882B-3AE9D6D0A2EF}" srcId="{1B9BFC61-0F8B-46FF-ABC1-D19F38170CCC}" destId="{4927F905-EC72-4E0E-A764-1ACA1D2A91F9}" srcOrd="5" destOrd="0" parTransId="{10F88E13-1C8F-4252-A803-641DDB97F075}" sibTransId="{B1030DB5-A282-4FA5-B930-9B656164F511}"/>
    <dgm:cxn modelId="{2F1630B9-63F8-476B-A51F-A8D3A114033A}" type="presOf" srcId="{3B4F15A3-7A27-49CA-AC8B-527DAD4C3CDB}" destId="{C8DCEC74-46A7-45A7-AC30-19DD1BA439C4}" srcOrd="0" destOrd="2" presId="urn:microsoft.com/office/officeart/2005/8/layout/radial5"/>
    <dgm:cxn modelId="{FE5FEA89-06A5-4F39-9A87-CEA7D39871A0}" srcId="{779A4E01-EBCC-4AD9-A427-223977074438}" destId="{CABE861D-D8B0-4BDF-9CF1-C8CF3FDA507B}" srcOrd="1" destOrd="0" parTransId="{4D6080FF-D02E-4CDD-A2DD-71DAC956C0CE}" sibTransId="{43876CEC-5684-472E-BBFF-D49FB37A608A}"/>
    <dgm:cxn modelId="{A0D7F644-DCE8-4C98-826D-C657B6561961}" srcId="{779A4E01-EBCC-4AD9-A427-223977074438}" destId="{E458D026-BB25-4683-AA1A-FC1B20D2E32C}" srcOrd="0" destOrd="0" parTransId="{AB2235E0-2DE0-4D4F-89EF-48368CA9B68B}" sibTransId="{DFF11391-106A-4D4A-B234-DEA6166215C6}"/>
    <dgm:cxn modelId="{586BADFB-0610-444A-A2DD-D27862FA91E2}" srcId="{B583DC59-AC2E-4B58-9BFE-3F4307F8BBEB}" destId="{1B9BFC61-0F8B-46FF-ABC1-D19F38170CCC}" srcOrd="0" destOrd="0" parTransId="{584AC4A0-68E0-49AE-9EA9-BB4938A6BDA6}" sibTransId="{B7AA3861-7331-42F2-A7B6-12E131C639F7}"/>
    <dgm:cxn modelId="{0D92EE03-240A-41DE-948D-22A994FC7830}" srcId="{779A4E01-EBCC-4AD9-A427-223977074438}" destId="{60EB3194-0664-469E-99EE-D5FE90FF6365}" srcOrd="4" destOrd="0" parTransId="{2170D41A-CC67-4023-9FAA-4F35BE0E4D96}" sibTransId="{6AE6BDA9-E9B5-48DC-9572-D739638CD1F2}"/>
    <dgm:cxn modelId="{5BDBC95F-59D5-48E5-8224-075F64B03AA5}" type="presOf" srcId="{91DEDC95-BF2E-44F4-A4C4-750AF0DBD28D}" destId="{9F6308EC-76FC-4644-AA73-196F9ECA6720}" srcOrd="0" destOrd="1" presId="urn:microsoft.com/office/officeart/2005/8/layout/radial5"/>
    <dgm:cxn modelId="{57471B33-A380-4E83-B578-3F2379FA15AA}" type="presOf" srcId="{28666057-B340-4B8C-A607-808E7C682436}" destId="{44D43A45-E51F-4490-9423-F7632FD22981}" srcOrd="0" destOrd="0" presId="urn:microsoft.com/office/officeart/2005/8/layout/radial5"/>
    <dgm:cxn modelId="{1077E7D3-8CA2-4737-9CE3-D08F672B4810}" type="presOf" srcId="{4927F905-EC72-4E0E-A764-1ACA1D2A91F9}" destId="{9F6308EC-76FC-4644-AA73-196F9ECA6720}" srcOrd="0" destOrd="6" presId="urn:microsoft.com/office/officeart/2005/8/layout/radial5"/>
    <dgm:cxn modelId="{298F018A-1C7A-42A1-AEA3-1E3BCC4E9817}" srcId="{5D22646E-3FAC-4167-9D24-3EA587ADCADB}" destId="{E134AA1A-DCA4-4933-AAF0-698E98C6EB50}" srcOrd="2" destOrd="0" parTransId="{10960109-C3C5-4168-B318-8E9EEEA7A0B3}" sibTransId="{CE6AFF82-E418-4E7B-9698-186FAEF23931}"/>
    <dgm:cxn modelId="{D91FE4AB-7D01-4C57-ACF9-A4FED1F08608}" type="presOf" srcId="{E29EE149-D62F-4D42-BABE-0AD6FE108336}" destId="{8A09F1F7-6A16-4C5B-87AC-C5DE5BEE8F20}" srcOrd="0" destOrd="4" presId="urn:microsoft.com/office/officeart/2005/8/layout/radial5"/>
    <dgm:cxn modelId="{6E74E57A-9102-4E6D-B680-441814369EBB}" type="presOf" srcId="{758B3BBD-AF53-4FE2-BB94-D6981332C387}" destId="{9F6308EC-76FC-4644-AA73-196F9ECA6720}" srcOrd="0" destOrd="5" presId="urn:microsoft.com/office/officeart/2005/8/layout/radial5"/>
    <dgm:cxn modelId="{F636CCEE-F77F-497E-AEC0-8FF7E4B9E377}" type="presOf" srcId="{8FA7A537-C9DC-4FD6-B65D-BF2B329F5A88}" destId="{9F6308EC-76FC-4644-AA73-196F9ECA6720}" srcOrd="0" destOrd="2" presId="urn:microsoft.com/office/officeart/2005/8/layout/radial5"/>
    <dgm:cxn modelId="{5D7D96C2-6800-40B8-B110-77D228A63F29}" type="presOf" srcId="{774B142C-0813-4539-A519-9747191476BC}" destId="{9F6308EC-76FC-4644-AA73-196F9ECA6720}" srcOrd="0" destOrd="4" presId="urn:microsoft.com/office/officeart/2005/8/layout/radial5"/>
    <dgm:cxn modelId="{EB6174DA-A8EA-4B5F-9E24-A6649637F603}" type="presOf" srcId="{958F699A-EE7B-4E2F-B121-8767221AC9DE}" destId="{213A6BED-701C-4696-BA47-681AFC9BF558}" srcOrd="0" destOrd="4" presId="urn:microsoft.com/office/officeart/2005/8/layout/radial5"/>
    <dgm:cxn modelId="{015FB0A0-0611-4DBC-A0F8-25DCBD582246}" type="presOf" srcId="{75519DEE-9201-4D32-AFBC-CA895FB0F661}" destId="{C8DCEC74-46A7-45A7-AC30-19DD1BA439C4}" srcOrd="0" destOrd="1" presId="urn:microsoft.com/office/officeart/2005/8/layout/radial5"/>
    <dgm:cxn modelId="{1F8A0B2A-42E4-4539-B641-C10B9859A6BB}" srcId="{F3AE2259-4415-4BB2-A8D6-51B9CEEE7B22}" destId="{A22F19CB-0D74-44E1-8C88-797EE228BCA1}" srcOrd="3" destOrd="0" parTransId="{E9D222DF-FF60-4349-A681-921986A8CAEF}" sibTransId="{4F057392-DF0F-46AF-9F30-DFE5C846BF63}"/>
    <dgm:cxn modelId="{33DBC4C2-7049-4765-8631-78869497B664}" type="presOf" srcId="{779A4E01-EBCC-4AD9-A427-223977074438}" destId="{213A6BED-701C-4696-BA47-681AFC9BF558}" srcOrd="0" destOrd="0" presId="urn:microsoft.com/office/officeart/2005/8/layout/radial5"/>
    <dgm:cxn modelId="{97FD277F-23DC-470D-B105-97E41A4943EB}" type="presOf" srcId="{5D22646E-3FAC-4167-9D24-3EA587ADCADB}" destId="{8A09F1F7-6A16-4C5B-87AC-C5DE5BEE8F20}" srcOrd="0" destOrd="0"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307B236E-B682-4338-A1F5-675C5719A471}" srcId="{5D22646E-3FAC-4167-9D24-3EA587ADCADB}" destId="{E29EE149-D62F-4D42-BABE-0AD6FE108336}" srcOrd="3" destOrd="0" parTransId="{C8EEA001-7D95-43CA-BAC9-27D75D656521}" sibTransId="{43D26B1E-D33E-48CD-9F43-D1B5854599E9}"/>
    <dgm:cxn modelId="{65C5CDD9-F54F-426A-B39D-68E9E5BFE5A3}" srcId="{779A4E01-EBCC-4AD9-A427-223977074438}" destId="{1CF81890-4D9C-4294-9F93-235F58093695}" srcOrd="2" destOrd="0" parTransId="{909967A4-98AD-4E82-A691-264748983FC9}" sibTransId="{21D24F0B-3BD5-4D57-930F-F6563CB416DF}"/>
    <dgm:cxn modelId="{9C8D1359-3FBD-4F2C-BE44-A7D1C4614252}" type="presOf" srcId="{60EB3194-0664-469E-99EE-D5FE90FF6365}" destId="{213A6BED-701C-4696-BA47-681AFC9BF558}" srcOrd="0" destOrd="5" presId="urn:microsoft.com/office/officeart/2005/8/layout/radial5"/>
    <dgm:cxn modelId="{036079F7-FAA1-431B-BDB0-D2E1445C1863}" type="presOf" srcId="{99B46055-A8E3-4DF5-A908-E7F87FF931BF}" destId="{1D6B6CCC-A977-49AE-9D42-8619D58155DF}" srcOrd="0" destOrd="0" presId="urn:microsoft.com/office/officeart/2005/8/layout/radial5"/>
    <dgm:cxn modelId="{57CC6A09-5807-49F5-9E31-1D516123A2F2}" type="presOf" srcId="{584AC4A0-68E0-49AE-9EA9-BB4938A6BDA6}" destId="{9111D467-59FE-4DED-932B-4569F0755F10}" srcOrd="0" destOrd="0" presId="urn:microsoft.com/office/officeart/2005/8/layout/radial5"/>
    <dgm:cxn modelId="{89A1F4B6-CB69-499E-9365-C2C7D3714843}" type="presOf" srcId="{F3AE2259-4415-4BB2-A8D6-51B9CEEE7B22}" destId="{C8DCEC74-46A7-45A7-AC30-19DD1BA439C4}" srcOrd="0" destOrd="0" presId="urn:microsoft.com/office/officeart/2005/8/layout/radial5"/>
    <dgm:cxn modelId="{D8918558-B9B6-4E4A-A9B6-4EE986D523B8}" srcId="{1B9BFC61-0F8B-46FF-ABC1-D19F38170CCC}" destId="{DCA6FAE4-12B7-4148-9750-A75C12C7B166}" srcOrd="2" destOrd="0" parTransId="{F0E59E6D-EB57-4C8A-A8BF-B72C34CE76D4}" sibTransId="{AFA4EE42-096E-4321-A4D7-A957AC69B346}"/>
    <dgm:cxn modelId="{78C8FED7-3720-4AC8-BE30-ED57CAE2A0F3}" type="presOf" srcId="{67E95EB4-726A-493B-A4B2-B3687D230D78}" destId="{8A09F1F7-6A16-4C5B-87AC-C5DE5BEE8F20}" srcOrd="0" destOrd="2" presId="urn:microsoft.com/office/officeart/2005/8/layout/radial5"/>
    <dgm:cxn modelId="{C799EFF5-D44C-4E25-8076-414B8F189931}" type="presOf" srcId="{99B46055-A8E3-4DF5-A908-E7F87FF931BF}" destId="{3B873CA4-3C58-4552-A1C3-D861DE1111B3}" srcOrd="1" destOrd="0" presId="urn:microsoft.com/office/officeart/2005/8/layout/radial5"/>
    <dgm:cxn modelId="{AC640B1E-0FEE-40FE-82E6-2BBC0035D65A}" type="presOf" srcId="{8E540435-FF3F-45F4-8ADA-AAF3F66EE04A}" destId="{D66884C2-20DF-4841-B721-84B8DDAABCA0}" srcOrd="1" destOrd="0" presId="urn:microsoft.com/office/officeart/2005/8/layout/radial5"/>
    <dgm:cxn modelId="{FF2AAFD6-DB55-43B9-8B89-379C904B7763}" srcId="{F3AE2259-4415-4BB2-A8D6-51B9CEEE7B22}" destId="{3B4F15A3-7A27-49CA-AC8B-527DAD4C3CDB}" srcOrd="1" destOrd="0" parTransId="{1A2C368B-FFC8-4A8C-A83F-D6E6F3B2AF0D}" sibTransId="{E14679D3-8044-4E0C-91EE-E3904702BC90}"/>
    <dgm:cxn modelId="{C04FB014-858E-413A-8AB1-CC9CE8E5E9FB}" type="presOf" srcId="{1F7DD0F4-8741-4433-8FDD-BB88255230C9}" destId="{C8DCEC74-46A7-45A7-AC30-19DD1BA439C4}" srcOrd="0" destOrd="3" presId="urn:microsoft.com/office/officeart/2005/8/layout/radial5"/>
    <dgm:cxn modelId="{7CA714CE-47CF-4AD7-9659-777C15726960}" srcId="{B583DC59-AC2E-4B58-9BFE-3F4307F8BBEB}" destId="{779A4E01-EBCC-4AD9-A427-223977074438}" srcOrd="1" destOrd="0" parTransId="{8E540435-FF3F-45F4-8ADA-AAF3F66EE04A}" sibTransId="{6B5F3519-EAD2-4AFE-AA8F-EB8FDB572753}"/>
    <dgm:cxn modelId="{D80594BE-E15B-4AD0-ACC2-8FBFE17FE2BE}" srcId="{5D22646E-3FAC-4167-9D24-3EA587ADCADB}" destId="{67E95EB4-726A-493B-A4B2-B3687D230D78}" srcOrd="1" destOrd="0" parTransId="{6060D9FF-E446-4324-BA10-532BE46D6B07}" sibTransId="{71858986-85A5-41B2-AD43-98D54E8827D3}"/>
    <dgm:cxn modelId="{16F589ED-29A3-4E9E-91F5-1B48A5B135FC}" type="presOf" srcId="{D572A5A5-EC02-4622-8DEC-411D9AFD041A}" destId="{8A09F1F7-6A16-4C5B-87AC-C5DE5BEE8F20}" srcOrd="0" destOrd="1" presId="urn:microsoft.com/office/officeart/2005/8/layout/radial5"/>
    <dgm:cxn modelId="{E037539F-9203-4BCF-9A6B-6F66B9671E3E}" srcId="{5D22646E-3FAC-4167-9D24-3EA587ADCADB}" destId="{D12479C7-DECB-4440-9EFF-7548E22748C5}" srcOrd="4" destOrd="0" parTransId="{B64E431F-D2F9-4CD0-A6C4-17081298DD86}" sibTransId="{4CE827D2-C713-4396-82FC-B4BD153C70B9}"/>
    <dgm:cxn modelId="{BD5A200C-0516-42EF-8A3B-D49DB7C5C211}" type="presOf" srcId="{8E540435-FF3F-45F4-8ADA-AAF3F66EE04A}" destId="{28EC9EEF-9683-4555-9FBE-01B9AD60AE5D}" srcOrd="0" destOrd="0" presId="urn:microsoft.com/office/officeart/2005/8/layout/radial5"/>
    <dgm:cxn modelId="{026C6560-990C-469E-A32F-453A44DC5BDA}" type="presOf" srcId="{B583DC59-AC2E-4B58-9BFE-3F4307F8BBEB}" destId="{9CE2E058-348E-4CD8-98E8-0C29442F2DFF}" srcOrd="0"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6C9CDE7C-5D4C-4AA2-A1C4-02034BCD7724}" type="presOf" srcId="{DCA6FAE4-12B7-4148-9750-A75C12C7B166}" destId="{9F6308EC-76FC-4644-AA73-196F9ECA6720}" srcOrd="0" destOrd="3" presId="urn:microsoft.com/office/officeart/2005/8/layout/radial5"/>
    <dgm:cxn modelId="{B0594BF8-63F7-48F6-B123-6AE20054983F}" type="presOf" srcId="{E458D026-BB25-4683-AA1A-FC1B20D2E32C}" destId="{213A6BED-701C-4696-BA47-681AFC9BF558}" srcOrd="0" destOrd="1" presId="urn:microsoft.com/office/officeart/2005/8/layout/radial5"/>
    <dgm:cxn modelId="{F092F870-400F-45DB-A794-A9935FF8E3D7}" type="presOf" srcId="{584AC4A0-68E0-49AE-9EA9-BB4938A6BDA6}" destId="{783C80D9-9331-49CC-BD62-3C67FC46D28F}" srcOrd="1" destOrd="0" presId="urn:microsoft.com/office/officeart/2005/8/layout/radial5"/>
    <dgm:cxn modelId="{B9C0A349-9C5A-4B4C-84B3-C88C9FDC3BCE}" type="presOf" srcId="{1CF81890-4D9C-4294-9F93-235F58093695}" destId="{213A6BED-701C-4696-BA47-681AFC9BF558}" srcOrd="0" destOrd="3" presId="urn:microsoft.com/office/officeart/2005/8/layout/radial5"/>
    <dgm:cxn modelId="{158C1FB2-6735-4485-9EEE-C2F20CC3C409}" srcId="{1B9BFC61-0F8B-46FF-ABC1-D19F38170CCC}" destId="{774B142C-0813-4539-A519-9747191476BC}" srcOrd="3" destOrd="0" parTransId="{976FD1D4-81A5-442E-B0F1-9FF489CE6366}" sibTransId="{B2F5D463-B24A-4E00-BED4-A8F2A36EDED2}"/>
    <dgm:cxn modelId="{4E7F29BA-69C0-48F1-AEBA-8F0D94060652}" type="presOf" srcId="{D12479C7-DECB-4440-9EFF-7548E22748C5}" destId="{8A09F1F7-6A16-4C5B-87AC-C5DE5BEE8F20}" srcOrd="0" destOrd="5" presId="urn:microsoft.com/office/officeart/2005/8/layout/radial5"/>
    <dgm:cxn modelId="{08987CDB-ADED-447C-9EA2-CDD646855B47}" type="presOf" srcId="{1B9BFC61-0F8B-46FF-ABC1-D19F38170CCC}" destId="{9F6308EC-76FC-4644-AA73-196F9ECA6720}" srcOrd="0" destOrd="0" presId="urn:microsoft.com/office/officeart/2005/8/layout/radial5"/>
    <dgm:cxn modelId="{C08C6D91-AED5-469E-A663-BAE741B9702C}" type="presOf" srcId="{A22F19CB-0D74-44E1-8C88-797EE228BCA1}" destId="{C8DCEC74-46A7-45A7-AC30-19DD1BA439C4}" srcOrd="0" destOrd="4" presId="urn:microsoft.com/office/officeart/2005/8/layout/radial5"/>
    <dgm:cxn modelId="{F5573D9F-8F79-466D-8B68-687AA5D87743}" srcId="{F3AE2259-4415-4BB2-A8D6-51B9CEEE7B22}" destId="{1F7DD0F4-8741-4433-8FDD-BB88255230C9}" srcOrd="2" destOrd="0" parTransId="{C4CA2FF8-F094-42B9-917C-2B3ACBDB1A7E}" sibTransId="{C9B483AF-8E39-4C62-BA0C-3DCF4AC1DCA2}"/>
    <dgm:cxn modelId="{481A2595-4508-4695-A52C-1AB27B1D7826}" srcId="{5D22646E-3FAC-4167-9D24-3EA587ADCADB}" destId="{D572A5A5-EC02-4622-8DEC-411D9AFD041A}" srcOrd="0" destOrd="0" parTransId="{7A85E6A2-C130-4254-8960-88399B8AEFB6}" sibTransId="{20AE85F1-3826-4F11-85E9-E23849228C3D}"/>
    <dgm:cxn modelId="{6846EE5D-C808-451A-B61C-5A044ABD6ECA}" type="presOf" srcId="{E134AA1A-DCA4-4933-AAF0-698E98C6EB50}" destId="{8A09F1F7-6A16-4C5B-87AC-C5DE5BEE8F20}" srcOrd="0" destOrd="3" presId="urn:microsoft.com/office/officeart/2005/8/layout/radial5"/>
    <dgm:cxn modelId="{3B3CCDE1-B291-4362-A891-ABB6FE199DD7}" srcId="{779A4E01-EBCC-4AD9-A427-223977074438}" destId="{958F699A-EE7B-4E2F-B121-8767221AC9DE}" srcOrd="3" destOrd="0" parTransId="{95CD9832-BA6A-4A61-81E5-8935060BCC7B}" sibTransId="{B69E5DAF-433F-40E1-B4FE-5D20842C1504}"/>
    <dgm:cxn modelId="{6C4B1339-F402-4DD4-863D-2B76FA481E87}" srcId="{F3AE2259-4415-4BB2-A8D6-51B9CEEE7B22}" destId="{75519DEE-9201-4D32-AFBC-CA895FB0F661}" srcOrd="0" destOrd="0" parTransId="{2EF8A3E0-C68D-43CC-BFB2-AE03133CA1D2}" sibTransId="{B56DD0CB-12C1-4291-B0C6-DB2E4295D49E}"/>
    <dgm:cxn modelId="{5C58745C-06F8-4F3F-93C0-B94E38A8C9F3}" srcId="{B583DC59-AC2E-4B58-9BFE-3F4307F8BBEB}" destId="{5D22646E-3FAC-4167-9D24-3EA587ADCADB}" srcOrd="2" destOrd="0" parTransId="{28666057-B340-4B8C-A607-808E7C682436}" sibTransId="{574FF107-EE01-40AD-9561-EA84E92BD4E3}"/>
    <dgm:cxn modelId="{9AA65C2F-C6A1-4A07-A2CD-E6BCA572C317}" srcId="{1B9BFC61-0F8B-46FF-ABC1-D19F38170CCC}" destId="{758B3BBD-AF53-4FE2-BB94-D6981332C387}" srcOrd="4" destOrd="0" parTransId="{7BA8102F-EDCD-41C0-9949-D042845DC8F5}" sibTransId="{C1FE0501-52E3-4E0A-AB0A-FF00D0191AFA}"/>
    <dgm:cxn modelId="{78632B2A-14AC-4A56-BD0D-44E57DD9F4D9}" type="presParOf" srcId="{0C685FC3-0ABE-4608-9EF8-7AD5A4A3D5D0}" destId="{9CE2E058-348E-4CD8-98E8-0C29442F2DFF}" srcOrd="0" destOrd="0" presId="urn:microsoft.com/office/officeart/2005/8/layout/radial5"/>
    <dgm:cxn modelId="{7500B128-7909-4E84-948D-7F700F3C1EC5}" type="presParOf" srcId="{0C685FC3-0ABE-4608-9EF8-7AD5A4A3D5D0}" destId="{9111D467-59FE-4DED-932B-4569F0755F10}" srcOrd="1" destOrd="0" presId="urn:microsoft.com/office/officeart/2005/8/layout/radial5"/>
    <dgm:cxn modelId="{180C796E-5DFF-4C33-B468-0B9D093262D3}" type="presParOf" srcId="{9111D467-59FE-4DED-932B-4569F0755F10}" destId="{783C80D9-9331-49CC-BD62-3C67FC46D28F}" srcOrd="0" destOrd="0" presId="urn:microsoft.com/office/officeart/2005/8/layout/radial5"/>
    <dgm:cxn modelId="{59AC97A6-DE03-4DFA-8F54-334242647B1C}" type="presParOf" srcId="{0C685FC3-0ABE-4608-9EF8-7AD5A4A3D5D0}" destId="{9F6308EC-76FC-4644-AA73-196F9ECA6720}" srcOrd="2" destOrd="0" presId="urn:microsoft.com/office/officeart/2005/8/layout/radial5"/>
    <dgm:cxn modelId="{5536422F-7994-45DA-8D6F-D89636657364}" type="presParOf" srcId="{0C685FC3-0ABE-4608-9EF8-7AD5A4A3D5D0}" destId="{28EC9EEF-9683-4555-9FBE-01B9AD60AE5D}" srcOrd="3" destOrd="0" presId="urn:microsoft.com/office/officeart/2005/8/layout/radial5"/>
    <dgm:cxn modelId="{38DD05B6-2AC2-4DC6-8092-23407913837D}" type="presParOf" srcId="{28EC9EEF-9683-4555-9FBE-01B9AD60AE5D}" destId="{D66884C2-20DF-4841-B721-84B8DDAABCA0}" srcOrd="0" destOrd="0" presId="urn:microsoft.com/office/officeart/2005/8/layout/radial5"/>
    <dgm:cxn modelId="{174973B0-0DF7-4CED-A0C2-0E02604FBF98}" type="presParOf" srcId="{0C685FC3-0ABE-4608-9EF8-7AD5A4A3D5D0}" destId="{213A6BED-701C-4696-BA47-681AFC9BF558}" srcOrd="4" destOrd="0" presId="urn:microsoft.com/office/officeart/2005/8/layout/radial5"/>
    <dgm:cxn modelId="{77BE287F-5C0B-4A2B-926C-319AA912B724}" type="presParOf" srcId="{0C685FC3-0ABE-4608-9EF8-7AD5A4A3D5D0}" destId="{44D43A45-E51F-4490-9423-F7632FD22981}" srcOrd="5" destOrd="0" presId="urn:microsoft.com/office/officeart/2005/8/layout/radial5"/>
    <dgm:cxn modelId="{5EB89758-11CC-4CDB-91A8-7F1E888553AB}" type="presParOf" srcId="{44D43A45-E51F-4490-9423-F7632FD22981}" destId="{3ED70661-89C3-44D0-916F-996C09BAEF77}" srcOrd="0" destOrd="0" presId="urn:microsoft.com/office/officeart/2005/8/layout/radial5"/>
    <dgm:cxn modelId="{EB7A3D9D-0622-490E-9FF5-5044C7AA065F}" type="presParOf" srcId="{0C685FC3-0ABE-4608-9EF8-7AD5A4A3D5D0}" destId="{8A09F1F7-6A16-4C5B-87AC-C5DE5BEE8F20}" srcOrd="6" destOrd="0" presId="urn:microsoft.com/office/officeart/2005/8/layout/radial5"/>
    <dgm:cxn modelId="{F43545ED-A273-4949-873D-A7429C4A0F7C}" type="presParOf" srcId="{0C685FC3-0ABE-4608-9EF8-7AD5A4A3D5D0}" destId="{1D6B6CCC-A977-49AE-9D42-8619D58155DF}" srcOrd="7" destOrd="0" presId="urn:microsoft.com/office/officeart/2005/8/layout/radial5"/>
    <dgm:cxn modelId="{4B534C3A-27DE-499C-A8C2-86DE17A0E0E5}" type="presParOf" srcId="{1D6B6CCC-A977-49AE-9D42-8619D58155DF}" destId="{3B873CA4-3C58-4552-A1C3-D861DE1111B3}" srcOrd="0" destOrd="0" presId="urn:microsoft.com/office/officeart/2005/8/layout/radial5"/>
    <dgm:cxn modelId="{293D27ED-00F5-4461-97DB-CCE76F97371E}"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C09425-851B-46B2-8839-2F28B92279BB}" type="doc">
      <dgm:prSet loTypeId="urn:microsoft.com/office/officeart/2005/8/layout/radial3" loCatId="cycle" qsTypeId="urn:microsoft.com/office/officeart/2005/8/quickstyle/simple2" qsCatId="simple" csTypeId="urn:microsoft.com/office/officeart/2005/8/colors/colorful1#1" csCatId="colorful" phldr="1"/>
      <dgm:spPr/>
      <dgm:t>
        <a:bodyPr/>
        <a:lstStyle/>
        <a:p>
          <a:endParaRPr lang="en-US"/>
        </a:p>
      </dgm:t>
    </dgm:pt>
    <dgm:pt modelId="{B583DC59-AC2E-4B58-9BFE-3F4307F8BBEB}">
      <dgm:prSet phldrT="[Text]"/>
      <dgm:spPr/>
      <dgm:t>
        <a:bodyPr/>
        <a:lstStyle/>
        <a:p>
          <a:r>
            <a:rPr lang="en-US" dirty="0" smtClean="0">
              <a:solidFill>
                <a:schemeClr val="bg1"/>
              </a:solidFill>
              <a:latin typeface="Bookman Old Style" pitchFamily="18" charset="0"/>
            </a:rPr>
            <a:t>GNH</a:t>
          </a:r>
          <a:endParaRPr lang="en-US" dirty="0">
            <a:solidFill>
              <a:schemeClr val="bg1"/>
            </a:solidFill>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dgm:spPr/>
      <dgm:t>
        <a:bodyPr/>
        <a:lstStyle/>
        <a:p>
          <a:r>
            <a:rPr lang="en-GB" b="1" dirty="0" smtClean="0">
              <a:solidFill>
                <a:schemeClr val="bg1"/>
              </a:solidFill>
              <a:latin typeface="Bookman Old Style" pitchFamily="18" charset="0"/>
            </a:rPr>
            <a:t>Psychological Wellbeing</a:t>
          </a:r>
          <a:endParaRPr lang="en-US" b="1" dirty="0">
            <a:solidFill>
              <a:schemeClr val="bg1"/>
            </a:solidFill>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dgm:spPr/>
      <dgm:t>
        <a:bodyPr/>
        <a:lstStyle/>
        <a:p>
          <a:r>
            <a:rPr lang="en-GB" b="1" dirty="0" smtClean="0">
              <a:solidFill>
                <a:schemeClr val="bg1"/>
              </a:solidFill>
              <a:latin typeface="Bookman Old Style" pitchFamily="18" charset="0"/>
            </a:rPr>
            <a:t>Health</a:t>
          </a:r>
          <a:endParaRPr lang="en-US" b="1" dirty="0">
            <a:solidFill>
              <a:schemeClr val="bg1"/>
            </a:solidFill>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CBF53D35-0051-4B94-904F-EFD59397F320}">
      <dgm:prSet phldrT="[Text]"/>
      <dgm:spPr/>
      <dgm:t>
        <a:bodyPr/>
        <a:lstStyle/>
        <a:p>
          <a:r>
            <a:rPr lang="en-US" dirty="0" smtClean="0">
              <a:solidFill>
                <a:schemeClr val="bg1"/>
              </a:solidFill>
              <a:latin typeface="Bookman Old Style" pitchFamily="18" charset="0"/>
            </a:rPr>
            <a:t>Life satisfaction</a:t>
          </a:r>
          <a:endParaRPr lang="en-US" dirty="0">
            <a:solidFill>
              <a:schemeClr val="bg1"/>
            </a:solidFill>
            <a:latin typeface="Bookman Old Style" pitchFamily="18" charset="0"/>
          </a:endParaRPr>
        </a:p>
      </dgm:t>
    </dgm:pt>
    <dgm:pt modelId="{9A46B6F9-AFDA-40BB-8A58-9B7CC95546AD}" type="parTrans" cxnId="{241A911A-F866-4839-9C8A-78B04F4E1F29}">
      <dgm:prSet/>
      <dgm:spPr/>
      <dgm:t>
        <a:bodyPr/>
        <a:lstStyle/>
        <a:p>
          <a:endParaRPr lang="en-GB">
            <a:solidFill>
              <a:schemeClr val="bg1"/>
            </a:solidFill>
          </a:endParaRPr>
        </a:p>
      </dgm:t>
    </dgm:pt>
    <dgm:pt modelId="{B2C160A0-027B-4C12-8D41-19D9A09F4795}" type="sibTrans" cxnId="{241A911A-F866-4839-9C8A-78B04F4E1F29}">
      <dgm:prSet/>
      <dgm:spPr/>
      <dgm:t>
        <a:bodyPr/>
        <a:lstStyle/>
        <a:p>
          <a:endParaRPr lang="en-GB">
            <a:solidFill>
              <a:schemeClr val="bg1"/>
            </a:solidFill>
          </a:endParaRPr>
        </a:p>
      </dgm:t>
    </dgm:pt>
    <dgm:pt modelId="{5D7B3313-37E6-4489-9389-9C3F39F274D2}">
      <dgm:prSet/>
      <dgm:spPr/>
      <dgm:t>
        <a:bodyPr/>
        <a:lstStyle/>
        <a:p>
          <a:r>
            <a:rPr lang="en-US" dirty="0" smtClean="0">
              <a:solidFill>
                <a:schemeClr val="bg1"/>
              </a:solidFill>
              <a:latin typeface="Bookman Old Style" pitchFamily="18" charset="0"/>
            </a:rPr>
            <a:t>Positive emotions</a:t>
          </a:r>
        </a:p>
      </dgm:t>
    </dgm:pt>
    <dgm:pt modelId="{B150C6F9-4A55-4562-A8D7-B004198F8A34}" type="parTrans" cxnId="{615255C7-A599-4A6B-958D-EC4A1748E3C1}">
      <dgm:prSet/>
      <dgm:spPr/>
      <dgm:t>
        <a:bodyPr/>
        <a:lstStyle/>
        <a:p>
          <a:endParaRPr lang="en-GB">
            <a:solidFill>
              <a:schemeClr val="bg1"/>
            </a:solidFill>
          </a:endParaRPr>
        </a:p>
      </dgm:t>
    </dgm:pt>
    <dgm:pt modelId="{3F5C22E1-C7FE-4C55-97E6-36AE7EC29686}" type="sibTrans" cxnId="{615255C7-A599-4A6B-958D-EC4A1748E3C1}">
      <dgm:prSet/>
      <dgm:spPr/>
      <dgm:t>
        <a:bodyPr/>
        <a:lstStyle/>
        <a:p>
          <a:endParaRPr lang="en-GB">
            <a:solidFill>
              <a:schemeClr val="bg1"/>
            </a:solidFill>
          </a:endParaRPr>
        </a:p>
      </dgm:t>
    </dgm:pt>
    <dgm:pt modelId="{351C42BD-5904-4A30-96B9-76A3587802A8}">
      <dgm:prSet/>
      <dgm:spPr/>
      <dgm:t>
        <a:bodyPr/>
        <a:lstStyle/>
        <a:p>
          <a:r>
            <a:rPr lang="en-US" dirty="0" smtClean="0">
              <a:solidFill>
                <a:schemeClr val="bg1"/>
              </a:solidFill>
              <a:latin typeface="Bookman Old Style" pitchFamily="18" charset="0"/>
            </a:rPr>
            <a:t>Negative emotions</a:t>
          </a:r>
        </a:p>
      </dgm:t>
    </dgm:pt>
    <dgm:pt modelId="{80FBF6F3-52CB-4B71-BFB5-AE2F6D40C3DA}" type="parTrans" cxnId="{6F1C7F06-3E62-4AC3-A88D-2D2A2B3DBE9E}">
      <dgm:prSet/>
      <dgm:spPr/>
      <dgm:t>
        <a:bodyPr/>
        <a:lstStyle/>
        <a:p>
          <a:endParaRPr lang="en-GB">
            <a:solidFill>
              <a:schemeClr val="bg1"/>
            </a:solidFill>
          </a:endParaRPr>
        </a:p>
      </dgm:t>
    </dgm:pt>
    <dgm:pt modelId="{4C937DD8-9AE5-4ECE-BD61-2251CC02490E}" type="sibTrans" cxnId="{6F1C7F06-3E62-4AC3-A88D-2D2A2B3DBE9E}">
      <dgm:prSet/>
      <dgm:spPr/>
      <dgm:t>
        <a:bodyPr/>
        <a:lstStyle/>
        <a:p>
          <a:endParaRPr lang="en-GB">
            <a:solidFill>
              <a:schemeClr val="bg1"/>
            </a:solidFill>
          </a:endParaRPr>
        </a:p>
      </dgm:t>
    </dgm:pt>
    <dgm:pt modelId="{91DEDC95-BF2E-44F4-A4C4-750AF0DBD28D}">
      <dgm:prSet/>
      <dgm:spPr/>
      <dgm:t>
        <a:bodyPr/>
        <a:lstStyle/>
        <a:p>
          <a:r>
            <a:rPr lang="en-US" dirty="0" smtClean="0">
              <a:solidFill>
                <a:schemeClr val="bg1"/>
              </a:solidFill>
              <a:latin typeface="Bookman Old Style" pitchFamily="18" charset="0"/>
            </a:rPr>
            <a:t>Spirituality </a:t>
          </a:r>
          <a:endParaRPr lang="en-US" dirty="0">
            <a:solidFill>
              <a:schemeClr val="bg1"/>
            </a:solidFill>
            <a:latin typeface="Bookman Old Style" pitchFamily="18" charset="0"/>
          </a:endParaRPr>
        </a:p>
      </dgm:t>
    </dgm:pt>
    <dgm:pt modelId="{2BFF4439-14E7-40FB-81C8-FAE45116B646}" type="parTrans" cxnId="{A9B5B830-535B-4490-B129-41BFBA814FFA}">
      <dgm:prSet/>
      <dgm:spPr/>
      <dgm:t>
        <a:bodyPr/>
        <a:lstStyle/>
        <a:p>
          <a:endParaRPr lang="en-GB">
            <a:solidFill>
              <a:schemeClr val="bg1"/>
            </a:solidFill>
          </a:endParaRPr>
        </a:p>
      </dgm:t>
    </dgm:pt>
    <dgm:pt modelId="{FFF62FD1-963E-4F20-9E2A-F2938055B3AC}" type="sibTrans" cxnId="{A9B5B830-535B-4490-B129-41BFBA814FFA}">
      <dgm:prSet/>
      <dgm:spPr/>
      <dgm:t>
        <a:bodyPr/>
        <a:lstStyle/>
        <a:p>
          <a:endParaRPr lang="en-GB">
            <a:solidFill>
              <a:schemeClr val="bg1"/>
            </a:solidFill>
          </a:endParaRPr>
        </a:p>
      </dgm:t>
    </dgm:pt>
    <dgm:pt modelId="{E458D026-BB25-4683-AA1A-FC1B20D2E32C}">
      <dgm:prSet phldrT="[Text]"/>
      <dgm:spPr/>
      <dgm:t>
        <a:bodyPr/>
        <a:lstStyle/>
        <a:p>
          <a:r>
            <a:rPr lang="en-GB" dirty="0" smtClean="0">
              <a:solidFill>
                <a:schemeClr val="bg1"/>
              </a:solidFill>
              <a:latin typeface="Bookman Old Style" pitchFamily="18" charset="0"/>
            </a:rPr>
            <a:t>Mental health</a:t>
          </a:r>
          <a:endParaRPr lang="en-US" dirty="0">
            <a:solidFill>
              <a:schemeClr val="bg1"/>
            </a:solidFill>
            <a:latin typeface="Bookman Old Style" pitchFamily="18" charset="0"/>
          </a:endParaRPr>
        </a:p>
      </dgm:t>
    </dgm:pt>
    <dgm:pt modelId="{AB2235E0-2DE0-4D4F-89EF-48368CA9B68B}" type="parTrans" cxnId="{A0D7F644-DCE8-4C98-826D-C657B6561961}">
      <dgm:prSet/>
      <dgm:spPr/>
      <dgm:t>
        <a:bodyPr/>
        <a:lstStyle/>
        <a:p>
          <a:endParaRPr lang="en-GB">
            <a:solidFill>
              <a:schemeClr val="bg1"/>
            </a:solidFill>
          </a:endParaRPr>
        </a:p>
      </dgm:t>
    </dgm:pt>
    <dgm:pt modelId="{DFF11391-106A-4D4A-B234-DEA6166215C6}" type="sibTrans" cxnId="{A0D7F644-DCE8-4C98-826D-C657B6561961}">
      <dgm:prSet/>
      <dgm:spPr/>
      <dgm:t>
        <a:bodyPr/>
        <a:lstStyle/>
        <a:p>
          <a:endParaRPr lang="en-GB">
            <a:solidFill>
              <a:schemeClr val="bg1"/>
            </a:solidFill>
          </a:endParaRPr>
        </a:p>
      </dgm:t>
    </dgm:pt>
    <dgm:pt modelId="{CABE861D-D8B0-4BDF-9CF1-C8CF3FDA507B}">
      <dgm:prSet phldrT="[Text]"/>
      <dgm:spPr/>
      <dgm:t>
        <a:bodyPr/>
        <a:lstStyle/>
        <a:p>
          <a:r>
            <a:rPr lang="en-GB" dirty="0" smtClean="0">
              <a:solidFill>
                <a:schemeClr val="bg1"/>
              </a:solidFill>
              <a:latin typeface="Bookman Old Style" pitchFamily="18" charset="0"/>
            </a:rPr>
            <a:t>Self reported health status</a:t>
          </a:r>
          <a:endParaRPr lang="en-US" dirty="0">
            <a:solidFill>
              <a:schemeClr val="bg1"/>
            </a:solidFill>
            <a:latin typeface="Bookman Old Style" pitchFamily="18" charset="0"/>
          </a:endParaRPr>
        </a:p>
      </dgm:t>
    </dgm:pt>
    <dgm:pt modelId="{4D6080FF-D02E-4CDD-A2DD-71DAC956C0CE}" type="parTrans" cxnId="{FE5FEA89-06A5-4F39-9A87-CEA7D39871A0}">
      <dgm:prSet/>
      <dgm:spPr/>
      <dgm:t>
        <a:bodyPr/>
        <a:lstStyle/>
        <a:p>
          <a:endParaRPr lang="en-GB">
            <a:solidFill>
              <a:schemeClr val="bg1"/>
            </a:solidFill>
          </a:endParaRPr>
        </a:p>
      </dgm:t>
    </dgm:pt>
    <dgm:pt modelId="{43876CEC-5684-472E-BBFF-D49FB37A608A}" type="sibTrans" cxnId="{FE5FEA89-06A5-4F39-9A87-CEA7D39871A0}">
      <dgm:prSet/>
      <dgm:spPr/>
      <dgm:t>
        <a:bodyPr/>
        <a:lstStyle/>
        <a:p>
          <a:endParaRPr lang="en-GB">
            <a:solidFill>
              <a:schemeClr val="bg1"/>
            </a:solidFill>
          </a:endParaRPr>
        </a:p>
      </dgm:t>
    </dgm:pt>
    <dgm:pt modelId="{64C46E1C-18F4-4073-925F-5081AF12F8F1}">
      <dgm:prSet phldrT="[Text]"/>
      <dgm:spPr/>
      <dgm:t>
        <a:bodyPr/>
        <a:lstStyle/>
        <a:p>
          <a:r>
            <a:rPr lang="en-GB" dirty="0" smtClean="0">
              <a:solidFill>
                <a:schemeClr val="bg1"/>
              </a:solidFill>
              <a:latin typeface="Bookman Old Style" pitchFamily="18" charset="0"/>
            </a:rPr>
            <a:t>Healthy days</a:t>
          </a:r>
          <a:endParaRPr lang="en-US" dirty="0">
            <a:solidFill>
              <a:schemeClr val="bg1"/>
            </a:solidFill>
            <a:latin typeface="Bookman Old Style" pitchFamily="18" charset="0"/>
          </a:endParaRPr>
        </a:p>
      </dgm:t>
    </dgm:pt>
    <dgm:pt modelId="{0DC56148-8FE4-47C0-8259-DD6BAA92A95B}" type="parTrans" cxnId="{0996F762-B8CC-40EC-BA76-EC9B8A82174A}">
      <dgm:prSet/>
      <dgm:spPr/>
      <dgm:t>
        <a:bodyPr/>
        <a:lstStyle/>
        <a:p>
          <a:endParaRPr lang="en-GB">
            <a:solidFill>
              <a:schemeClr val="bg1"/>
            </a:solidFill>
          </a:endParaRPr>
        </a:p>
      </dgm:t>
    </dgm:pt>
    <dgm:pt modelId="{699413D4-C639-49D0-B532-181A4EA67F3C}" type="sibTrans" cxnId="{0996F762-B8CC-40EC-BA76-EC9B8A82174A}">
      <dgm:prSet/>
      <dgm:spPr/>
      <dgm:t>
        <a:bodyPr/>
        <a:lstStyle/>
        <a:p>
          <a:endParaRPr lang="en-GB">
            <a:solidFill>
              <a:schemeClr val="bg1"/>
            </a:solidFill>
          </a:endParaRPr>
        </a:p>
      </dgm:t>
    </dgm:pt>
    <dgm:pt modelId="{60EB3194-0664-469E-99EE-D5FE90FF6365}">
      <dgm:prSet phldrT="[Text]"/>
      <dgm:spPr/>
      <dgm:t>
        <a:bodyPr/>
        <a:lstStyle/>
        <a:p>
          <a:r>
            <a:rPr lang="en-US" dirty="0" smtClean="0">
              <a:solidFill>
                <a:schemeClr val="bg1"/>
              </a:solidFill>
              <a:latin typeface="Bookman Old Style" pitchFamily="18" charset="0"/>
            </a:rPr>
            <a:t>Disability</a:t>
          </a:r>
          <a:endParaRPr lang="en-US" dirty="0">
            <a:solidFill>
              <a:schemeClr val="bg1"/>
            </a:solidFill>
            <a:latin typeface="Bookman Old Style" pitchFamily="18" charset="0"/>
          </a:endParaRPr>
        </a:p>
      </dgm:t>
    </dgm:pt>
    <dgm:pt modelId="{2170D41A-CC67-4023-9FAA-4F35BE0E4D96}" type="parTrans" cxnId="{0D92EE03-240A-41DE-948D-22A994FC7830}">
      <dgm:prSet/>
      <dgm:spPr/>
      <dgm:t>
        <a:bodyPr/>
        <a:lstStyle/>
        <a:p>
          <a:endParaRPr lang="en-GB">
            <a:solidFill>
              <a:schemeClr val="bg1"/>
            </a:solidFill>
          </a:endParaRPr>
        </a:p>
      </dgm:t>
    </dgm:pt>
    <dgm:pt modelId="{6AE6BDA9-E9B5-48DC-9572-D739638CD1F2}" type="sibTrans" cxnId="{0D92EE03-240A-41DE-948D-22A994FC7830}">
      <dgm:prSet/>
      <dgm:spPr/>
      <dgm:t>
        <a:bodyPr/>
        <a:lstStyle/>
        <a:p>
          <a:endParaRPr lang="en-GB">
            <a:solidFill>
              <a:schemeClr val="bg1"/>
            </a:solidFill>
          </a:endParaRPr>
        </a:p>
      </dgm:t>
    </dgm:pt>
    <dgm:pt modelId="{5D22646E-3FAC-4167-9D24-3EA587ADCADB}">
      <dgm:prSet phldrT="[Text]"/>
      <dgm:spPr/>
      <dgm:t>
        <a:bodyPr/>
        <a:lstStyle/>
        <a:p>
          <a:r>
            <a:rPr lang="en-US" b="1" dirty="0" smtClean="0">
              <a:solidFill>
                <a:schemeClr val="bg1"/>
              </a:solidFill>
              <a:latin typeface="Bookman Old Style" pitchFamily="18" charset="0"/>
            </a:rPr>
            <a:t>Time Use</a:t>
          </a:r>
          <a:endParaRPr lang="en-US" b="1" dirty="0">
            <a:solidFill>
              <a:schemeClr val="bg1"/>
            </a:solidFill>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811BAFE7-F3F2-4FB6-BCD0-1962FE9965C8}">
      <dgm:prSet phldrT="[Text]"/>
      <dgm:spPr/>
      <dgm:t>
        <a:bodyPr/>
        <a:lstStyle/>
        <a:p>
          <a:r>
            <a:rPr lang="en-GB" dirty="0" smtClean="0">
              <a:solidFill>
                <a:schemeClr val="bg1"/>
              </a:solidFill>
              <a:latin typeface="Bookman Old Style" pitchFamily="18" charset="0"/>
            </a:rPr>
            <a:t>     Work</a:t>
          </a:r>
          <a:endParaRPr lang="en-US" dirty="0">
            <a:solidFill>
              <a:schemeClr val="bg1"/>
            </a:solidFill>
            <a:latin typeface="Bookman Old Style" pitchFamily="18" charset="0"/>
          </a:endParaRPr>
        </a:p>
      </dgm:t>
    </dgm:pt>
    <dgm:pt modelId="{0406F160-8966-4C3E-A2EC-348C0AF01B5D}" type="parTrans" cxnId="{DAD3C71A-AE86-4098-A07B-EBCBDF277808}">
      <dgm:prSet/>
      <dgm:spPr/>
      <dgm:t>
        <a:bodyPr/>
        <a:lstStyle/>
        <a:p>
          <a:endParaRPr lang="en-GB">
            <a:solidFill>
              <a:schemeClr val="bg1"/>
            </a:solidFill>
          </a:endParaRPr>
        </a:p>
      </dgm:t>
    </dgm:pt>
    <dgm:pt modelId="{D3BCCC0A-2931-4E66-BBD2-DD5386A15C6C}" type="sibTrans" cxnId="{DAD3C71A-AE86-4098-A07B-EBCBDF277808}">
      <dgm:prSet/>
      <dgm:spPr/>
      <dgm:t>
        <a:bodyPr/>
        <a:lstStyle/>
        <a:p>
          <a:endParaRPr lang="en-GB">
            <a:solidFill>
              <a:schemeClr val="bg1"/>
            </a:solidFill>
          </a:endParaRPr>
        </a:p>
      </dgm:t>
    </dgm:pt>
    <dgm:pt modelId="{BB14715D-96B5-4AD1-B372-6806FA8B023C}">
      <dgm:prSet phldrT="[Text]"/>
      <dgm:spPr/>
      <dgm:t>
        <a:bodyPr/>
        <a:lstStyle/>
        <a:p>
          <a:r>
            <a:rPr lang="en-US" b="1" dirty="0" smtClean="0">
              <a:solidFill>
                <a:schemeClr val="bg1"/>
              </a:solidFill>
              <a:latin typeface="Bookman Old Style" pitchFamily="18" charset="0"/>
            </a:rPr>
            <a:t>Education</a:t>
          </a:r>
          <a:endParaRPr lang="en-US" b="1" dirty="0">
            <a:solidFill>
              <a:schemeClr val="bg1"/>
            </a:solidFill>
            <a:latin typeface="Bookman Old Style" pitchFamily="18" charset="0"/>
          </a:endParaRPr>
        </a:p>
      </dgm:t>
    </dgm:pt>
    <dgm:pt modelId="{338A6B05-55AD-45C3-8D4F-51E0C733E362}" type="parTrans" cxnId="{254BFDD9-82E3-4E96-8C53-8730F7052061}">
      <dgm:prSet/>
      <dgm:spPr/>
      <dgm:t>
        <a:bodyPr/>
        <a:lstStyle/>
        <a:p>
          <a:endParaRPr lang="en-GB">
            <a:solidFill>
              <a:schemeClr val="bg1"/>
            </a:solidFill>
          </a:endParaRPr>
        </a:p>
      </dgm:t>
    </dgm:pt>
    <dgm:pt modelId="{461CF7EC-AFFC-4189-89C2-4518AC511F42}" type="sibTrans" cxnId="{254BFDD9-82E3-4E96-8C53-8730F7052061}">
      <dgm:prSet/>
      <dgm:spPr/>
      <dgm:t>
        <a:bodyPr/>
        <a:lstStyle/>
        <a:p>
          <a:endParaRPr lang="en-GB">
            <a:solidFill>
              <a:schemeClr val="bg1"/>
            </a:solidFill>
          </a:endParaRPr>
        </a:p>
      </dgm:t>
    </dgm:pt>
    <dgm:pt modelId="{0265AF3F-7BBD-4ED1-A1D1-27B119E17401}">
      <dgm:prSet phldrT="[Text]"/>
      <dgm:spPr/>
      <dgm:t>
        <a:bodyPr/>
        <a:lstStyle/>
        <a:p>
          <a:r>
            <a:rPr lang="en-US" dirty="0" smtClean="0">
              <a:solidFill>
                <a:schemeClr val="bg1"/>
              </a:solidFill>
              <a:latin typeface="Bookman Old Style" pitchFamily="18" charset="0"/>
            </a:rPr>
            <a:t>Literacy</a:t>
          </a:r>
          <a:endParaRPr lang="en-US" dirty="0">
            <a:solidFill>
              <a:schemeClr val="bg1"/>
            </a:solidFill>
            <a:latin typeface="Bookman Old Style" pitchFamily="18" charset="0"/>
          </a:endParaRPr>
        </a:p>
      </dgm:t>
    </dgm:pt>
    <dgm:pt modelId="{103E7E83-D32D-4610-89A2-EA7B8C82CA0B}" type="parTrans" cxnId="{2413A849-90EF-4867-97BF-8A0D03989460}">
      <dgm:prSet/>
      <dgm:spPr/>
      <dgm:t>
        <a:bodyPr/>
        <a:lstStyle/>
        <a:p>
          <a:endParaRPr lang="en-GB">
            <a:solidFill>
              <a:schemeClr val="bg1"/>
            </a:solidFill>
          </a:endParaRPr>
        </a:p>
      </dgm:t>
    </dgm:pt>
    <dgm:pt modelId="{C2E9520B-4917-49C2-961D-5D8C5EBDBEE4}" type="sibTrans" cxnId="{2413A849-90EF-4867-97BF-8A0D03989460}">
      <dgm:prSet/>
      <dgm:spPr/>
      <dgm:t>
        <a:bodyPr/>
        <a:lstStyle/>
        <a:p>
          <a:endParaRPr lang="en-GB">
            <a:solidFill>
              <a:schemeClr val="bg1"/>
            </a:solidFill>
          </a:endParaRPr>
        </a:p>
      </dgm:t>
    </dgm:pt>
    <dgm:pt modelId="{62843CC9-34BE-4D7C-976C-B4D3E33CB4D4}">
      <dgm:prSet phldrT="[Text]"/>
      <dgm:spPr/>
      <dgm:t>
        <a:bodyPr/>
        <a:lstStyle/>
        <a:p>
          <a:r>
            <a:rPr lang="en-US" dirty="0" smtClean="0">
              <a:solidFill>
                <a:schemeClr val="bg1"/>
              </a:solidFill>
              <a:latin typeface="Bookman Old Style" pitchFamily="18" charset="0"/>
            </a:rPr>
            <a:t>Schooling</a:t>
          </a:r>
          <a:endParaRPr lang="en-US" dirty="0">
            <a:solidFill>
              <a:schemeClr val="bg1"/>
            </a:solidFill>
            <a:latin typeface="Bookman Old Style" pitchFamily="18" charset="0"/>
          </a:endParaRPr>
        </a:p>
      </dgm:t>
    </dgm:pt>
    <dgm:pt modelId="{6B270666-5E7E-4CD6-91D2-A24348A99FA3}" type="parTrans" cxnId="{F56D2CCA-4F1A-45FD-94D2-195C02B41CF0}">
      <dgm:prSet/>
      <dgm:spPr/>
      <dgm:t>
        <a:bodyPr/>
        <a:lstStyle/>
        <a:p>
          <a:endParaRPr lang="en-GB">
            <a:solidFill>
              <a:schemeClr val="bg1"/>
            </a:solidFill>
          </a:endParaRPr>
        </a:p>
      </dgm:t>
    </dgm:pt>
    <dgm:pt modelId="{6C4BEE42-7CEC-4DFE-8BA0-B3D1D36E7057}" type="sibTrans" cxnId="{F56D2CCA-4F1A-45FD-94D2-195C02B41CF0}">
      <dgm:prSet/>
      <dgm:spPr/>
      <dgm:t>
        <a:bodyPr/>
        <a:lstStyle/>
        <a:p>
          <a:endParaRPr lang="en-GB">
            <a:solidFill>
              <a:schemeClr val="bg1"/>
            </a:solidFill>
          </a:endParaRPr>
        </a:p>
      </dgm:t>
    </dgm:pt>
    <dgm:pt modelId="{2AA68D9B-4273-4455-8954-E00163EB8C47}">
      <dgm:prSet phldrT="[Text]"/>
      <dgm:spPr/>
      <dgm:t>
        <a:bodyPr/>
        <a:lstStyle/>
        <a:p>
          <a:r>
            <a:rPr lang="en-US" dirty="0" smtClean="0">
              <a:solidFill>
                <a:schemeClr val="bg1"/>
              </a:solidFill>
              <a:latin typeface="Bookman Old Style" pitchFamily="18" charset="0"/>
            </a:rPr>
            <a:t>Knowledge</a:t>
          </a:r>
          <a:endParaRPr lang="en-US" dirty="0">
            <a:solidFill>
              <a:schemeClr val="bg1"/>
            </a:solidFill>
            <a:latin typeface="Bookman Old Style" pitchFamily="18" charset="0"/>
          </a:endParaRPr>
        </a:p>
      </dgm:t>
    </dgm:pt>
    <dgm:pt modelId="{F5CB8BD4-F14C-4FE6-AF03-9FAA009DCA96}" type="parTrans" cxnId="{FFC80D34-50B6-4CEF-BB0F-7DEABDA3B47F}">
      <dgm:prSet/>
      <dgm:spPr/>
      <dgm:t>
        <a:bodyPr/>
        <a:lstStyle/>
        <a:p>
          <a:endParaRPr lang="en-GB">
            <a:solidFill>
              <a:schemeClr val="bg1"/>
            </a:solidFill>
          </a:endParaRPr>
        </a:p>
      </dgm:t>
    </dgm:pt>
    <dgm:pt modelId="{C8837137-60F4-4E36-91BF-08BC81D15CC5}" type="sibTrans" cxnId="{FFC80D34-50B6-4CEF-BB0F-7DEABDA3B47F}">
      <dgm:prSet/>
      <dgm:spPr/>
      <dgm:t>
        <a:bodyPr/>
        <a:lstStyle/>
        <a:p>
          <a:endParaRPr lang="en-GB">
            <a:solidFill>
              <a:schemeClr val="bg1"/>
            </a:solidFill>
          </a:endParaRPr>
        </a:p>
      </dgm:t>
    </dgm:pt>
    <dgm:pt modelId="{42075CD0-B446-4256-BF5F-E298AD038A6B}">
      <dgm:prSet phldrT="[Text]"/>
      <dgm:spPr/>
      <dgm:t>
        <a:bodyPr/>
        <a:lstStyle/>
        <a:p>
          <a:r>
            <a:rPr lang="en-US" dirty="0" smtClean="0">
              <a:solidFill>
                <a:schemeClr val="bg1"/>
              </a:solidFill>
              <a:latin typeface="Bookman Old Style" pitchFamily="18" charset="0"/>
            </a:rPr>
            <a:t>Value</a:t>
          </a:r>
          <a:endParaRPr lang="en-US" dirty="0">
            <a:solidFill>
              <a:schemeClr val="bg1"/>
            </a:solidFill>
            <a:latin typeface="Bookman Old Style" pitchFamily="18" charset="0"/>
          </a:endParaRPr>
        </a:p>
      </dgm:t>
    </dgm:pt>
    <dgm:pt modelId="{FBD1B314-50B1-451E-8036-3A8ED851BC40}" type="parTrans" cxnId="{8527E6AE-F7AF-4512-A65D-8679FBBFB21F}">
      <dgm:prSet/>
      <dgm:spPr/>
      <dgm:t>
        <a:bodyPr/>
        <a:lstStyle/>
        <a:p>
          <a:endParaRPr lang="en-GB">
            <a:solidFill>
              <a:schemeClr val="bg1"/>
            </a:solidFill>
          </a:endParaRPr>
        </a:p>
      </dgm:t>
    </dgm:pt>
    <dgm:pt modelId="{F0DC1498-0B7E-45BE-A74E-E1086642A1FC}" type="sibTrans" cxnId="{8527E6AE-F7AF-4512-A65D-8679FBBFB21F}">
      <dgm:prSet/>
      <dgm:spPr/>
      <dgm:t>
        <a:bodyPr/>
        <a:lstStyle/>
        <a:p>
          <a:endParaRPr lang="en-GB">
            <a:solidFill>
              <a:schemeClr val="bg1"/>
            </a:solidFill>
          </a:endParaRPr>
        </a:p>
      </dgm:t>
    </dgm:pt>
    <dgm:pt modelId="{F3AE2259-4415-4BB2-A8D6-51B9CEEE7B22}">
      <dgm:prSet phldrT="[Text]"/>
      <dgm:spPr/>
      <dgm:t>
        <a:bodyPr/>
        <a:lstStyle/>
        <a:p>
          <a:r>
            <a:rPr lang="en-US" b="1" dirty="0" smtClean="0">
              <a:solidFill>
                <a:schemeClr val="bg1"/>
              </a:solidFill>
              <a:latin typeface="Bookman Old Style" pitchFamily="18" charset="0"/>
            </a:rPr>
            <a:t>Cultural Diversity and Resilience</a:t>
          </a:r>
          <a:endParaRPr lang="en-US" b="1" dirty="0">
            <a:solidFill>
              <a:schemeClr val="bg1"/>
            </a:solidFill>
            <a:latin typeface="Bookman Old Style" pitchFamily="18" charset="0"/>
          </a:endParaRPr>
        </a:p>
      </dgm:t>
    </dgm:pt>
    <dgm:pt modelId="{99B46055-A8E3-4DF5-A908-E7F87FF931BF}" type="parTrans" cxnId="{8E49AFAB-0953-43D1-830A-4BAB8F6B23A5}">
      <dgm:prSet/>
      <dgm:spPr/>
      <dgm:t>
        <a:bodyPr/>
        <a:lstStyle/>
        <a:p>
          <a:endParaRPr lang="en-GB">
            <a:solidFill>
              <a:schemeClr val="bg1"/>
            </a:solidFill>
          </a:endParaRPr>
        </a:p>
      </dgm:t>
    </dgm:pt>
    <dgm:pt modelId="{26D9FA43-7EA2-4781-A2D8-2AFFDDA8BCAE}" type="sibTrans" cxnId="{8E49AFAB-0953-43D1-830A-4BAB8F6B23A5}">
      <dgm:prSet/>
      <dgm:spPr/>
      <dgm:t>
        <a:bodyPr/>
        <a:lstStyle/>
        <a:p>
          <a:endParaRPr lang="en-GB">
            <a:solidFill>
              <a:schemeClr val="bg1"/>
            </a:solidFill>
          </a:endParaRPr>
        </a:p>
      </dgm:t>
    </dgm:pt>
    <dgm:pt modelId="{55B7C361-FAD3-4C39-80C7-8420DC449BBE}">
      <dgm:prSet phldrT="[Text]"/>
      <dgm:spPr/>
      <dgm:t>
        <a:bodyPr/>
        <a:lstStyle/>
        <a:p>
          <a:r>
            <a:rPr lang="en-US" dirty="0" smtClean="0">
              <a:solidFill>
                <a:schemeClr val="bg1"/>
              </a:solidFill>
              <a:latin typeface="Bookman Old Style" pitchFamily="18" charset="0"/>
            </a:rPr>
            <a:t>Speak native Language</a:t>
          </a:r>
          <a:endParaRPr lang="en-US" dirty="0">
            <a:solidFill>
              <a:schemeClr val="bg1"/>
            </a:solidFill>
            <a:latin typeface="Bookman Old Style" pitchFamily="18" charset="0"/>
          </a:endParaRPr>
        </a:p>
      </dgm:t>
    </dgm:pt>
    <dgm:pt modelId="{59DBB0F5-E055-4837-9CAD-E890C81D563F}" type="parTrans" cxnId="{1EF5E1B0-1165-4D21-AB3D-AB75276D0D04}">
      <dgm:prSet/>
      <dgm:spPr/>
      <dgm:t>
        <a:bodyPr/>
        <a:lstStyle/>
        <a:p>
          <a:endParaRPr lang="en-GB">
            <a:solidFill>
              <a:schemeClr val="bg1"/>
            </a:solidFill>
          </a:endParaRPr>
        </a:p>
      </dgm:t>
    </dgm:pt>
    <dgm:pt modelId="{20ACC7B8-7012-4668-A1DC-F202064AABFC}" type="sibTrans" cxnId="{1EF5E1B0-1165-4D21-AB3D-AB75276D0D04}">
      <dgm:prSet/>
      <dgm:spPr/>
      <dgm:t>
        <a:bodyPr/>
        <a:lstStyle/>
        <a:p>
          <a:endParaRPr lang="en-GB">
            <a:solidFill>
              <a:schemeClr val="bg1"/>
            </a:solidFill>
          </a:endParaRPr>
        </a:p>
      </dgm:t>
    </dgm:pt>
    <dgm:pt modelId="{90FFB25C-90A9-4378-9C49-238B854C7CC3}">
      <dgm:prSet phldrT="[Text]"/>
      <dgm:spPr/>
      <dgm:t>
        <a:bodyPr/>
        <a:lstStyle/>
        <a:p>
          <a:r>
            <a:rPr lang="en-US" dirty="0" smtClean="0">
              <a:solidFill>
                <a:schemeClr val="bg1"/>
              </a:solidFill>
              <a:latin typeface="Bookman Old Style" pitchFamily="18" charset="0"/>
            </a:rPr>
            <a:t>Cultural Participation</a:t>
          </a:r>
          <a:endParaRPr lang="en-US" dirty="0">
            <a:solidFill>
              <a:schemeClr val="bg1"/>
            </a:solidFill>
            <a:latin typeface="Bookman Old Style" pitchFamily="18" charset="0"/>
          </a:endParaRPr>
        </a:p>
      </dgm:t>
    </dgm:pt>
    <dgm:pt modelId="{FD8B8A05-06C9-4CE9-86E4-D6FBA41099C5}" type="parTrans" cxnId="{FA6158A4-2F73-41B6-AA2A-46BF968D0473}">
      <dgm:prSet/>
      <dgm:spPr/>
      <dgm:t>
        <a:bodyPr/>
        <a:lstStyle/>
        <a:p>
          <a:endParaRPr lang="en-GB">
            <a:solidFill>
              <a:schemeClr val="bg1"/>
            </a:solidFill>
          </a:endParaRPr>
        </a:p>
      </dgm:t>
    </dgm:pt>
    <dgm:pt modelId="{878A5092-6416-4382-87B1-2D6BB91EE7A6}" type="sibTrans" cxnId="{FA6158A4-2F73-41B6-AA2A-46BF968D0473}">
      <dgm:prSet/>
      <dgm:spPr/>
      <dgm:t>
        <a:bodyPr/>
        <a:lstStyle/>
        <a:p>
          <a:endParaRPr lang="en-GB">
            <a:solidFill>
              <a:schemeClr val="bg1"/>
            </a:solidFill>
          </a:endParaRPr>
        </a:p>
      </dgm:t>
    </dgm:pt>
    <dgm:pt modelId="{DFED697F-330B-4D7E-9C93-35AC14772767}">
      <dgm:prSet phldrT="[Text]"/>
      <dgm:spPr/>
      <dgm:t>
        <a:bodyPr/>
        <a:lstStyle/>
        <a:p>
          <a:r>
            <a:rPr lang="en-US" dirty="0" smtClean="0">
              <a:solidFill>
                <a:schemeClr val="bg1"/>
              </a:solidFill>
              <a:latin typeface="Bookman Old Style" pitchFamily="18" charset="0"/>
            </a:rPr>
            <a:t>Artistic Skills</a:t>
          </a:r>
          <a:endParaRPr lang="en-US" dirty="0">
            <a:solidFill>
              <a:schemeClr val="bg1"/>
            </a:solidFill>
            <a:latin typeface="Bookman Old Style" pitchFamily="18" charset="0"/>
          </a:endParaRPr>
        </a:p>
      </dgm:t>
    </dgm:pt>
    <dgm:pt modelId="{03E33FA5-59F9-4F1C-9CA3-ABE5F97609D3}" type="parTrans" cxnId="{D1A05736-8802-4C25-A5EF-2808583B95E7}">
      <dgm:prSet/>
      <dgm:spPr/>
      <dgm:t>
        <a:bodyPr/>
        <a:lstStyle/>
        <a:p>
          <a:endParaRPr lang="en-GB">
            <a:solidFill>
              <a:schemeClr val="bg1"/>
            </a:solidFill>
          </a:endParaRPr>
        </a:p>
      </dgm:t>
    </dgm:pt>
    <dgm:pt modelId="{C5682DDC-E677-45B5-93F5-B2447B899B74}" type="sibTrans" cxnId="{D1A05736-8802-4C25-A5EF-2808583B95E7}">
      <dgm:prSet/>
      <dgm:spPr/>
      <dgm:t>
        <a:bodyPr/>
        <a:lstStyle/>
        <a:p>
          <a:endParaRPr lang="en-GB">
            <a:solidFill>
              <a:schemeClr val="bg1"/>
            </a:solidFill>
          </a:endParaRPr>
        </a:p>
      </dgm:t>
    </dgm:pt>
    <dgm:pt modelId="{75519DEE-9201-4D32-AFBC-CA895FB0F661}">
      <dgm:prSet phldrT="[Text]"/>
      <dgm:spPr/>
      <dgm:t>
        <a:bodyPr/>
        <a:lstStyle/>
        <a:p>
          <a:r>
            <a:rPr lang="en-GB" i="1" dirty="0" err="1" smtClean="0">
              <a:solidFill>
                <a:schemeClr val="bg1"/>
              </a:solidFill>
              <a:latin typeface="Bookman Old Style" pitchFamily="18" charset="0"/>
            </a:rPr>
            <a:t>Driglam</a:t>
          </a:r>
          <a:r>
            <a:rPr lang="en-GB" i="1" dirty="0" smtClean="0">
              <a:solidFill>
                <a:schemeClr val="bg1"/>
              </a:solidFill>
              <a:latin typeface="Bookman Old Style" pitchFamily="18" charset="0"/>
            </a:rPr>
            <a:t> </a:t>
          </a:r>
          <a:r>
            <a:rPr lang="en-GB" i="1" dirty="0" err="1" smtClean="0">
              <a:solidFill>
                <a:schemeClr val="bg1"/>
              </a:solidFill>
              <a:latin typeface="Bookman Old Style" pitchFamily="18" charset="0"/>
            </a:rPr>
            <a:t>Namzha</a:t>
          </a:r>
          <a:endParaRPr lang="en-US" i="1" dirty="0">
            <a:solidFill>
              <a:schemeClr val="bg1"/>
            </a:solidFill>
            <a:latin typeface="Bookman Old Style" pitchFamily="18" charset="0"/>
          </a:endParaRPr>
        </a:p>
      </dgm:t>
    </dgm:pt>
    <dgm:pt modelId="{2EF8A3E0-C68D-43CC-BFB2-AE03133CA1D2}" type="parTrans" cxnId="{6C4B1339-F402-4DD4-863D-2B76FA481E87}">
      <dgm:prSet/>
      <dgm:spPr/>
      <dgm:t>
        <a:bodyPr/>
        <a:lstStyle/>
        <a:p>
          <a:endParaRPr lang="en-GB">
            <a:solidFill>
              <a:schemeClr val="bg1"/>
            </a:solidFill>
          </a:endParaRPr>
        </a:p>
      </dgm:t>
    </dgm:pt>
    <dgm:pt modelId="{B56DD0CB-12C1-4291-B0C6-DB2E4295D49E}" type="sibTrans" cxnId="{6C4B1339-F402-4DD4-863D-2B76FA481E87}">
      <dgm:prSet/>
      <dgm:spPr/>
      <dgm:t>
        <a:bodyPr/>
        <a:lstStyle/>
        <a:p>
          <a:endParaRPr lang="en-GB">
            <a:solidFill>
              <a:schemeClr val="bg1"/>
            </a:solidFill>
          </a:endParaRPr>
        </a:p>
      </dgm:t>
    </dgm:pt>
    <dgm:pt modelId="{9A651992-6DD6-4439-B0F2-A62F721B83D1}">
      <dgm:prSet phldrT="[Text]"/>
      <dgm:spPr/>
      <dgm:t>
        <a:bodyPr/>
        <a:lstStyle/>
        <a:p>
          <a:r>
            <a:rPr lang="en-US" b="1" dirty="0" smtClean="0">
              <a:solidFill>
                <a:schemeClr val="bg1"/>
              </a:solidFill>
              <a:latin typeface="Bookman Old Style" pitchFamily="18" charset="0"/>
            </a:rPr>
            <a:t>Good Governance</a:t>
          </a:r>
          <a:endParaRPr lang="en-US" b="1" dirty="0">
            <a:solidFill>
              <a:schemeClr val="bg1"/>
            </a:solidFill>
            <a:latin typeface="Bookman Old Style" pitchFamily="18" charset="0"/>
          </a:endParaRPr>
        </a:p>
      </dgm:t>
    </dgm:pt>
    <dgm:pt modelId="{FC51C5F4-8AAE-4D02-BAAF-404A86B1184C}" type="parTrans" cxnId="{DCD44E21-0AA2-4FCD-80F3-E0655593C09A}">
      <dgm:prSet/>
      <dgm:spPr/>
      <dgm:t>
        <a:bodyPr/>
        <a:lstStyle/>
        <a:p>
          <a:endParaRPr lang="en-GB">
            <a:solidFill>
              <a:schemeClr val="bg1"/>
            </a:solidFill>
          </a:endParaRPr>
        </a:p>
      </dgm:t>
    </dgm:pt>
    <dgm:pt modelId="{C5D9FE42-2613-4BC6-AC23-20431F399AB2}" type="sibTrans" cxnId="{DCD44E21-0AA2-4FCD-80F3-E0655593C09A}">
      <dgm:prSet/>
      <dgm:spPr/>
      <dgm:t>
        <a:bodyPr/>
        <a:lstStyle/>
        <a:p>
          <a:endParaRPr lang="en-GB">
            <a:solidFill>
              <a:schemeClr val="bg1"/>
            </a:solidFill>
          </a:endParaRPr>
        </a:p>
      </dgm:t>
    </dgm:pt>
    <dgm:pt modelId="{EA5E8BFA-3290-4232-AF84-C0D52CEF6C51}">
      <dgm:prSet phldrT="[Text]"/>
      <dgm:spPr/>
      <dgm:t>
        <a:bodyPr/>
        <a:lstStyle/>
        <a:p>
          <a:r>
            <a:rPr lang="en-US" dirty="0" err="1" smtClean="0">
              <a:solidFill>
                <a:schemeClr val="bg1"/>
              </a:solidFill>
              <a:latin typeface="Bookman Old Style" pitchFamily="18" charset="0"/>
            </a:rPr>
            <a:t>Gov’t</a:t>
          </a:r>
          <a:r>
            <a:rPr lang="en-US" dirty="0" smtClean="0">
              <a:solidFill>
                <a:schemeClr val="bg1"/>
              </a:solidFill>
              <a:latin typeface="Bookman Old Style" pitchFamily="18" charset="0"/>
            </a:rPr>
            <a:t> performance</a:t>
          </a:r>
          <a:endParaRPr lang="en-US" dirty="0">
            <a:solidFill>
              <a:schemeClr val="bg1"/>
            </a:solidFill>
            <a:latin typeface="Bookman Old Style" pitchFamily="18" charset="0"/>
          </a:endParaRPr>
        </a:p>
      </dgm:t>
    </dgm:pt>
    <dgm:pt modelId="{52AAFB0C-CCCF-4349-AB57-5E4333ABE2D1}" type="parTrans" cxnId="{BC1FC04B-8A18-4E45-B252-90B7BC2422E8}">
      <dgm:prSet/>
      <dgm:spPr/>
      <dgm:t>
        <a:bodyPr/>
        <a:lstStyle/>
        <a:p>
          <a:endParaRPr lang="en-GB">
            <a:solidFill>
              <a:schemeClr val="bg1"/>
            </a:solidFill>
          </a:endParaRPr>
        </a:p>
      </dgm:t>
    </dgm:pt>
    <dgm:pt modelId="{171E020A-334C-4455-B60C-E1B50C8B6BA0}" type="sibTrans" cxnId="{BC1FC04B-8A18-4E45-B252-90B7BC2422E8}">
      <dgm:prSet/>
      <dgm:spPr/>
      <dgm:t>
        <a:bodyPr/>
        <a:lstStyle/>
        <a:p>
          <a:endParaRPr lang="en-GB">
            <a:solidFill>
              <a:schemeClr val="bg1"/>
            </a:solidFill>
          </a:endParaRPr>
        </a:p>
      </dgm:t>
    </dgm:pt>
    <dgm:pt modelId="{137D0FED-048F-4587-A858-D627C959532C}">
      <dgm:prSet phldrT="[Text]"/>
      <dgm:spPr/>
      <dgm:t>
        <a:bodyPr/>
        <a:lstStyle/>
        <a:p>
          <a:r>
            <a:rPr lang="en-US" dirty="0" smtClean="0">
              <a:solidFill>
                <a:schemeClr val="bg1"/>
              </a:solidFill>
              <a:latin typeface="Bookman Old Style" pitchFamily="18" charset="0"/>
            </a:rPr>
            <a:t>Fundamental rights</a:t>
          </a:r>
          <a:endParaRPr lang="en-US" dirty="0">
            <a:solidFill>
              <a:schemeClr val="bg1"/>
            </a:solidFill>
            <a:latin typeface="Bookman Old Style" pitchFamily="18" charset="0"/>
          </a:endParaRPr>
        </a:p>
      </dgm:t>
    </dgm:pt>
    <dgm:pt modelId="{E7ED14A4-D1DA-4440-938D-A96B0745E71B}" type="parTrans" cxnId="{96B594E2-2FDE-4722-B53D-402A3A6973DB}">
      <dgm:prSet/>
      <dgm:spPr/>
      <dgm:t>
        <a:bodyPr/>
        <a:lstStyle/>
        <a:p>
          <a:endParaRPr lang="en-GB">
            <a:solidFill>
              <a:schemeClr val="bg1"/>
            </a:solidFill>
          </a:endParaRPr>
        </a:p>
      </dgm:t>
    </dgm:pt>
    <dgm:pt modelId="{AADF8580-AA02-4985-941E-2A623466747E}" type="sibTrans" cxnId="{96B594E2-2FDE-4722-B53D-402A3A6973DB}">
      <dgm:prSet/>
      <dgm:spPr/>
      <dgm:t>
        <a:bodyPr/>
        <a:lstStyle/>
        <a:p>
          <a:endParaRPr lang="en-GB">
            <a:solidFill>
              <a:schemeClr val="bg1"/>
            </a:solidFill>
          </a:endParaRPr>
        </a:p>
      </dgm:t>
    </dgm:pt>
    <dgm:pt modelId="{8BA41AF7-33E4-400E-A3CF-CFAD1C803A12}">
      <dgm:prSet phldrT="[Text]"/>
      <dgm:spPr/>
      <dgm:t>
        <a:bodyPr/>
        <a:lstStyle/>
        <a:p>
          <a:r>
            <a:rPr lang="en-US" dirty="0" smtClean="0">
              <a:solidFill>
                <a:schemeClr val="bg1"/>
              </a:solidFill>
              <a:latin typeface="Bookman Old Style" pitchFamily="18" charset="0"/>
            </a:rPr>
            <a:t>Services</a:t>
          </a:r>
          <a:endParaRPr lang="en-US" dirty="0">
            <a:solidFill>
              <a:schemeClr val="bg1"/>
            </a:solidFill>
            <a:latin typeface="Bookman Old Style" pitchFamily="18" charset="0"/>
          </a:endParaRPr>
        </a:p>
      </dgm:t>
    </dgm:pt>
    <dgm:pt modelId="{0D825640-DCED-495B-9BB6-CAF5A0A28154}" type="parTrans" cxnId="{DDC13F17-D120-4A04-92D2-CDF4058D9774}">
      <dgm:prSet/>
      <dgm:spPr/>
      <dgm:t>
        <a:bodyPr/>
        <a:lstStyle/>
        <a:p>
          <a:endParaRPr lang="en-GB">
            <a:solidFill>
              <a:schemeClr val="bg1"/>
            </a:solidFill>
          </a:endParaRPr>
        </a:p>
      </dgm:t>
    </dgm:pt>
    <dgm:pt modelId="{26D76FEC-57AA-494C-9A4A-D38E604BAB22}" type="sibTrans" cxnId="{DDC13F17-D120-4A04-92D2-CDF4058D9774}">
      <dgm:prSet/>
      <dgm:spPr/>
      <dgm:t>
        <a:bodyPr/>
        <a:lstStyle/>
        <a:p>
          <a:endParaRPr lang="en-GB">
            <a:solidFill>
              <a:schemeClr val="bg1"/>
            </a:solidFill>
          </a:endParaRPr>
        </a:p>
      </dgm:t>
    </dgm:pt>
    <dgm:pt modelId="{A0ABB367-3323-4F19-B9B8-CEAC4B7DE8B9}">
      <dgm:prSet phldrT="[Text]"/>
      <dgm:spPr/>
      <dgm:t>
        <a:bodyPr/>
        <a:lstStyle/>
        <a:p>
          <a:r>
            <a:rPr lang="en-US" dirty="0" smtClean="0">
              <a:solidFill>
                <a:schemeClr val="bg1"/>
              </a:solidFill>
              <a:latin typeface="Bookman Old Style" pitchFamily="18" charset="0"/>
            </a:rPr>
            <a:t>Political Participation</a:t>
          </a:r>
          <a:endParaRPr lang="en-US" dirty="0">
            <a:solidFill>
              <a:schemeClr val="bg1"/>
            </a:solidFill>
            <a:latin typeface="Bookman Old Style" pitchFamily="18" charset="0"/>
          </a:endParaRPr>
        </a:p>
      </dgm:t>
    </dgm:pt>
    <dgm:pt modelId="{617D9CCB-135D-4FDB-9B37-9299C4DB2047}" type="parTrans" cxnId="{F5B5D4F3-E2C9-4CD0-B66E-0706888CA3D8}">
      <dgm:prSet/>
      <dgm:spPr/>
      <dgm:t>
        <a:bodyPr/>
        <a:lstStyle/>
        <a:p>
          <a:endParaRPr lang="en-GB">
            <a:solidFill>
              <a:schemeClr val="bg1"/>
            </a:solidFill>
          </a:endParaRPr>
        </a:p>
      </dgm:t>
    </dgm:pt>
    <dgm:pt modelId="{89438819-2D68-45A1-BC37-78C5473EE0DD}" type="sibTrans" cxnId="{F5B5D4F3-E2C9-4CD0-B66E-0706888CA3D8}">
      <dgm:prSet/>
      <dgm:spPr/>
      <dgm:t>
        <a:bodyPr/>
        <a:lstStyle/>
        <a:p>
          <a:endParaRPr lang="en-GB">
            <a:solidFill>
              <a:schemeClr val="bg1"/>
            </a:solidFill>
          </a:endParaRPr>
        </a:p>
      </dgm:t>
    </dgm:pt>
    <dgm:pt modelId="{81730D59-9AC1-439D-A3E5-F63BDB5DE321}">
      <dgm:prSet phldrT="[Text]"/>
      <dgm:spPr/>
      <dgm:t>
        <a:bodyPr/>
        <a:lstStyle/>
        <a:p>
          <a:r>
            <a:rPr lang="en-US" b="1" dirty="0" smtClean="0">
              <a:solidFill>
                <a:schemeClr val="bg1"/>
              </a:solidFill>
              <a:latin typeface="Bookman Old Style" pitchFamily="18" charset="0"/>
            </a:rPr>
            <a:t>Community Vitality</a:t>
          </a:r>
          <a:endParaRPr lang="en-US" b="1" dirty="0">
            <a:solidFill>
              <a:schemeClr val="bg1"/>
            </a:solidFill>
            <a:latin typeface="Bookman Old Style" pitchFamily="18" charset="0"/>
          </a:endParaRPr>
        </a:p>
      </dgm:t>
    </dgm:pt>
    <dgm:pt modelId="{8943D69C-2D03-402D-A6F5-63B710AB13DC}" type="parTrans" cxnId="{1965C877-C1EC-4BB0-9DC0-F6C5EAB562A1}">
      <dgm:prSet/>
      <dgm:spPr/>
      <dgm:t>
        <a:bodyPr/>
        <a:lstStyle/>
        <a:p>
          <a:endParaRPr lang="en-GB">
            <a:solidFill>
              <a:schemeClr val="bg1"/>
            </a:solidFill>
          </a:endParaRPr>
        </a:p>
      </dgm:t>
    </dgm:pt>
    <dgm:pt modelId="{47C5ECE2-4926-470E-9607-FBD756A8F181}" type="sibTrans" cxnId="{1965C877-C1EC-4BB0-9DC0-F6C5EAB562A1}">
      <dgm:prSet/>
      <dgm:spPr/>
      <dgm:t>
        <a:bodyPr/>
        <a:lstStyle/>
        <a:p>
          <a:endParaRPr lang="en-GB">
            <a:solidFill>
              <a:schemeClr val="bg1"/>
            </a:solidFill>
          </a:endParaRPr>
        </a:p>
      </dgm:t>
    </dgm:pt>
    <dgm:pt modelId="{C1EF10D1-51BE-4C44-B17D-6815322BA340}">
      <dgm:prSet phldrT="[Text]"/>
      <dgm:spPr/>
      <dgm:t>
        <a:bodyPr/>
        <a:lstStyle/>
        <a:p>
          <a:r>
            <a:rPr lang="en-US" dirty="0" smtClean="0">
              <a:solidFill>
                <a:schemeClr val="bg1"/>
              </a:solidFill>
              <a:latin typeface="Bookman Old Style" pitchFamily="18" charset="0"/>
            </a:rPr>
            <a:t>Donations (time &amp; money)</a:t>
          </a:r>
          <a:endParaRPr lang="en-US" dirty="0">
            <a:solidFill>
              <a:schemeClr val="bg1"/>
            </a:solidFill>
            <a:latin typeface="Bookman Old Style" pitchFamily="18" charset="0"/>
          </a:endParaRPr>
        </a:p>
      </dgm:t>
    </dgm:pt>
    <dgm:pt modelId="{DB49CF74-C0EF-45C7-8C44-51B2F8027BF3}" type="parTrans" cxnId="{6C37287A-D1BC-428A-8B81-34689A1572E0}">
      <dgm:prSet/>
      <dgm:spPr/>
      <dgm:t>
        <a:bodyPr/>
        <a:lstStyle/>
        <a:p>
          <a:endParaRPr lang="en-GB">
            <a:solidFill>
              <a:schemeClr val="bg1"/>
            </a:solidFill>
          </a:endParaRPr>
        </a:p>
      </dgm:t>
    </dgm:pt>
    <dgm:pt modelId="{D86DF74C-3F97-4A4B-8203-2442A7D5D2EC}" type="sibTrans" cxnId="{6C37287A-D1BC-428A-8B81-34689A1572E0}">
      <dgm:prSet/>
      <dgm:spPr/>
      <dgm:t>
        <a:bodyPr/>
        <a:lstStyle/>
        <a:p>
          <a:endParaRPr lang="en-GB">
            <a:solidFill>
              <a:schemeClr val="bg1"/>
            </a:solidFill>
          </a:endParaRPr>
        </a:p>
      </dgm:t>
    </dgm:pt>
    <dgm:pt modelId="{1E660A06-D13A-46F7-A2FD-511BA1D91A11}">
      <dgm:prSet phldrT="[Text]"/>
      <dgm:spPr/>
      <dgm:t>
        <a:bodyPr/>
        <a:lstStyle/>
        <a:p>
          <a:r>
            <a:rPr lang="en-US" dirty="0" smtClean="0">
              <a:solidFill>
                <a:schemeClr val="bg1"/>
              </a:solidFill>
              <a:latin typeface="Bookman Old Style" pitchFamily="18" charset="0"/>
            </a:rPr>
            <a:t>Community relationship</a:t>
          </a:r>
          <a:endParaRPr lang="en-US" dirty="0">
            <a:solidFill>
              <a:schemeClr val="bg1"/>
            </a:solidFill>
            <a:latin typeface="Bookman Old Style" pitchFamily="18" charset="0"/>
          </a:endParaRPr>
        </a:p>
      </dgm:t>
    </dgm:pt>
    <dgm:pt modelId="{B964F04C-BEC9-40A1-8905-3A3235DA8E4C}" type="parTrans" cxnId="{0CD689F0-EA6C-47D1-B13D-350AD8528F7F}">
      <dgm:prSet/>
      <dgm:spPr/>
      <dgm:t>
        <a:bodyPr/>
        <a:lstStyle/>
        <a:p>
          <a:endParaRPr lang="en-GB">
            <a:solidFill>
              <a:schemeClr val="bg1"/>
            </a:solidFill>
          </a:endParaRPr>
        </a:p>
      </dgm:t>
    </dgm:pt>
    <dgm:pt modelId="{5A525D27-6FA0-4737-8339-F3F053866FFF}" type="sibTrans" cxnId="{0CD689F0-EA6C-47D1-B13D-350AD8528F7F}">
      <dgm:prSet/>
      <dgm:spPr/>
      <dgm:t>
        <a:bodyPr/>
        <a:lstStyle/>
        <a:p>
          <a:endParaRPr lang="en-GB">
            <a:solidFill>
              <a:schemeClr val="bg1"/>
            </a:solidFill>
          </a:endParaRPr>
        </a:p>
      </dgm:t>
    </dgm:pt>
    <dgm:pt modelId="{44A4EB0D-AC86-4AE4-ACE0-C4B3C2B001E8}">
      <dgm:prSet phldrT="[Text]"/>
      <dgm:spPr/>
      <dgm:t>
        <a:bodyPr/>
        <a:lstStyle/>
        <a:p>
          <a:r>
            <a:rPr lang="en-US" dirty="0" smtClean="0">
              <a:solidFill>
                <a:schemeClr val="bg1"/>
              </a:solidFill>
              <a:latin typeface="Bookman Old Style" pitchFamily="18" charset="0"/>
            </a:rPr>
            <a:t>Family</a:t>
          </a:r>
          <a:endParaRPr lang="en-US" dirty="0">
            <a:solidFill>
              <a:schemeClr val="bg1"/>
            </a:solidFill>
            <a:latin typeface="Bookman Old Style" pitchFamily="18" charset="0"/>
          </a:endParaRPr>
        </a:p>
      </dgm:t>
    </dgm:pt>
    <dgm:pt modelId="{526FA9BF-40B8-4A1A-B8B9-D9BC923FEEFE}" type="parTrans" cxnId="{B68E9AD2-780F-4184-96ED-8947666C515C}">
      <dgm:prSet/>
      <dgm:spPr/>
      <dgm:t>
        <a:bodyPr/>
        <a:lstStyle/>
        <a:p>
          <a:endParaRPr lang="en-GB">
            <a:solidFill>
              <a:schemeClr val="bg1"/>
            </a:solidFill>
          </a:endParaRPr>
        </a:p>
      </dgm:t>
    </dgm:pt>
    <dgm:pt modelId="{C96EA140-3031-44FE-80C5-F60491A4565B}" type="sibTrans" cxnId="{B68E9AD2-780F-4184-96ED-8947666C515C}">
      <dgm:prSet/>
      <dgm:spPr/>
      <dgm:t>
        <a:bodyPr/>
        <a:lstStyle/>
        <a:p>
          <a:endParaRPr lang="en-GB">
            <a:solidFill>
              <a:schemeClr val="bg1"/>
            </a:solidFill>
          </a:endParaRPr>
        </a:p>
      </dgm:t>
    </dgm:pt>
    <dgm:pt modelId="{5FA48BD3-3709-4B13-B0AF-07384CA9AC28}">
      <dgm:prSet phldrT="[Text]"/>
      <dgm:spPr/>
      <dgm:t>
        <a:bodyPr/>
        <a:lstStyle/>
        <a:p>
          <a:r>
            <a:rPr lang="en-US" dirty="0" smtClean="0">
              <a:solidFill>
                <a:schemeClr val="bg1"/>
              </a:solidFill>
              <a:latin typeface="Bookman Old Style" pitchFamily="18" charset="0"/>
            </a:rPr>
            <a:t>Safety</a:t>
          </a:r>
          <a:endParaRPr lang="en-US" dirty="0">
            <a:solidFill>
              <a:schemeClr val="bg1"/>
            </a:solidFill>
            <a:latin typeface="Bookman Old Style" pitchFamily="18" charset="0"/>
          </a:endParaRPr>
        </a:p>
      </dgm:t>
    </dgm:pt>
    <dgm:pt modelId="{0FCEA051-FC84-473A-A6FE-D247AB6201DB}" type="parTrans" cxnId="{5F42843A-8456-4B63-94E8-99839F87ACC6}">
      <dgm:prSet/>
      <dgm:spPr/>
      <dgm:t>
        <a:bodyPr/>
        <a:lstStyle/>
        <a:p>
          <a:endParaRPr lang="en-GB">
            <a:solidFill>
              <a:schemeClr val="bg1"/>
            </a:solidFill>
          </a:endParaRPr>
        </a:p>
      </dgm:t>
    </dgm:pt>
    <dgm:pt modelId="{0A35EED1-8112-47F8-B546-065E7704696A}" type="sibTrans" cxnId="{5F42843A-8456-4B63-94E8-99839F87ACC6}">
      <dgm:prSet/>
      <dgm:spPr/>
      <dgm:t>
        <a:bodyPr/>
        <a:lstStyle/>
        <a:p>
          <a:endParaRPr lang="en-GB">
            <a:solidFill>
              <a:schemeClr val="bg1"/>
            </a:solidFill>
          </a:endParaRPr>
        </a:p>
      </dgm:t>
    </dgm:pt>
    <dgm:pt modelId="{EF7CADDE-420D-4AC8-8522-FC094616DF3E}">
      <dgm:prSet phldrT="[Text]"/>
      <dgm:spPr/>
      <dgm:t>
        <a:bodyPr/>
        <a:lstStyle/>
        <a:p>
          <a:r>
            <a:rPr lang="en-US" b="1" dirty="0" smtClean="0">
              <a:solidFill>
                <a:schemeClr val="bg1"/>
              </a:solidFill>
              <a:latin typeface="Bookman Old Style" pitchFamily="18" charset="0"/>
            </a:rPr>
            <a:t>Ecological Diversity and Resilience</a:t>
          </a:r>
          <a:endParaRPr lang="en-US" b="1" dirty="0">
            <a:solidFill>
              <a:schemeClr val="bg1"/>
            </a:solidFill>
            <a:latin typeface="Bookman Old Style" pitchFamily="18" charset="0"/>
          </a:endParaRPr>
        </a:p>
      </dgm:t>
    </dgm:pt>
    <dgm:pt modelId="{29AF25F0-A390-4651-9294-CFD631A7DFF1}" type="parTrans" cxnId="{F95B535C-B798-40EE-A338-1F632C8CE648}">
      <dgm:prSet/>
      <dgm:spPr/>
      <dgm:t>
        <a:bodyPr/>
        <a:lstStyle/>
        <a:p>
          <a:endParaRPr lang="en-GB">
            <a:solidFill>
              <a:schemeClr val="bg1"/>
            </a:solidFill>
          </a:endParaRPr>
        </a:p>
      </dgm:t>
    </dgm:pt>
    <dgm:pt modelId="{23774997-13F5-42D6-96BA-E5D48F5ACE47}" type="sibTrans" cxnId="{F95B535C-B798-40EE-A338-1F632C8CE648}">
      <dgm:prSet/>
      <dgm:spPr/>
      <dgm:t>
        <a:bodyPr/>
        <a:lstStyle/>
        <a:p>
          <a:endParaRPr lang="en-GB">
            <a:solidFill>
              <a:schemeClr val="bg1"/>
            </a:solidFill>
          </a:endParaRPr>
        </a:p>
      </dgm:t>
    </dgm:pt>
    <dgm:pt modelId="{3EA1B015-04E5-46C6-9A54-211A97C1C40A}">
      <dgm:prSet phldrT="[Text]"/>
      <dgm:spPr/>
      <dgm:t>
        <a:bodyPr/>
        <a:lstStyle/>
        <a:p>
          <a:r>
            <a:rPr lang="en-US" dirty="0" smtClean="0">
              <a:solidFill>
                <a:schemeClr val="bg1"/>
              </a:solidFill>
              <a:latin typeface="Bookman Old Style" pitchFamily="18" charset="0"/>
            </a:rPr>
            <a:t>Ecological Issues</a:t>
          </a:r>
          <a:endParaRPr lang="en-US" dirty="0">
            <a:solidFill>
              <a:schemeClr val="bg1"/>
            </a:solidFill>
            <a:latin typeface="Bookman Old Style" pitchFamily="18" charset="0"/>
          </a:endParaRPr>
        </a:p>
      </dgm:t>
    </dgm:pt>
    <dgm:pt modelId="{D026F189-174E-4F97-8B58-EC85DADDEA87}" type="parTrans" cxnId="{86B3F68F-4179-4EE0-8543-312A1587687A}">
      <dgm:prSet/>
      <dgm:spPr/>
      <dgm:t>
        <a:bodyPr/>
        <a:lstStyle/>
        <a:p>
          <a:endParaRPr lang="en-GB">
            <a:solidFill>
              <a:schemeClr val="bg1"/>
            </a:solidFill>
          </a:endParaRPr>
        </a:p>
      </dgm:t>
    </dgm:pt>
    <dgm:pt modelId="{06D0923A-F1FA-4323-83A5-C312E812B97F}" type="sibTrans" cxnId="{86B3F68F-4179-4EE0-8543-312A1587687A}">
      <dgm:prSet/>
      <dgm:spPr/>
      <dgm:t>
        <a:bodyPr/>
        <a:lstStyle/>
        <a:p>
          <a:endParaRPr lang="en-GB">
            <a:solidFill>
              <a:schemeClr val="bg1"/>
            </a:solidFill>
          </a:endParaRPr>
        </a:p>
      </dgm:t>
    </dgm:pt>
    <dgm:pt modelId="{24CFC2C0-7012-47A7-B34D-923581A4AC64}">
      <dgm:prSet phldrT="[Text]"/>
      <dgm:spPr/>
      <dgm:t>
        <a:bodyPr/>
        <a:lstStyle/>
        <a:p>
          <a:r>
            <a:rPr lang="en-US" dirty="0" smtClean="0">
              <a:solidFill>
                <a:schemeClr val="bg1"/>
              </a:solidFill>
              <a:latin typeface="Bookman Old Style" pitchFamily="18" charset="0"/>
            </a:rPr>
            <a:t>Responsibility towards environment</a:t>
          </a:r>
          <a:endParaRPr lang="en-US" dirty="0">
            <a:solidFill>
              <a:schemeClr val="bg1"/>
            </a:solidFill>
            <a:latin typeface="Bookman Old Style" pitchFamily="18" charset="0"/>
          </a:endParaRPr>
        </a:p>
      </dgm:t>
    </dgm:pt>
    <dgm:pt modelId="{B30EF29E-EE54-42B9-8F87-50932CF3AB1B}" type="parTrans" cxnId="{8556376C-5709-440B-AAA3-50C341EBD801}">
      <dgm:prSet/>
      <dgm:spPr/>
      <dgm:t>
        <a:bodyPr/>
        <a:lstStyle/>
        <a:p>
          <a:endParaRPr lang="en-GB">
            <a:solidFill>
              <a:schemeClr val="bg1"/>
            </a:solidFill>
          </a:endParaRPr>
        </a:p>
      </dgm:t>
    </dgm:pt>
    <dgm:pt modelId="{6D594886-AA92-4058-ABDD-0F0A4ED8EBA2}" type="sibTrans" cxnId="{8556376C-5709-440B-AAA3-50C341EBD801}">
      <dgm:prSet/>
      <dgm:spPr/>
      <dgm:t>
        <a:bodyPr/>
        <a:lstStyle/>
        <a:p>
          <a:endParaRPr lang="en-GB">
            <a:solidFill>
              <a:schemeClr val="bg1"/>
            </a:solidFill>
          </a:endParaRPr>
        </a:p>
      </dgm:t>
    </dgm:pt>
    <dgm:pt modelId="{73FE4347-6FB7-4A60-853B-55F022EB16CA}">
      <dgm:prSet phldrT="[Text]"/>
      <dgm:spPr/>
      <dgm:t>
        <a:bodyPr/>
        <a:lstStyle/>
        <a:p>
          <a:r>
            <a:rPr lang="en-US" dirty="0" smtClean="0">
              <a:solidFill>
                <a:schemeClr val="bg1"/>
              </a:solidFill>
              <a:latin typeface="Bookman Old Style" pitchFamily="18" charset="0"/>
            </a:rPr>
            <a:t>Wildlife damage (Rural)</a:t>
          </a:r>
          <a:endParaRPr lang="en-US" dirty="0">
            <a:solidFill>
              <a:schemeClr val="bg1"/>
            </a:solidFill>
            <a:latin typeface="Bookman Old Style" pitchFamily="18" charset="0"/>
          </a:endParaRPr>
        </a:p>
      </dgm:t>
    </dgm:pt>
    <dgm:pt modelId="{5FF0076F-A11F-4AEB-9444-D1C65D4061AA}" type="parTrans" cxnId="{336B4F04-3B0C-4CB4-B9BF-30CEDAD31521}">
      <dgm:prSet/>
      <dgm:spPr/>
      <dgm:t>
        <a:bodyPr/>
        <a:lstStyle/>
        <a:p>
          <a:endParaRPr lang="en-GB">
            <a:solidFill>
              <a:schemeClr val="bg1"/>
            </a:solidFill>
          </a:endParaRPr>
        </a:p>
      </dgm:t>
    </dgm:pt>
    <dgm:pt modelId="{59460AAA-B4F3-4877-8172-635CC9E1E5B2}" type="sibTrans" cxnId="{336B4F04-3B0C-4CB4-B9BF-30CEDAD31521}">
      <dgm:prSet/>
      <dgm:spPr/>
      <dgm:t>
        <a:bodyPr/>
        <a:lstStyle/>
        <a:p>
          <a:endParaRPr lang="en-GB">
            <a:solidFill>
              <a:schemeClr val="bg1"/>
            </a:solidFill>
          </a:endParaRPr>
        </a:p>
      </dgm:t>
    </dgm:pt>
    <dgm:pt modelId="{91C5EECC-1281-4DD4-B473-AD24FB0F78A3}">
      <dgm:prSet phldrT="[Text]"/>
      <dgm:spPr/>
      <dgm:t>
        <a:bodyPr/>
        <a:lstStyle/>
        <a:p>
          <a:r>
            <a:rPr lang="en-US" dirty="0" smtClean="0">
              <a:solidFill>
                <a:schemeClr val="bg1"/>
              </a:solidFill>
              <a:latin typeface="Bookman Old Style" pitchFamily="18" charset="0"/>
            </a:rPr>
            <a:t>Urbanization issues</a:t>
          </a:r>
          <a:endParaRPr lang="en-US" dirty="0">
            <a:solidFill>
              <a:schemeClr val="bg1"/>
            </a:solidFill>
            <a:latin typeface="Bookman Old Style" pitchFamily="18" charset="0"/>
          </a:endParaRPr>
        </a:p>
      </dgm:t>
    </dgm:pt>
    <dgm:pt modelId="{A2B61202-315D-4534-9795-CD0278E99FBC}" type="parTrans" cxnId="{C539034B-A18A-4986-9932-C3422A12ED7A}">
      <dgm:prSet/>
      <dgm:spPr/>
      <dgm:t>
        <a:bodyPr/>
        <a:lstStyle/>
        <a:p>
          <a:endParaRPr lang="en-GB">
            <a:solidFill>
              <a:schemeClr val="bg1"/>
            </a:solidFill>
          </a:endParaRPr>
        </a:p>
      </dgm:t>
    </dgm:pt>
    <dgm:pt modelId="{03689804-BC58-4668-824F-05476297BF42}" type="sibTrans" cxnId="{C539034B-A18A-4986-9932-C3422A12ED7A}">
      <dgm:prSet/>
      <dgm:spPr/>
      <dgm:t>
        <a:bodyPr/>
        <a:lstStyle/>
        <a:p>
          <a:endParaRPr lang="en-GB">
            <a:solidFill>
              <a:schemeClr val="bg1"/>
            </a:solidFill>
          </a:endParaRPr>
        </a:p>
      </dgm:t>
    </dgm:pt>
    <dgm:pt modelId="{7665BDEE-35FD-49D5-BC53-14F9FC6DEA40}">
      <dgm:prSet phldrT="[Text]"/>
      <dgm:spPr/>
      <dgm:t>
        <a:bodyPr/>
        <a:lstStyle/>
        <a:p>
          <a:r>
            <a:rPr lang="en-US" b="1" dirty="0" smtClean="0">
              <a:solidFill>
                <a:schemeClr val="bg1"/>
              </a:solidFill>
              <a:latin typeface="Bookman Old Style" pitchFamily="18" charset="0"/>
            </a:rPr>
            <a:t>Living Standards</a:t>
          </a:r>
          <a:endParaRPr lang="en-US" b="1" dirty="0">
            <a:solidFill>
              <a:schemeClr val="bg1"/>
            </a:solidFill>
            <a:latin typeface="Bookman Old Style" pitchFamily="18" charset="0"/>
          </a:endParaRPr>
        </a:p>
      </dgm:t>
    </dgm:pt>
    <dgm:pt modelId="{76E8B302-DE03-418F-835D-692A554060A9}" type="parTrans" cxnId="{47B86B4D-C9D9-4A2A-A9E6-AEC692752352}">
      <dgm:prSet/>
      <dgm:spPr/>
      <dgm:t>
        <a:bodyPr/>
        <a:lstStyle/>
        <a:p>
          <a:endParaRPr lang="en-GB">
            <a:solidFill>
              <a:schemeClr val="bg1"/>
            </a:solidFill>
          </a:endParaRPr>
        </a:p>
      </dgm:t>
    </dgm:pt>
    <dgm:pt modelId="{14653318-2C4A-4330-9428-9D7B781C6E6F}" type="sibTrans" cxnId="{47B86B4D-C9D9-4A2A-A9E6-AEC692752352}">
      <dgm:prSet/>
      <dgm:spPr/>
      <dgm:t>
        <a:bodyPr/>
        <a:lstStyle/>
        <a:p>
          <a:endParaRPr lang="en-GB">
            <a:solidFill>
              <a:schemeClr val="bg1"/>
            </a:solidFill>
          </a:endParaRPr>
        </a:p>
      </dgm:t>
    </dgm:pt>
    <dgm:pt modelId="{4EC3E5DA-DCDF-476E-82FC-54CCB6A1463C}">
      <dgm:prSet phldrT="[Text]"/>
      <dgm:spPr/>
      <dgm:t>
        <a:bodyPr/>
        <a:lstStyle/>
        <a:p>
          <a:r>
            <a:rPr lang="en-US" dirty="0" smtClean="0">
              <a:solidFill>
                <a:schemeClr val="bg1"/>
              </a:solidFill>
              <a:latin typeface="Bookman Old Style" pitchFamily="18" charset="0"/>
            </a:rPr>
            <a:t>Assets</a:t>
          </a:r>
          <a:endParaRPr lang="en-US" dirty="0">
            <a:solidFill>
              <a:schemeClr val="bg1"/>
            </a:solidFill>
            <a:latin typeface="Bookman Old Style" pitchFamily="18" charset="0"/>
          </a:endParaRPr>
        </a:p>
      </dgm:t>
    </dgm:pt>
    <dgm:pt modelId="{8A2F5576-022A-42FE-9874-62C0DA68605D}" type="parTrans" cxnId="{462572AB-3BF3-4CCC-A1F5-0CB24F2F4908}">
      <dgm:prSet/>
      <dgm:spPr/>
      <dgm:t>
        <a:bodyPr/>
        <a:lstStyle/>
        <a:p>
          <a:endParaRPr lang="en-GB">
            <a:solidFill>
              <a:schemeClr val="bg1"/>
            </a:solidFill>
          </a:endParaRPr>
        </a:p>
      </dgm:t>
    </dgm:pt>
    <dgm:pt modelId="{0A929DA0-3382-4ABB-AB86-B4707418161F}" type="sibTrans" cxnId="{462572AB-3BF3-4CCC-A1F5-0CB24F2F4908}">
      <dgm:prSet/>
      <dgm:spPr/>
      <dgm:t>
        <a:bodyPr/>
        <a:lstStyle/>
        <a:p>
          <a:endParaRPr lang="en-GB">
            <a:solidFill>
              <a:schemeClr val="bg1"/>
            </a:solidFill>
          </a:endParaRPr>
        </a:p>
      </dgm:t>
    </dgm:pt>
    <dgm:pt modelId="{CD8C2B7B-70B4-4968-BA3E-BD067125AF66}">
      <dgm:prSet phldrT="[Text]"/>
      <dgm:spPr/>
      <dgm:t>
        <a:bodyPr/>
        <a:lstStyle/>
        <a:p>
          <a:r>
            <a:rPr lang="en-US" dirty="0" smtClean="0">
              <a:solidFill>
                <a:schemeClr val="bg1"/>
              </a:solidFill>
              <a:latin typeface="Bookman Old Style" pitchFamily="18" charset="0"/>
            </a:rPr>
            <a:t>Housing</a:t>
          </a:r>
          <a:endParaRPr lang="en-US" dirty="0">
            <a:solidFill>
              <a:schemeClr val="bg1"/>
            </a:solidFill>
            <a:latin typeface="Bookman Old Style" pitchFamily="18" charset="0"/>
          </a:endParaRPr>
        </a:p>
      </dgm:t>
    </dgm:pt>
    <dgm:pt modelId="{66446E3B-B393-4EC2-B329-A8D2988D0EA1}" type="parTrans" cxnId="{A86BB003-4AE0-454F-8FD3-9EE265E3BC20}">
      <dgm:prSet/>
      <dgm:spPr/>
      <dgm:t>
        <a:bodyPr/>
        <a:lstStyle/>
        <a:p>
          <a:endParaRPr lang="en-GB">
            <a:solidFill>
              <a:schemeClr val="bg1"/>
            </a:solidFill>
          </a:endParaRPr>
        </a:p>
      </dgm:t>
    </dgm:pt>
    <dgm:pt modelId="{C7B8C700-2E72-4812-9DA5-8D4B703C98B3}" type="sibTrans" cxnId="{A86BB003-4AE0-454F-8FD3-9EE265E3BC20}">
      <dgm:prSet/>
      <dgm:spPr/>
      <dgm:t>
        <a:bodyPr/>
        <a:lstStyle/>
        <a:p>
          <a:endParaRPr lang="en-GB">
            <a:solidFill>
              <a:schemeClr val="bg1"/>
            </a:solidFill>
          </a:endParaRPr>
        </a:p>
      </dgm:t>
    </dgm:pt>
    <dgm:pt modelId="{4ED5F58E-F30E-405D-8554-4C02A97739AC}">
      <dgm:prSet phldrT="[Text]"/>
      <dgm:spPr/>
      <dgm:t>
        <a:bodyPr/>
        <a:lstStyle/>
        <a:p>
          <a:r>
            <a:rPr lang="en-US" dirty="0" smtClean="0">
              <a:solidFill>
                <a:schemeClr val="bg1"/>
              </a:solidFill>
              <a:latin typeface="Bookman Old Style" pitchFamily="18" charset="0"/>
            </a:rPr>
            <a:t>Household per capita income</a:t>
          </a:r>
          <a:endParaRPr lang="en-US" dirty="0">
            <a:solidFill>
              <a:schemeClr val="bg1"/>
            </a:solidFill>
            <a:latin typeface="Bookman Old Style" pitchFamily="18" charset="0"/>
          </a:endParaRPr>
        </a:p>
      </dgm:t>
    </dgm:pt>
    <dgm:pt modelId="{54A9877B-7913-4FC0-B3A8-1392A8936521}" type="parTrans" cxnId="{4A18E103-CA1F-4664-9525-0E9EA7ABA36E}">
      <dgm:prSet/>
      <dgm:spPr/>
      <dgm:t>
        <a:bodyPr/>
        <a:lstStyle/>
        <a:p>
          <a:endParaRPr lang="en-GB">
            <a:solidFill>
              <a:schemeClr val="bg1"/>
            </a:solidFill>
          </a:endParaRPr>
        </a:p>
      </dgm:t>
    </dgm:pt>
    <dgm:pt modelId="{450C407E-4777-4223-A774-04D5959D03BA}" type="sibTrans" cxnId="{4A18E103-CA1F-4664-9525-0E9EA7ABA36E}">
      <dgm:prSet/>
      <dgm:spPr/>
      <dgm:t>
        <a:bodyPr/>
        <a:lstStyle/>
        <a:p>
          <a:endParaRPr lang="en-GB">
            <a:solidFill>
              <a:schemeClr val="bg1"/>
            </a:solidFill>
          </a:endParaRPr>
        </a:p>
      </dgm:t>
    </dgm:pt>
    <dgm:pt modelId="{EDD5702E-6F81-42E9-B814-569E44046C6C}">
      <dgm:prSet phldrT="[Text]"/>
      <dgm:spPr/>
      <dgm:t>
        <a:bodyPr/>
        <a:lstStyle/>
        <a:p>
          <a:r>
            <a:rPr lang="en-US" dirty="0" smtClean="0">
              <a:solidFill>
                <a:schemeClr val="bg1"/>
              </a:solidFill>
              <a:latin typeface="Bookman Old Style" pitchFamily="18" charset="0"/>
            </a:rPr>
            <a:t>     Sleep</a:t>
          </a:r>
          <a:endParaRPr lang="en-US" dirty="0">
            <a:solidFill>
              <a:schemeClr val="bg1"/>
            </a:solidFill>
            <a:latin typeface="Bookman Old Style" pitchFamily="18" charset="0"/>
          </a:endParaRPr>
        </a:p>
      </dgm:t>
    </dgm:pt>
    <dgm:pt modelId="{E7AAA90C-B149-4A04-9C10-08D171B8677F}" type="parTrans" cxnId="{ECFBF698-1608-4B40-AC47-ABD39C91C011}">
      <dgm:prSet/>
      <dgm:spPr/>
      <dgm:t>
        <a:bodyPr/>
        <a:lstStyle/>
        <a:p>
          <a:endParaRPr lang="en-GB">
            <a:solidFill>
              <a:schemeClr val="bg1"/>
            </a:solidFill>
          </a:endParaRPr>
        </a:p>
      </dgm:t>
    </dgm:pt>
    <dgm:pt modelId="{C30D2072-C3C9-4774-BBB9-32808E4691E6}" type="sibTrans" cxnId="{ECFBF698-1608-4B40-AC47-ABD39C91C011}">
      <dgm:prSet/>
      <dgm:spPr/>
      <dgm:t>
        <a:bodyPr/>
        <a:lstStyle/>
        <a:p>
          <a:endParaRPr lang="en-GB">
            <a:solidFill>
              <a:schemeClr val="bg1"/>
            </a:solidFill>
          </a:endParaRPr>
        </a:p>
      </dgm:t>
    </dgm:pt>
    <dgm:pt modelId="{546E39F6-EE6D-4C1C-A260-CDA0AF93B892}" type="pres">
      <dgm:prSet presAssocID="{E9C09425-851B-46B2-8839-2F28B92279BB}" presName="composite" presStyleCnt="0">
        <dgm:presLayoutVars>
          <dgm:chMax val="1"/>
          <dgm:dir/>
          <dgm:resizeHandles val="exact"/>
        </dgm:presLayoutVars>
      </dgm:prSet>
      <dgm:spPr/>
      <dgm:t>
        <a:bodyPr/>
        <a:lstStyle/>
        <a:p>
          <a:endParaRPr lang="en-GB"/>
        </a:p>
      </dgm:t>
    </dgm:pt>
    <dgm:pt modelId="{73C8699B-9EF7-41DB-9733-2FF9A76D2EDB}" type="pres">
      <dgm:prSet presAssocID="{E9C09425-851B-46B2-8839-2F28B92279BB}" presName="radial" presStyleCnt="0">
        <dgm:presLayoutVars>
          <dgm:animLvl val="ctr"/>
        </dgm:presLayoutVars>
      </dgm:prSet>
      <dgm:spPr/>
    </dgm:pt>
    <dgm:pt modelId="{2780338C-4809-4900-9557-54AFCA2E803F}" type="pres">
      <dgm:prSet presAssocID="{B583DC59-AC2E-4B58-9BFE-3F4307F8BBEB}" presName="centerShape" presStyleLbl="vennNode1" presStyleIdx="0" presStyleCnt="10"/>
      <dgm:spPr/>
      <dgm:t>
        <a:bodyPr/>
        <a:lstStyle/>
        <a:p>
          <a:endParaRPr lang="en-GB"/>
        </a:p>
      </dgm:t>
    </dgm:pt>
    <dgm:pt modelId="{A0B51847-29C7-4577-9F9D-4DC184884478}" type="pres">
      <dgm:prSet presAssocID="{1B9BFC61-0F8B-46FF-ABC1-D19F38170CCC}" presName="node" presStyleLbl="vennNode1" presStyleIdx="1" presStyleCnt="10">
        <dgm:presLayoutVars>
          <dgm:bulletEnabled val="1"/>
        </dgm:presLayoutVars>
      </dgm:prSet>
      <dgm:spPr/>
      <dgm:t>
        <a:bodyPr/>
        <a:lstStyle/>
        <a:p>
          <a:endParaRPr lang="en-GB"/>
        </a:p>
      </dgm:t>
    </dgm:pt>
    <dgm:pt modelId="{8152ED7C-64C9-4D94-94AA-6D88CDE09485}" type="pres">
      <dgm:prSet presAssocID="{779A4E01-EBCC-4AD9-A427-223977074438}" presName="node" presStyleLbl="vennNode1" presStyleIdx="2" presStyleCnt="10">
        <dgm:presLayoutVars>
          <dgm:bulletEnabled val="1"/>
        </dgm:presLayoutVars>
      </dgm:prSet>
      <dgm:spPr/>
      <dgm:t>
        <a:bodyPr/>
        <a:lstStyle/>
        <a:p>
          <a:endParaRPr lang="en-GB"/>
        </a:p>
      </dgm:t>
    </dgm:pt>
    <dgm:pt modelId="{D062435C-DCAE-460B-A469-F4052FB73EE7}" type="pres">
      <dgm:prSet presAssocID="{5D22646E-3FAC-4167-9D24-3EA587ADCADB}" presName="node" presStyleLbl="vennNode1" presStyleIdx="3" presStyleCnt="10">
        <dgm:presLayoutVars>
          <dgm:bulletEnabled val="1"/>
        </dgm:presLayoutVars>
      </dgm:prSet>
      <dgm:spPr/>
      <dgm:t>
        <a:bodyPr/>
        <a:lstStyle/>
        <a:p>
          <a:endParaRPr lang="en-GB"/>
        </a:p>
      </dgm:t>
    </dgm:pt>
    <dgm:pt modelId="{F6AEA5C5-8275-4F83-8260-AAD12404C9B9}" type="pres">
      <dgm:prSet presAssocID="{BB14715D-96B5-4AD1-B372-6806FA8B023C}" presName="node" presStyleLbl="vennNode1" presStyleIdx="4" presStyleCnt="10">
        <dgm:presLayoutVars>
          <dgm:bulletEnabled val="1"/>
        </dgm:presLayoutVars>
      </dgm:prSet>
      <dgm:spPr/>
      <dgm:t>
        <a:bodyPr/>
        <a:lstStyle/>
        <a:p>
          <a:endParaRPr lang="en-GB"/>
        </a:p>
      </dgm:t>
    </dgm:pt>
    <dgm:pt modelId="{0A8873E1-20BF-483C-8254-950F067D5B15}" type="pres">
      <dgm:prSet presAssocID="{F3AE2259-4415-4BB2-A8D6-51B9CEEE7B22}" presName="node" presStyleLbl="vennNode1" presStyleIdx="5" presStyleCnt="10">
        <dgm:presLayoutVars>
          <dgm:bulletEnabled val="1"/>
        </dgm:presLayoutVars>
      </dgm:prSet>
      <dgm:spPr/>
      <dgm:t>
        <a:bodyPr/>
        <a:lstStyle/>
        <a:p>
          <a:endParaRPr lang="en-GB"/>
        </a:p>
      </dgm:t>
    </dgm:pt>
    <dgm:pt modelId="{DDD4BA9B-D261-4C60-A9B1-6C76D24D01D7}" type="pres">
      <dgm:prSet presAssocID="{9A651992-6DD6-4439-B0F2-A62F721B83D1}" presName="node" presStyleLbl="vennNode1" presStyleIdx="6" presStyleCnt="10">
        <dgm:presLayoutVars>
          <dgm:bulletEnabled val="1"/>
        </dgm:presLayoutVars>
      </dgm:prSet>
      <dgm:spPr/>
      <dgm:t>
        <a:bodyPr/>
        <a:lstStyle/>
        <a:p>
          <a:endParaRPr lang="en-GB"/>
        </a:p>
      </dgm:t>
    </dgm:pt>
    <dgm:pt modelId="{ED0625BE-2542-45B1-A1C7-0FE7CEE167BF}" type="pres">
      <dgm:prSet presAssocID="{81730D59-9AC1-439D-A3E5-F63BDB5DE321}" presName="node" presStyleLbl="vennNode1" presStyleIdx="7" presStyleCnt="10">
        <dgm:presLayoutVars>
          <dgm:bulletEnabled val="1"/>
        </dgm:presLayoutVars>
      </dgm:prSet>
      <dgm:spPr/>
      <dgm:t>
        <a:bodyPr/>
        <a:lstStyle/>
        <a:p>
          <a:endParaRPr lang="en-GB"/>
        </a:p>
      </dgm:t>
    </dgm:pt>
    <dgm:pt modelId="{FB9E3265-121D-4FB1-9EE4-CD8D30834AB9}" type="pres">
      <dgm:prSet presAssocID="{EF7CADDE-420D-4AC8-8522-FC094616DF3E}" presName="node" presStyleLbl="vennNode1" presStyleIdx="8" presStyleCnt="10">
        <dgm:presLayoutVars>
          <dgm:bulletEnabled val="1"/>
        </dgm:presLayoutVars>
      </dgm:prSet>
      <dgm:spPr/>
      <dgm:t>
        <a:bodyPr/>
        <a:lstStyle/>
        <a:p>
          <a:endParaRPr lang="en-GB"/>
        </a:p>
      </dgm:t>
    </dgm:pt>
    <dgm:pt modelId="{560043C0-87A7-404D-82E5-FAB450A9AE60}" type="pres">
      <dgm:prSet presAssocID="{7665BDEE-35FD-49D5-BC53-14F9FC6DEA40}" presName="node" presStyleLbl="vennNode1" presStyleIdx="9" presStyleCnt="10">
        <dgm:presLayoutVars>
          <dgm:bulletEnabled val="1"/>
        </dgm:presLayoutVars>
      </dgm:prSet>
      <dgm:spPr/>
      <dgm:t>
        <a:bodyPr/>
        <a:lstStyle/>
        <a:p>
          <a:endParaRPr lang="en-GB"/>
        </a:p>
      </dgm:t>
    </dgm:pt>
  </dgm:ptLst>
  <dgm:cxnLst>
    <dgm:cxn modelId="{DDC13F17-D120-4A04-92D2-CDF4058D9774}" srcId="{9A651992-6DD6-4439-B0F2-A62F721B83D1}" destId="{8BA41AF7-33E4-400E-A3CF-CFAD1C803A12}" srcOrd="2" destOrd="0" parTransId="{0D825640-DCED-495B-9BB6-CAF5A0A28154}" sibTransId="{26D76FEC-57AA-494C-9A4A-D38E604BAB22}"/>
    <dgm:cxn modelId="{2CCDEE62-000B-4D38-96FF-619CE1289C7D}" type="presOf" srcId="{EDD5702E-6F81-42E9-B814-569E44046C6C}" destId="{D062435C-DCAE-460B-A469-F4052FB73EE7}" srcOrd="0" destOrd="2" presId="urn:microsoft.com/office/officeart/2005/8/layout/radial3"/>
    <dgm:cxn modelId="{21FCC075-B1CB-4217-870D-FDBB49BC1FA6}" type="presOf" srcId="{5D7B3313-37E6-4489-9389-9C3F39F274D2}" destId="{A0B51847-29C7-4577-9F9D-4DC184884478}" srcOrd="0" destOrd="2" presId="urn:microsoft.com/office/officeart/2005/8/layout/radial3"/>
    <dgm:cxn modelId="{336B4F04-3B0C-4CB4-B9BF-30CEDAD31521}" srcId="{EF7CADDE-420D-4AC8-8522-FC094616DF3E}" destId="{73FE4347-6FB7-4A60-853B-55F022EB16CA}" srcOrd="2" destOrd="0" parTransId="{5FF0076F-A11F-4AEB-9444-D1C65D4061AA}" sibTransId="{59460AAA-B4F3-4877-8172-635CC9E1E5B2}"/>
    <dgm:cxn modelId="{13EB9D8F-ACCE-46A8-904A-D34C7196CC37}" type="presOf" srcId="{42075CD0-B446-4256-BF5F-E298AD038A6B}" destId="{F6AEA5C5-8275-4F83-8260-AAD12404C9B9}" srcOrd="0" destOrd="4" presId="urn:microsoft.com/office/officeart/2005/8/layout/radial3"/>
    <dgm:cxn modelId="{DF32067D-1171-4C34-9D3E-EF44B04707A0}" type="presOf" srcId="{F3AE2259-4415-4BB2-A8D6-51B9CEEE7B22}" destId="{0A8873E1-20BF-483C-8254-950F067D5B15}" srcOrd="0" destOrd="0" presId="urn:microsoft.com/office/officeart/2005/8/layout/radial3"/>
    <dgm:cxn modelId="{5E76D616-725C-4629-B63F-1AAEF22A4947}" type="presOf" srcId="{DFED697F-330B-4D7E-9C93-35AC14772767}" destId="{0A8873E1-20BF-483C-8254-950F067D5B15}" srcOrd="0" destOrd="3" presId="urn:microsoft.com/office/officeart/2005/8/layout/radial3"/>
    <dgm:cxn modelId="{0D92EE03-240A-41DE-948D-22A994FC7830}" srcId="{779A4E01-EBCC-4AD9-A427-223977074438}" destId="{60EB3194-0664-469E-99EE-D5FE90FF6365}" srcOrd="3" destOrd="0" parTransId="{2170D41A-CC67-4023-9FAA-4F35BE0E4D96}" sibTransId="{6AE6BDA9-E9B5-48DC-9572-D739638CD1F2}"/>
    <dgm:cxn modelId="{B68E9AD2-780F-4184-96ED-8947666C515C}" srcId="{81730D59-9AC1-439D-A3E5-F63BDB5DE321}" destId="{44A4EB0D-AC86-4AE4-ACE0-C4B3C2B001E8}" srcOrd="2" destOrd="0" parTransId="{526FA9BF-40B8-4A1A-B8B9-D9BC923FEEFE}" sibTransId="{C96EA140-3031-44FE-80C5-F60491A4565B}"/>
    <dgm:cxn modelId="{5C58745C-06F8-4F3F-93C0-B94E38A8C9F3}" srcId="{B583DC59-AC2E-4B58-9BFE-3F4307F8BBEB}" destId="{5D22646E-3FAC-4167-9D24-3EA587ADCADB}" srcOrd="2" destOrd="0" parTransId="{28666057-B340-4B8C-A607-808E7C682436}" sibTransId="{574FF107-EE01-40AD-9561-EA84E92BD4E3}"/>
    <dgm:cxn modelId="{D8A1E54D-586B-4381-ADC0-031979B38C9B}" type="presOf" srcId="{779A4E01-EBCC-4AD9-A427-223977074438}" destId="{8152ED7C-64C9-4D94-94AA-6D88CDE09485}" srcOrd="0" destOrd="0" presId="urn:microsoft.com/office/officeart/2005/8/layout/radial3"/>
    <dgm:cxn modelId="{0996F762-B8CC-40EC-BA76-EC9B8A82174A}" srcId="{779A4E01-EBCC-4AD9-A427-223977074438}" destId="{64C46E1C-18F4-4073-925F-5081AF12F8F1}" srcOrd="2" destOrd="0" parTransId="{0DC56148-8FE4-47C0-8259-DD6BAA92A95B}" sibTransId="{699413D4-C639-49D0-B532-181A4EA67F3C}"/>
    <dgm:cxn modelId="{BDEC206E-1A4A-4AAE-86EA-DEF03392306D}" type="presOf" srcId="{55B7C361-FAD3-4C39-80C7-8420DC449BBE}" destId="{0A8873E1-20BF-483C-8254-950F067D5B15}" srcOrd="0" destOrd="1" presId="urn:microsoft.com/office/officeart/2005/8/layout/radial3"/>
    <dgm:cxn modelId="{241A911A-F866-4839-9C8A-78B04F4E1F29}" srcId="{1B9BFC61-0F8B-46FF-ABC1-D19F38170CCC}" destId="{CBF53D35-0051-4B94-904F-EFD59397F320}" srcOrd="0" destOrd="0" parTransId="{9A46B6F9-AFDA-40BB-8A58-9B7CC95546AD}" sibTransId="{B2C160A0-027B-4C12-8D41-19D9A09F4795}"/>
    <dgm:cxn modelId="{C5253B46-2988-4072-8CEF-C173D010E385}" type="presOf" srcId="{4ED5F58E-F30E-405D-8554-4C02A97739AC}" destId="{560043C0-87A7-404D-82E5-FAB450A9AE60}" srcOrd="0" destOrd="3" presId="urn:microsoft.com/office/officeart/2005/8/layout/radial3"/>
    <dgm:cxn modelId="{1959EE7B-FD2F-46A5-BD21-16591DD4D258}" type="presOf" srcId="{1B9BFC61-0F8B-46FF-ABC1-D19F38170CCC}" destId="{A0B51847-29C7-4577-9F9D-4DC184884478}" srcOrd="0" destOrd="0" presId="urn:microsoft.com/office/officeart/2005/8/layout/radial3"/>
    <dgm:cxn modelId="{26898CD9-A171-469A-99FC-67AB660AAD9A}" type="presOf" srcId="{75519DEE-9201-4D32-AFBC-CA895FB0F661}" destId="{0A8873E1-20BF-483C-8254-950F067D5B15}" srcOrd="0" destOrd="4" presId="urn:microsoft.com/office/officeart/2005/8/layout/radial3"/>
    <dgm:cxn modelId="{8527E6AE-F7AF-4512-A65D-8679FBBFB21F}" srcId="{BB14715D-96B5-4AD1-B372-6806FA8B023C}" destId="{42075CD0-B446-4256-BF5F-E298AD038A6B}" srcOrd="3" destOrd="0" parTransId="{FBD1B314-50B1-451E-8036-3A8ED851BC40}" sibTransId="{F0DC1498-0B7E-45BE-A74E-E1086642A1FC}"/>
    <dgm:cxn modelId="{79B21A1D-D8FB-42C8-A9E5-9E0FD1C4354D}" type="presOf" srcId="{2AA68D9B-4273-4455-8954-E00163EB8C47}" destId="{F6AEA5C5-8275-4F83-8260-AAD12404C9B9}" srcOrd="0" destOrd="3" presId="urn:microsoft.com/office/officeart/2005/8/layout/radial3"/>
    <dgm:cxn modelId="{DAD3C71A-AE86-4098-A07B-EBCBDF277808}" srcId="{5D22646E-3FAC-4167-9D24-3EA587ADCADB}" destId="{811BAFE7-F3F2-4FB6-BCD0-1962FE9965C8}" srcOrd="0" destOrd="0" parTransId="{0406F160-8966-4C3E-A2EC-348C0AF01B5D}" sibTransId="{D3BCCC0A-2931-4E66-BBD2-DD5386A15C6C}"/>
    <dgm:cxn modelId="{1552F552-CE1A-499F-AD31-00E9D0EC3AB0}" type="presOf" srcId="{91DEDC95-BF2E-44F4-A4C4-750AF0DBD28D}" destId="{A0B51847-29C7-4577-9F9D-4DC184884478}" srcOrd="0" destOrd="4" presId="urn:microsoft.com/office/officeart/2005/8/layout/radial3"/>
    <dgm:cxn modelId="{462572AB-3BF3-4CCC-A1F5-0CB24F2F4908}" srcId="{7665BDEE-35FD-49D5-BC53-14F9FC6DEA40}" destId="{4EC3E5DA-DCDF-476E-82FC-54CCB6A1463C}" srcOrd="0" destOrd="0" parTransId="{8A2F5576-022A-42FE-9874-62C0DA68605D}" sibTransId="{0A929DA0-3382-4ABB-AB86-B4707418161F}"/>
    <dgm:cxn modelId="{1965C877-C1EC-4BB0-9DC0-F6C5EAB562A1}" srcId="{B583DC59-AC2E-4B58-9BFE-3F4307F8BBEB}" destId="{81730D59-9AC1-439D-A3E5-F63BDB5DE321}" srcOrd="6" destOrd="0" parTransId="{8943D69C-2D03-402D-A6F5-63B710AB13DC}" sibTransId="{47C5ECE2-4926-470E-9607-FBD756A8F181}"/>
    <dgm:cxn modelId="{FFC80D34-50B6-4CEF-BB0F-7DEABDA3B47F}" srcId="{BB14715D-96B5-4AD1-B372-6806FA8B023C}" destId="{2AA68D9B-4273-4455-8954-E00163EB8C47}" srcOrd="2" destOrd="0" parTransId="{F5CB8BD4-F14C-4FE6-AF03-9FAA009DCA96}" sibTransId="{C8837137-60F4-4E36-91BF-08BC81D15CC5}"/>
    <dgm:cxn modelId="{5F42843A-8456-4B63-94E8-99839F87ACC6}" srcId="{81730D59-9AC1-439D-A3E5-F63BDB5DE321}" destId="{5FA48BD3-3709-4B13-B0AF-07384CA9AC28}" srcOrd="3" destOrd="0" parTransId="{0FCEA051-FC84-473A-A6FE-D247AB6201DB}" sibTransId="{0A35EED1-8112-47F8-B546-065E7704696A}"/>
    <dgm:cxn modelId="{717C5D66-D8AA-4F07-B65B-E2DE0F6F0291}" type="presOf" srcId="{62843CC9-34BE-4D7C-976C-B4D3E33CB4D4}" destId="{F6AEA5C5-8275-4F83-8260-AAD12404C9B9}" srcOrd="0" destOrd="2" presId="urn:microsoft.com/office/officeart/2005/8/layout/radial3"/>
    <dgm:cxn modelId="{7CA714CE-47CF-4AD7-9659-777C15726960}" srcId="{B583DC59-AC2E-4B58-9BFE-3F4307F8BBEB}" destId="{779A4E01-EBCC-4AD9-A427-223977074438}" srcOrd="1" destOrd="0" parTransId="{8E540435-FF3F-45F4-8ADA-AAF3F66EE04A}" sibTransId="{6B5F3519-EAD2-4AFE-AA8F-EB8FDB572753}"/>
    <dgm:cxn modelId="{804F22CF-DC78-4DAC-9C07-29E7BE861712}" type="presOf" srcId="{8BA41AF7-33E4-400E-A3CF-CFAD1C803A12}" destId="{DDD4BA9B-D261-4C60-A9B1-6C76D24D01D7}" srcOrd="0" destOrd="3" presId="urn:microsoft.com/office/officeart/2005/8/layout/radial3"/>
    <dgm:cxn modelId="{ECFBF698-1608-4B40-AC47-ABD39C91C011}" srcId="{5D22646E-3FAC-4167-9D24-3EA587ADCADB}" destId="{EDD5702E-6F81-42E9-B814-569E44046C6C}" srcOrd="1" destOrd="0" parTransId="{E7AAA90C-B149-4A04-9C10-08D171B8677F}" sibTransId="{C30D2072-C3C9-4774-BBB9-32808E4691E6}"/>
    <dgm:cxn modelId="{6C4B1339-F402-4DD4-863D-2B76FA481E87}" srcId="{F3AE2259-4415-4BB2-A8D6-51B9CEEE7B22}" destId="{75519DEE-9201-4D32-AFBC-CA895FB0F661}" srcOrd="3" destOrd="0" parTransId="{2EF8A3E0-C68D-43CC-BFB2-AE03133CA1D2}" sibTransId="{B56DD0CB-12C1-4291-B0C6-DB2E4295D49E}"/>
    <dgm:cxn modelId="{1A8AF6F1-1B55-460C-B8D8-3B3114E31C68}" type="presOf" srcId="{B583DC59-AC2E-4B58-9BFE-3F4307F8BBEB}" destId="{2780338C-4809-4900-9557-54AFCA2E803F}" srcOrd="0" destOrd="0" presId="urn:microsoft.com/office/officeart/2005/8/layout/radial3"/>
    <dgm:cxn modelId="{A0D7F644-DCE8-4C98-826D-C657B6561961}" srcId="{779A4E01-EBCC-4AD9-A427-223977074438}" destId="{E458D026-BB25-4683-AA1A-FC1B20D2E32C}" srcOrd="0" destOrd="0" parTransId="{AB2235E0-2DE0-4D4F-89EF-48368CA9B68B}" sibTransId="{DFF11391-106A-4D4A-B234-DEA6166215C6}"/>
    <dgm:cxn modelId="{AE56D95B-8233-4BC3-A8A0-8AE8146ED65D}" type="presOf" srcId="{3EA1B015-04E5-46C6-9A54-211A97C1C40A}" destId="{FB9E3265-121D-4FB1-9EE4-CD8D30834AB9}" srcOrd="0" destOrd="1" presId="urn:microsoft.com/office/officeart/2005/8/layout/radial3"/>
    <dgm:cxn modelId="{EFDBD10A-1435-4A60-9C6E-2697338914FB}" type="presOf" srcId="{64C46E1C-18F4-4073-925F-5081AF12F8F1}" destId="{8152ED7C-64C9-4D94-94AA-6D88CDE09485}" srcOrd="0" destOrd="3" presId="urn:microsoft.com/office/officeart/2005/8/layout/radial3"/>
    <dgm:cxn modelId="{96B594E2-2FDE-4722-B53D-402A3A6973DB}" srcId="{9A651992-6DD6-4439-B0F2-A62F721B83D1}" destId="{137D0FED-048F-4587-A858-D627C959532C}" srcOrd="1" destOrd="0" parTransId="{E7ED14A4-D1DA-4440-938D-A96B0745E71B}" sibTransId="{AADF8580-AA02-4985-941E-2A623466747E}"/>
    <dgm:cxn modelId="{4E909EAE-B34D-435D-8B31-0A63C6C553B9}" type="presOf" srcId="{4EC3E5DA-DCDF-476E-82FC-54CCB6A1463C}" destId="{560043C0-87A7-404D-82E5-FAB450A9AE60}" srcOrd="0" destOrd="1" presId="urn:microsoft.com/office/officeart/2005/8/layout/radial3"/>
    <dgm:cxn modelId="{A8D624FE-3159-4991-9E97-2C692FF45F55}" type="presOf" srcId="{EA5E8BFA-3290-4232-AF84-C0D52CEF6C51}" destId="{DDD4BA9B-D261-4C60-A9B1-6C76D24D01D7}" srcOrd="0" destOrd="1" presId="urn:microsoft.com/office/officeart/2005/8/layout/radial3"/>
    <dgm:cxn modelId="{86B3F68F-4179-4EE0-8543-312A1587687A}" srcId="{EF7CADDE-420D-4AC8-8522-FC094616DF3E}" destId="{3EA1B015-04E5-46C6-9A54-211A97C1C40A}" srcOrd="0" destOrd="0" parTransId="{D026F189-174E-4F97-8B58-EC85DADDEA87}" sibTransId="{06D0923A-F1FA-4323-83A5-C312E812B97F}"/>
    <dgm:cxn modelId="{C6E23F74-EF34-42E3-B199-3E52B268409E}" type="presOf" srcId="{CBF53D35-0051-4B94-904F-EFD59397F320}" destId="{A0B51847-29C7-4577-9F9D-4DC184884478}" srcOrd="0" destOrd="1" presId="urn:microsoft.com/office/officeart/2005/8/layout/radial3"/>
    <dgm:cxn modelId="{586BADFB-0610-444A-A2DD-D27862FA91E2}" srcId="{B583DC59-AC2E-4B58-9BFE-3F4307F8BBEB}" destId="{1B9BFC61-0F8B-46FF-ABC1-D19F38170CCC}" srcOrd="0" destOrd="0" parTransId="{584AC4A0-68E0-49AE-9EA9-BB4938A6BDA6}" sibTransId="{B7AA3861-7331-42F2-A7B6-12E131C639F7}"/>
    <dgm:cxn modelId="{FA6158A4-2F73-41B6-AA2A-46BF968D0473}" srcId="{F3AE2259-4415-4BB2-A8D6-51B9CEEE7B22}" destId="{90FFB25C-90A9-4378-9C49-238B854C7CC3}" srcOrd="1" destOrd="0" parTransId="{FD8B8A05-06C9-4CE9-86E4-D6FBA41099C5}" sibTransId="{878A5092-6416-4382-87B1-2D6BB91EE7A6}"/>
    <dgm:cxn modelId="{31D9341C-CD85-4BC8-B0E8-C1471C936E56}" type="presOf" srcId="{E458D026-BB25-4683-AA1A-FC1B20D2E32C}" destId="{8152ED7C-64C9-4D94-94AA-6D88CDE09485}" srcOrd="0" destOrd="1" presId="urn:microsoft.com/office/officeart/2005/8/layout/radial3"/>
    <dgm:cxn modelId="{D18F088A-DF03-42DE-A46A-BFA7265A2DC3}" type="presOf" srcId="{811BAFE7-F3F2-4FB6-BCD0-1962FE9965C8}" destId="{D062435C-DCAE-460B-A469-F4052FB73EE7}" srcOrd="0" destOrd="1" presId="urn:microsoft.com/office/officeart/2005/8/layout/radial3"/>
    <dgm:cxn modelId="{F5B5D4F3-E2C9-4CD0-B66E-0706888CA3D8}" srcId="{9A651992-6DD6-4439-B0F2-A62F721B83D1}" destId="{A0ABB367-3323-4F19-B9B8-CEAC4B7DE8B9}" srcOrd="3" destOrd="0" parTransId="{617D9CCB-135D-4FDB-9B37-9299C4DB2047}" sibTransId="{89438819-2D68-45A1-BC37-78C5473EE0DD}"/>
    <dgm:cxn modelId="{53CD3DE3-830B-413E-9BC4-46F1159B41E9}" type="presOf" srcId="{9A651992-6DD6-4439-B0F2-A62F721B83D1}" destId="{DDD4BA9B-D261-4C60-A9B1-6C76D24D01D7}" srcOrd="0" destOrd="0" presId="urn:microsoft.com/office/officeart/2005/8/layout/radial3"/>
    <dgm:cxn modelId="{254BFDD9-82E3-4E96-8C53-8730F7052061}" srcId="{B583DC59-AC2E-4B58-9BFE-3F4307F8BBEB}" destId="{BB14715D-96B5-4AD1-B372-6806FA8B023C}" srcOrd="3" destOrd="0" parTransId="{338A6B05-55AD-45C3-8D4F-51E0C733E362}" sibTransId="{461CF7EC-AFFC-4189-89C2-4518AC511F42}"/>
    <dgm:cxn modelId="{8AC3BEE9-CD79-4183-B8AC-CD4FB87DC904}" type="presOf" srcId="{24CFC2C0-7012-47A7-B34D-923581A4AC64}" destId="{FB9E3265-121D-4FB1-9EE4-CD8D30834AB9}" srcOrd="0" destOrd="2" presId="urn:microsoft.com/office/officeart/2005/8/layout/radial3"/>
    <dgm:cxn modelId="{F56D2CCA-4F1A-45FD-94D2-195C02B41CF0}" srcId="{BB14715D-96B5-4AD1-B372-6806FA8B023C}" destId="{62843CC9-34BE-4D7C-976C-B4D3E33CB4D4}" srcOrd="1" destOrd="0" parTransId="{6B270666-5E7E-4CD6-91D2-A24348A99FA3}" sibTransId="{6C4BEE42-7CEC-4DFE-8BA0-B3D1D36E7057}"/>
    <dgm:cxn modelId="{BB56CC8A-2911-4F5A-82A9-0161AD2C93C1}" type="presOf" srcId="{137D0FED-048F-4587-A858-D627C959532C}" destId="{DDD4BA9B-D261-4C60-A9B1-6C76D24D01D7}" srcOrd="0" destOrd="2" presId="urn:microsoft.com/office/officeart/2005/8/layout/radial3"/>
    <dgm:cxn modelId="{85F35C72-2C65-42C2-B1BD-B711FC6428EB}" type="presOf" srcId="{CD8C2B7B-70B4-4968-BA3E-BD067125AF66}" destId="{560043C0-87A7-404D-82E5-FAB450A9AE60}" srcOrd="0" destOrd="2" presId="urn:microsoft.com/office/officeart/2005/8/layout/radial3"/>
    <dgm:cxn modelId="{DCD44E21-0AA2-4FCD-80F3-E0655593C09A}" srcId="{B583DC59-AC2E-4B58-9BFE-3F4307F8BBEB}" destId="{9A651992-6DD6-4439-B0F2-A62F721B83D1}" srcOrd="5" destOrd="0" parTransId="{FC51C5F4-8AAE-4D02-BAAF-404A86B1184C}" sibTransId="{C5D9FE42-2613-4BC6-AC23-20431F399AB2}"/>
    <dgm:cxn modelId="{A05734D8-BEB7-4FF6-92AD-464794FC47AF}" type="presOf" srcId="{E9C09425-851B-46B2-8839-2F28B92279BB}" destId="{546E39F6-EE6D-4C1C-A260-CDA0AF93B892}" srcOrd="0" destOrd="0" presId="urn:microsoft.com/office/officeart/2005/8/layout/radial3"/>
    <dgm:cxn modelId="{615255C7-A599-4A6B-958D-EC4A1748E3C1}" srcId="{1B9BFC61-0F8B-46FF-ABC1-D19F38170CCC}" destId="{5D7B3313-37E6-4489-9389-9C3F39F274D2}" srcOrd="1" destOrd="0" parTransId="{B150C6F9-4A55-4562-A8D7-B004198F8A34}" sibTransId="{3F5C22E1-C7FE-4C55-97E6-36AE7EC29686}"/>
    <dgm:cxn modelId="{A86BB003-4AE0-454F-8FD3-9EE265E3BC20}" srcId="{7665BDEE-35FD-49D5-BC53-14F9FC6DEA40}" destId="{CD8C2B7B-70B4-4968-BA3E-BD067125AF66}" srcOrd="1" destOrd="0" parTransId="{66446E3B-B393-4EC2-B329-A8D2988D0EA1}" sibTransId="{C7B8C700-2E72-4812-9DA5-8D4B703C98B3}"/>
    <dgm:cxn modelId="{A5C3447E-801D-4F43-BA01-05AD055E835A}" type="presOf" srcId="{1E660A06-D13A-46F7-A2FD-511BA1D91A11}" destId="{ED0625BE-2542-45B1-A1C7-0FE7CEE167BF}" srcOrd="0" destOrd="2" presId="urn:microsoft.com/office/officeart/2005/8/layout/radial3"/>
    <dgm:cxn modelId="{0CD689F0-EA6C-47D1-B13D-350AD8528F7F}" srcId="{81730D59-9AC1-439D-A3E5-F63BDB5DE321}" destId="{1E660A06-D13A-46F7-A2FD-511BA1D91A11}" srcOrd="1" destOrd="0" parTransId="{B964F04C-BEC9-40A1-8905-3A3235DA8E4C}" sibTransId="{5A525D27-6FA0-4737-8339-F3F053866FFF}"/>
    <dgm:cxn modelId="{CBA05F91-EC7E-4261-BCDD-F479194EABF2}" type="presOf" srcId="{60EB3194-0664-469E-99EE-D5FE90FF6365}" destId="{8152ED7C-64C9-4D94-94AA-6D88CDE09485}" srcOrd="0" destOrd="4" presId="urn:microsoft.com/office/officeart/2005/8/layout/radial3"/>
    <dgm:cxn modelId="{AD82B0B1-903E-4059-95D9-F28EB96C5B05}" type="presOf" srcId="{0265AF3F-7BBD-4ED1-A1D1-27B119E17401}" destId="{F6AEA5C5-8275-4F83-8260-AAD12404C9B9}" srcOrd="0" destOrd="1" presId="urn:microsoft.com/office/officeart/2005/8/layout/radial3"/>
    <dgm:cxn modelId="{D6572926-0F9F-40F8-9EB6-2C6AEB39265F}" type="presOf" srcId="{C1EF10D1-51BE-4C44-B17D-6815322BA340}" destId="{ED0625BE-2542-45B1-A1C7-0FE7CEE167BF}" srcOrd="0" destOrd="1" presId="urn:microsoft.com/office/officeart/2005/8/layout/radial3"/>
    <dgm:cxn modelId="{583F7DA4-2488-48CF-AEF2-E0C7C003DC18}" type="presOf" srcId="{BB14715D-96B5-4AD1-B372-6806FA8B023C}" destId="{F6AEA5C5-8275-4F83-8260-AAD12404C9B9}" srcOrd="0" destOrd="0" presId="urn:microsoft.com/office/officeart/2005/8/layout/radial3"/>
    <dgm:cxn modelId="{73D3B45F-B093-4D59-B1E8-812B06F1D411}" type="presOf" srcId="{351C42BD-5904-4A30-96B9-76A3587802A8}" destId="{A0B51847-29C7-4577-9F9D-4DC184884478}" srcOrd="0" destOrd="3" presId="urn:microsoft.com/office/officeart/2005/8/layout/radial3"/>
    <dgm:cxn modelId="{BC1FC04B-8A18-4E45-B252-90B7BC2422E8}" srcId="{9A651992-6DD6-4439-B0F2-A62F721B83D1}" destId="{EA5E8BFA-3290-4232-AF84-C0D52CEF6C51}" srcOrd="0" destOrd="0" parTransId="{52AAFB0C-CCCF-4349-AB57-5E4333ABE2D1}" sibTransId="{171E020A-334C-4455-B60C-E1B50C8B6BA0}"/>
    <dgm:cxn modelId="{F4513D92-1FA1-4B8F-8BCD-19E4DDDC2EF8}" type="presOf" srcId="{5FA48BD3-3709-4B13-B0AF-07384CA9AC28}" destId="{ED0625BE-2542-45B1-A1C7-0FE7CEE167BF}" srcOrd="0" destOrd="4" presId="urn:microsoft.com/office/officeart/2005/8/layout/radial3"/>
    <dgm:cxn modelId="{56CBE576-251C-40B7-B966-3A174D44EEEA}" type="presOf" srcId="{A0ABB367-3323-4F19-B9B8-CEAC4B7DE8B9}" destId="{DDD4BA9B-D261-4C60-A9B1-6C76D24D01D7}" srcOrd="0" destOrd="4" presId="urn:microsoft.com/office/officeart/2005/8/layout/radial3"/>
    <dgm:cxn modelId="{C539034B-A18A-4986-9932-C3422A12ED7A}" srcId="{EF7CADDE-420D-4AC8-8522-FC094616DF3E}" destId="{91C5EECC-1281-4DD4-B473-AD24FB0F78A3}" srcOrd="3" destOrd="0" parTransId="{A2B61202-315D-4534-9795-CD0278E99FBC}" sibTransId="{03689804-BC58-4668-824F-05476297BF42}"/>
    <dgm:cxn modelId="{AD76F0D3-80D9-43A0-88E4-E3436280190C}" type="presOf" srcId="{7665BDEE-35FD-49D5-BC53-14F9FC6DEA40}" destId="{560043C0-87A7-404D-82E5-FAB450A9AE60}" srcOrd="0" destOrd="0" presId="urn:microsoft.com/office/officeart/2005/8/layout/radial3"/>
    <dgm:cxn modelId="{D1A05736-8802-4C25-A5EF-2808583B95E7}" srcId="{F3AE2259-4415-4BB2-A8D6-51B9CEEE7B22}" destId="{DFED697F-330B-4D7E-9C93-35AC14772767}" srcOrd="2" destOrd="0" parTransId="{03E33FA5-59F9-4F1C-9CA3-ABE5F97609D3}" sibTransId="{C5682DDC-E677-45B5-93F5-B2447B899B74}"/>
    <dgm:cxn modelId="{47B86B4D-C9D9-4A2A-A9E6-AEC692752352}" srcId="{B583DC59-AC2E-4B58-9BFE-3F4307F8BBEB}" destId="{7665BDEE-35FD-49D5-BC53-14F9FC6DEA40}" srcOrd="8" destOrd="0" parTransId="{76E8B302-DE03-418F-835D-692A554060A9}" sibTransId="{14653318-2C4A-4330-9428-9D7B781C6E6F}"/>
    <dgm:cxn modelId="{FE5FEA89-06A5-4F39-9A87-CEA7D39871A0}" srcId="{779A4E01-EBCC-4AD9-A427-223977074438}" destId="{CABE861D-D8B0-4BDF-9CF1-C8CF3FDA507B}" srcOrd="1" destOrd="0" parTransId="{4D6080FF-D02E-4CDD-A2DD-71DAC956C0CE}" sibTransId="{43876CEC-5684-472E-BBFF-D49FB37A608A}"/>
    <dgm:cxn modelId="{E6CCE8A7-A61D-4703-8463-62CD8661DDDD}" srcId="{E9C09425-851B-46B2-8839-2F28B92279BB}" destId="{B583DC59-AC2E-4B58-9BFE-3F4307F8BBEB}" srcOrd="0" destOrd="0" parTransId="{6EA68328-D69D-4390-AB3D-2AE765F0AAD5}" sibTransId="{E4999B2C-0315-4716-9024-03F58B23EAD7}"/>
    <dgm:cxn modelId="{84858FC6-592C-4181-ACDC-95B68118F309}" type="presOf" srcId="{91C5EECC-1281-4DD4-B473-AD24FB0F78A3}" destId="{FB9E3265-121D-4FB1-9EE4-CD8D30834AB9}" srcOrd="0" destOrd="4" presId="urn:microsoft.com/office/officeart/2005/8/layout/radial3"/>
    <dgm:cxn modelId="{453AAB2F-8340-463F-9A03-87205A05D6D4}" type="presOf" srcId="{5D22646E-3FAC-4167-9D24-3EA587ADCADB}" destId="{D062435C-DCAE-460B-A469-F4052FB73EE7}" srcOrd="0" destOrd="0" presId="urn:microsoft.com/office/officeart/2005/8/layout/radial3"/>
    <dgm:cxn modelId="{ED2E7337-C841-4456-8BBB-2474258CDA85}" type="presOf" srcId="{90FFB25C-90A9-4378-9C49-238B854C7CC3}" destId="{0A8873E1-20BF-483C-8254-950F067D5B15}" srcOrd="0" destOrd="2" presId="urn:microsoft.com/office/officeart/2005/8/layout/radial3"/>
    <dgm:cxn modelId="{6F1C7F06-3E62-4AC3-A88D-2D2A2B3DBE9E}" srcId="{1B9BFC61-0F8B-46FF-ABC1-D19F38170CCC}" destId="{351C42BD-5904-4A30-96B9-76A3587802A8}" srcOrd="2" destOrd="0" parTransId="{80FBF6F3-52CB-4B71-BFB5-AE2F6D40C3DA}" sibTransId="{4C937DD8-9AE5-4ECE-BD61-2251CC02490E}"/>
    <dgm:cxn modelId="{6C37287A-D1BC-428A-8B81-34689A1572E0}" srcId="{81730D59-9AC1-439D-A3E5-F63BDB5DE321}" destId="{C1EF10D1-51BE-4C44-B17D-6815322BA340}" srcOrd="0" destOrd="0" parTransId="{DB49CF74-C0EF-45C7-8C44-51B2F8027BF3}" sibTransId="{D86DF74C-3F97-4A4B-8203-2442A7D5D2EC}"/>
    <dgm:cxn modelId="{2413A849-90EF-4867-97BF-8A0D03989460}" srcId="{BB14715D-96B5-4AD1-B372-6806FA8B023C}" destId="{0265AF3F-7BBD-4ED1-A1D1-27B119E17401}" srcOrd="0" destOrd="0" parTransId="{103E7E83-D32D-4610-89A2-EA7B8C82CA0B}" sibTransId="{C2E9520B-4917-49C2-961D-5D8C5EBDBEE4}"/>
    <dgm:cxn modelId="{8E49AFAB-0953-43D1-830A-4BAB8F6B23A5}" srcId="{B583DC59-AC2E-4B58-9BFE-3F4307F8BBEB}" destId="{F3AE2259-4415-4BB2-A8D6-51B9CEEE7B22}" srcOrd="4" destOrd="0" parTransId="{99B46055-A8E3-4DF5-A908-E7F87FF931BF}" sibTransId="{26D9FA43-7EA2-4781-A2D8-2AFFDDA8BCAE}"/>
    <dgm:cxn modelId="{605D22C4-E632-44D6-A9F7-F7D905DD4DF3}" type="presOf" srcId="{EF7CADDE-420D-4AC8-8522-FC094616DF3E}" destId="{FB9E3265-121D-4FB1-9EE4-CD8D30834AB9}" srcOrd="0" destOrd="0" presId="urn:microsoft.com/office/officeart/2005/8/layout/radial3"/>
    <dgm:cxn modelId="{F95B535C-B798-40EE-A338-1F632C8CE648}" srcId="{B583DC59-AC2E-4B58-9BFE-3F4307F8BBEB}" destId="{EF7CADDE-420D-4AC8-8522-FC094616DF3E}" srcOrd="7" destOrd="0" parTransId="{29AF25F0-A390-4651-9294-CFD631A7DFF1}" sibTransId="{23774997-13F5-42D6-96BA-E5D48F5ACE47}"/>
    <dgm:cxn modelId="{4A18E103-CA1F-4664-9525-0E9EA7ABA36E}" srcId="{7665BDEE-35FD-49D5-BC53-14F9FC6DEA40}" destId="{4ED5F58E-F30E-405D-8554-4C02A97739AC}" srcOrd="2" destOrd="0" parTransId="{54A9877B-7913-4FC0-B3A8-1392A8936521}" sibTransId="{450C407E-4777-4223-A774-04D5959D03BA}"/>
    <dgm:cxn modelId="{A9B5B830-535B-4490-B129-41BFBA814FFA}" srcId="{1B9BFC61-0F8B-46FF-ABC1-D19F38170CCC}" destId="{91DEDC95-BF2E-44F4-A4C4-750AF0DBD28D}" srcOrd="3" destOrd="0" parTransId="{2BFF4439-14E7-40FB-81C8-FAE45116B646}" sibTransId="{FFF62FD1-963E-4F20-9E2A-F2938055B3AC}"/>
    <dgm:cxn modelId="{692DB159-8B66-4A5B-9DCB-08AD87F8CA90}" type="presOf" srcId="{81730D59-9AC1-439D-A3E5-F63BDB5DE321}" destId="{ED0625BE-2542-45B1-A1C7-0FE7CEE167BF}" srcOrd="0" destOrd="0" presId="urn:microsoft.com/office/officeart/2005/8/layout/radial3"/>
    <dgm:cxn modelId="{A21FB63C-2A66-475C-B4E7-7650727F40C6}" type="presOf" srcId="{44A4EB0D-AC86-4AE4-ACE0-C4B3C2B001E8}" destId="{ED0625BE-2542-45B1-A1C7-0FE7CEE167BF}" srcOrd="0" destOrd="3" presId="urn:microsoft.com/office/officeart/2005/8/layout/radial3"/>
    <dgm:cxn modelId="{FCE759A3-1632-4774-BD4D-8F76D1A2D0B3}" type="presOf" srcId="{CABE861D-D8B0-4BDF-9CF1-C8CF3FDA507B}" destId="{8152ED7C-64C9-4D94-94AA-6D88CDE09485}" srcOrd="0" destOrd="2" presId="urn:microsoft.com/office/officeart/2005/8/layout/radial3"/>
    <dgm:cxn modelId="{8556376C-5709-440B-AAA3-50C341EBD801}" srcId="{EF7CADDE-420D-4AC8-8522-FC094616DF3E}" destId="{24CFC2C0-7012-47A7-B34D-923581A4AC64}" srcOrd="1" destOrd="0" parTransId="{B30EF29E-EE54-42B9-8F87-50932CF3AB1B}" sibTransId="{6D594886-AA92-4058-ABDD-0F0A4ED8EBA2}"/>
    <dgm:cxn modelId="{1EF5E1B0-1165-4D21-AB3D-AB75276D0D04}" srcId="{F3AE2259-4415-4BB2-A8D6-51B9CEEE7B22}" destId="{55B7C361-FAD3-4C39-80C7-8420DC449BBE}" srcOrd="0" destOrd="0" parTransId="{59DBB0F5-E055-4837-9CAD-E890C81D563F}" sibTransId="{20ACC7B8-7012-4668-A1DC-F202064AABFC}"/>
    <dgm:cxn modelId="{E6189047-7B74-4652-BAEF-815DB3BCEFDC}" type="presOf" srcId="{73FE4347-6FB7-4A60-853B-55F022EB16CA}" destId="{FB9E3265-121D-4FB1-9EE4-CD8D30834AB9}" srcOrd="0" destOrd="3" presId="urn:microsoft.com/office/officeart/2005/8/layout/radial3"/>
    <dgm:cxn modelId="{E801A77C-4EF4-4B48-8A9A-DBC30BC11F0C}" type="presParOf" srcId="{546E39F6-EE6D-4C1C-A260-CDA0AF93B892}" destId="{73C8699B-9EF7-41DB-9733-2FF9A76D2EDB}" srcOrd="0" destOrd="0" presId="urn:microsoft.com/office/officeart/2005/8/layout/radial3"/>
    <dgm:cxn modelId="{B879FBCD-6471-4595-80F1-48791A8A9581}" type="presParOf" srcId="{73C8699B-9EF7-41DB-9733-2FF9A76D2EDB}" destId="{2780338C-4809-4900-9557-54AFCA2E803F}" srcOrd="0" destOrd="0" presId="urn:microsoft.com/office/officeart/2005/8/layout/radial3"/>
    <dgm:cxn modelId="{272FF3B1-87CA-4A15-B206-F5EECC6A810B}" type="presParOf" srcId="{73C8699B-9EF7-41DB-9733-2FF9A76D2EDB}" destId="{A0B51847-29C7-4577-9F9D-4DC184884478}" srcOrd="1" destOrd="0" presId="urn:microsoft.com/office/officeart/2005/8/layout/radial3"/>
    <dgm:cxn modelId="{06CF8598-E522-49E3-9011-9AB97066D07B}" type="presParOf" srcId="{73C8699B-9EF7-41DB-9733-2FF9A76D2EDB}" destId="{8152ED7C-64C9-4D94-94AA-6D88CDE09485}" srcOrd="2" destOrd="0" presId="urn:microsoft.com/office/officeart/2005/8/layout/radial3"/>
    <dgm:cxn modelId="{559A7CF5-EE27-49F5-8626-244A5D61C6F5}" type="presParOf" srcId="{73C8699B-9EF7-41DB-9733-2FF9A76D2EDB}" destId="{D062435C-DCAE-460B-A469-F4052FB73EE7}" srcOrd="3" destOrd="0" presId="urn:microsoft.com/office/officeart/2005/8/layout/radial3"/>
    <dgm:cxn modelId="{DA1934E8-58F5-4629-B090-543D48E8779A}" type="presParOf" srcId="{73C8699B-9EF7-41DB-9733-2FF9A76D2EDB}" destId="{F6AEA5C5-8275-4F83-8260-AAD12404C9B9}" srcOrd="4" destOrd="0" presId="urn:microsoft.com/office/officeart/2005/8/layout/radial3"/>
    <dgm:cxn modelId="{3172D003-9423-4D0F-9466-2A588A5B9703}" type="presParOf" srcId="{73C8699B-9EF7-41DB-9733-2FF9A76D2EDB}" destId="{0A8873E1-20BF-483C-8254-950F067D5B15}" srcOrd="5" destOrd="0" presId="urn:microsoft.com/office/officeart/2005/8/layout/radial3"/>
    <dgm:cxn modelId="{61A80732-D9BE-4965-ACDF-4CBD7BE8C0F2}" type="presParOf" srcId="{73C8699B-9EF7-41DB-9733-2FF9A76D2EDB}" destId="{DDD4BA9B-D261-4C60-A9B1-6C76D24D01D7}" srcOrd="6" destOrd="0" presId="urn:microsoft.com/office/officeart/2005/8/layout/radial3"/>
    <dgm:cxn modelId="{12DE2598-62A8-4612-8BF9-5CC2C9B29201}" type="presParOf" srcId="{73C8699B-9EF7-41DB-9733-2FF9A76D2EDB}" destId="{ED0625BE-2542-45B1-A1C7-0FE7CEE167BF}" srcOrd="7" destOrd="0" presId="urn:microsoft.com/office/officeart/2005/8/layout/radial3"/>
    <dgm:cxn modelId="{B955B612-490C-41F6-928F-E075F9DC0C59}" type="presParOf" srcId="{73C8699B-9EF7-41DB-9733-2FF9A76D2EDB}" destId="{FB9E3265-121D-4FB1-9EE4-CD8D30834AB9}" srcOrd="8" destOrd="0" presId="urn:microsoft.com/office/officeart/2005/8/layout/radial3"/>
    <dgm:cxn modelId="{362B9E9B-12DF-4FC1-ACD6-B257643BAB91}" type="presParOf" srcId="{73C8699B-9EF7-41DB-9733-2FF9A76D2EDB}" destId="{560043C0-87A7-404D-82E5-FAB450A9AE60}" srcOrd="9" destOrd="0" presId="urn:microsoft.com/office/officeart/2005/8/layout/radial3"/>
  </dgm:cxnLst>
  <dgm:bg>
    <a:solidFill>
      <a:schemeClr val="tx1"/>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b="1" dirty="0" smtClean="0">
              <a:latin typeface="Bookman Old Style" pitchFamily="18" charset="0"/>
            </a:rPr>
            <a:t>Health</a:t>
          </a:r>
          <a:endParaRPr lang="en-US" sz="2400" b="1"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000" b="1" dirty="0" smtClean="0">
              <a:latin typeface="Bookman Old Style" pitchFamily="18" charset="0"/>
            </a:rPr>
            <a:t>Mental health</a:t>
          </a:r>
          <a:r>
            <a:rPr lang="en-US" sz="1800" b="1" dirty="0" smtClean="0">
              <a:latin typeface="Bookman Old Style" pitchFamily="18" charset="0"/>
            </a:rPr>
            <a:t>:</a:t>
          </a: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r>
            <a:rPr lang="en-US" sz="2800" b="1" dirty="0" smtClean="0">
              <a:latin typeface="Bookman Old Style" pitchFamily="18" charset="0"/>
            </a:rPr>
            <a:t>Number of Healthy days </a:t>
          </a:r>
          <a:endParaRPr lang="en-US" sz="28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5D22646E-3FAC-4167-9D24-3EA587ADCADB}">
      <dgm:prSet phldrT="[Text]"/>
      <dgm:spPr/>
      <dgm:t>
        <a:bodyPr/>
        <a:lstStyle/>
        <a:p>
          <a:r>
            <a:rPr lang="en-GB" b="1" dirty="0" smtClean="0">
              <a:latin typeface="Bookman Old Style" pitchFamily="18" charset="0"/>
            </a:rPr>
            <a:t>Self reported health status – 10% weight</a:t>
          </a:r>
          <a:endParaRPr lang="en-US"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F3AE2259-4415-4BB2-A8D6-51B9CEEE7B22}">
      <dgm:prSet phldrT="[Text]" custT="1"/>
      <dgm:spPr/>
      <dgm:t>
        <a:bodyPr/>
        <a:lstStyle/>
        <a:p>
          <a:r>
            <a:rPr lang="en-US" sz="2400" b="1" dirty="0" smtClean="0">
              <a:latin typeface="Bookman Old Style" pitchFamily="18" charset="0"/>
            </a:rPr>
            <a:t>Disability</a:t>
          </a:r>
          <a:endParaRPr lang="en-US" sz="24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8FA7A537-C9DC-4FD6-B65D-BF2B329F5A88}">
      <dgm:prSet custT="1"/>
      <dgm:spPr/>
      <dgm:t>
        <a:bodyPr/>
        <a:lstStyle/>
        <a:p>
          <a:pPr algn="l"/>
          <a:r>
            <a:rPr lang="en-US" sz="1600" dirty="0" smtClean="0">
              <a:latin typeface="Bookman Old Style" pitchFamily="18" charset="0"/>
            </a:rPr>
            <a:t>Lost </a:t>
          </a:r>
          <a:r>
            <a:rPr lang="en-US" sz="1600" b="1" dirty="0" smtClean="0">
              <a:latin typeface="Bookman Old Style" pitchFamily="18" charset="0"/>
            </a:rPr>
            <a:t>sleep</a:t>
          </a:r>
          <a:r>
            <a:rPr lang="en-US" sz="1600" dirty="0" smtClean="0">
              <a:latin typeface="Bookman Old Style" pitchFamily="18" charset="0"/>
            </a:rPr>
            <a:t> over worry</a:t>
          </a:r>
          <a:endParaRPr lang="en-US" sz="1600" dirty="0">
            <a:latin typeface="Bookman Old Style" pitchFamily="18" charset="0"/>
          </a:endParaRPr>
        </a:p>
      </dgm:t>
    </dgm:pt>
    <dgm:pt modelId="{B398D7ED-787C-4777-B08E-8781CA872F6B}" type="parTrans" cxnId="{91C6D538-7757-4134-A9E5-7C2B9B3DDAC0}">
      <dgm:prSet/>
      <dgm:spPr/>
      <dgm:t>
        <a:bodyPr/>
        <a:lstStyle/>
        <a:p>
          <a:endParaRPr lang="en-GB"/>
        </a:p>
      </dgm:t>
    </dgm:pt>
    <dgm:pt modelId="{E2C8CB74-CCE9-4A09-BB80-1F0DA9114902}" type="sibTrans" cxnId="{91C6D538-7757-4134-A9E5-7C2B9B3DDAC0}">
      <dgm:prSet/>
      <dgm:spPr/>
      <dgm:t>
        <a:bodyPr/>
        <a:lstStyle/>
        <a:p>
          <a:endParaRPr lang="en-GB"/>
        </a:p>
      </dgm:t>
    </dgm:pt>
    <dgm:pt modelId="{4927F905-EC72-4E0E-A764-1ACA1D2A91F9}">
      <dgm:prSet custT="1"/>
      <dgm:spPr/>
      <dgm:t>
        <a:bodyPr/>
        <a:lstStyle/>
        <a:p>
          <a:pPr algn="l"/>
          <a:endParaRPr lang="en-US" sz="1200" dirty="0">
            <a:latin typeface="Bookman Old Style" pitchFamily="18" charset="0"/>
          </a:endParaRPr>
        </a:p>
      </dgm:t>
    </dgm:pt>
    <dgm:pt modelId="{10F88E13-1C8F-4252-A803-641DDB97F075}" type="parTrans" cxnId="{1AD6BEF3-83E0-48F6-882B-3AE9D6D0A2EF}">
      <dgm:prSet/>
      <dgm:spPr/>
      <dgm:t>
        <a:bodyPr/>
        <a:lstStyle/>
        <a:p>
          <a:endParaRPr lang="en-GB"/>
        </a:p>
      </dgm:t>
    </dgm:pt>
    <dgm:pt modelId="{B1030DB5-A282-4FA5-B930-9B656164F511}" type="sibTrans" cxnId="{1AD6BEF3-83E0-48F6-882B-3AE9D6D0A2EF}">
      <dgm:prSet/>
      <dgm:spPr/>
      <dgm:t>
        <a:bodyPr/>
        <a:lstStyle/>
        <a:p>
          <a:endParaRPr lang="en-GB"/>
        </a:p>
      </dgm:t>
    </dgm:pt>
    <dgm:pt modelId="{DCA6FAE4-12B7-4148-9750-A75C12C7B166}">
      <dgm:prSet custT="1"/>
      <dgm:spPr/>
      <dgm:t>
        <a:bodyPr/>
        <a:lstStyle/>
        <a:p>
          <a:pPr algn="l"/>
          <a:r>
            <a:rPr lang="en-US" sz="1600" dirty="0" smtClean="0">
              <a:latin typeface="Bookman Old Style" pitchFamily="18" charset="0"/>
            </a:rPr>
            <a:t>Playing </a:t>
          </a:r>
          <a:r>
            <a:rPr lang="en-US" sz="1600" b="1" dirty="0" smtClean="0">
              <a:latin typeface="Bookman Old Style" pitchFamily="18" charset="0"/>
            </a:rPr>
            <a:t>useful</a:t>
          </a:r>
          <a:r>
            <a:rPr lang="en-US" sz="1600" dirty="0" smtClean="0">
              <a:latin typeface="Bookman Old Style" pitchFamily="18" charset="0"/>
            </a:rPr>
            <a:t> part</a:t>
          </a:r>
          <a:endParaRPr lang="en-US" sz="1600" dirty="0">
            <a:latin typeface="Bookman Old Style" pitchFamily="18" charset="0"/>
          </a:endParaRPr>
        </a:p>
      </dgm:t>
    </dgm:pt>
    <dgm:pt modelId="{F0E59E6D-EB57-4C8A-A8BF-B72C34CE76D4}" type="parTrans" cxnId="{D8918558-B9B6-4E4A-A9B6-4EE986D523B8}">
      <dgm:prSet/>
      <dgm:spPr/>
      <dgm:t>
        <a:bodyPr/>
        <a:lstStyle/>
        <a:p>
          <a:endParaRPr lang="en-GB"/>
        </a:p>
      </dgm:t>
    </dgm:pt>
    <dgm:pt modelId="{AFA4EE42-096E-4321-A4D7-A957AC69B346}" type="sibTrans" cxnId="{D8918558-B9B6-4E4A-A9B6-4EE986D523B8}">
      <dgm:prSet/>
      <dgm:spPr/>
      <dgm:t>
        <a:bodyPr/>
        <a:lstStyle/>
        <a:p>
          <a:endParaRPr lang="en-GB"/>
        </a:p>
      </dgm:t>
    </dgm:pt>
    <dgm:pt modelId="{3B4F15A3-7A27-49CA-AC8B-527DAD4C3CDB}">
      <dgm:prSet phldrT="[Text]" custT="1"/>
      <dgm:spPr/>
      <dgm:t>
        <a:bodyPr/>
        <a:lstStyle/>
        <a:p>
          <a:r>
            <a:rPr lang="en-US" sz="2400" dirty="0" smtClean="0">
              <a:latin typeface="Bookman Old Style" pitchFamily="18" charset="0"/>
            </a:rPr>
            <a:t>Long-term disability that restricts activities</a:t>
          </a:r>
          <a:endParaRPr lang="en-US" sz="2400" dirty="0">
            <a:latin typeface="Bookman Old Style" pitchFamily="18" charset="0"/>
          </a:endParaRPr>
        </a:p>
      </dgm:t>
    </dgm:pt>
    <dgm:pt modelId="{1A2C368B-FFC8-4A8C-A83F-D6E6F3B2AF0D}" type="parTrans" cxnId="{FF2AAFD6-DB55-43B9-8B89-379C904B7763}">
      <dgm:prSet/>
      <dgm:spPr/>
      <dgm:t>
        <a:bodyPr/>
        <a:lstStyle/>
        <a:p>
          <a:endParaRPr lang="en-GB"/>
        </a:p>
      </dgm:t>
    </dgm:pt>
    <dgm:pt modelId="{E14679D3-8044-4E0C-91EE-E3904702BC90}" type="sibTrans" cxnId="{FF2AAFD6-DB55-43B9-8B89-379C904B7763}">
      <dgm:prSet/>
      <dgm:spPr/>
      <dgm:t>
        <a:bodyPr/>
        <a:lstStyle/>
        <a:p>
          <a:endParaRPr lang="en-GB"/>
        </a:p>
      </dgm:t>
    </dgm:pt>
    <dgm:pt modelId="{B079F0D0-0277-4A5E-AB16-6D553DE9FB3D}">
      <dgm:prSet custT="1"/>
      <dgm:spPr/>
      <dgm:t>
        <a:bodyPr/>
        <a:lstStyle/>
        <a:p>
          <a:pPr algn="l"/>
          <a:r>
            <a:rPr lang="en-US" sz="1600" dirty="0" smtClean="0">
              <a:latin typeface="Bookman Old Style" pitchFamily="18" charset="0"/>
            </a:rPr>
            <a:t>Capable of making </a:t>
          </a:r>
          <a:r>
            <a:rPr lang="en-US" sz="1600" b="1" dirty="0" smtClean="0">
              <a:latin typeface="Bookman Old Style" pitchFamily="18" charset="0"/>
            </a:rPr>
            <a:t>decisions</a:t>
          </a:r>
          <a:endParaRPr lang="en-US" sz="1600" b="1" dirty="0">
            <a:latin typeface="Bookman Old Style" pitchFamily="18" charset="0"/>
          </a:endParaRPr>
        </a:p>
      </dgm:t>
    </dgm:pt>
    <dgm:pt modelId="{69A9E911-FC21-4BCC-BAC2-F0BB06E47CBA}" type="parTrans" cxnId="{5644FB46-D226-42B0-8DA1-A8FE5CA6DCC1}">
      <dgm:prSet/>
      <dgm:spPr/>
      <dgm:t>
        <a:bodyPr/>
        <a:lstStyle/>
        <a:p>
          <a:endParaRPr lang="en-GB"/>
        </a:p>
      </dgm:t>
    </dgm:pt>
    <dgm:pt modelId="{72C9792B-69AA-494A-98ED-03AB4871A200}" type="sibTrans" cxnId="{5644FB46-D226-42B0-8DA1-A8FE5CA6DCC1}">
      <dgm:prSet/>
      <dgm:spPr/>
      <dgm:t>
        <a:bodyPr/>
        <a:lstStyle/>
        <a:p>
          <a:endParaRPr lang="en-GB"/>
        </a:p>
      </dgm:t>
    </dgm:pt>
    <dgm:pt modelId="{D43B07DB-6A37-4AD5-9788-F9B9C486C37F}">
      <dgm:prSet custT="1"/>
      <dgm:spPr/>
      <dgm:t>
        <a:bodyPr/>
        <a:lstStyle/>
        <a:p>
          <a:pPr algn="l"/>
          <a:r>
            <a:rPr lang="en-US" sz="1600" dirty="0" smtClean="0">
              <a:latin typeface="Bookman Old Style" pitchFamily="18" charset="0"/>
            </a:rPr>
            <a:t>Constantly under </a:t>
          </a:r>
          <a:r>
            <a:rPr lang="en-US" sz="1600" b="1" dirty="0" smtClean="0">
              <a:latin typeface="Bookman Old Style" pitchFamily="18" charset="0"/>
            </a:rPr>
            <a:t>strain</a:t>
          </a:r>
          <a:endParaRPr lang="en-US" sz="1600" b="1" dirty="0">
            <a:latin typeface="Bookman Old Style" pitchFamily="18" charset="0"/>
          </a:endParaRPr>
        </a:p>
      </dgm:t>
    </dgm:pt>
    <dgm:pt modelId="{AE20CECA-FA8A-4FF6-9428-BD5219649378}" type="parTrans" cxnId="{0B37A6D2-7358-40EA-8800-331160CF3F97}">
      <dgm:prSet/>
      <dgm:spPr/>
      <dgm:t>
        <a:bodyPr/>
        <a:lstStyle/>
        <a:p>
          <a:endParaRPr lang="en-GB"/>
        </a:p>
      </dgm:t>
    </dgm:pt>
    <dgm:pt modelId="{01B2DA68-7D8F-421D-AA21-B35B85DAEDD8}" type="sibTrans" cxnId="{0B37A6D2-7358-40EA-8800-331160CF3F97}">
      <dgm:prSet/>
      <dgm:spPr/>
      <dgm:t>
        <a:bodyPr/>
        <a:lstStyle/>
        <a:p>
          <a:endParaRPr lang="en-GB"/>
        </a:p>
      </dgm:t>
    </dgm:pt>
    <dgm:pt modelId="{DA65462D-8251-4DBF-8C95-05FE672232A3}">
      <dgm:prSet custT="1"/>
      <dgm:spPr/>
      <dgm:t>
        <a:bodyPr/>
        <a:lstStyle/>
        <a:p>
          <a:pPr algn="l"/>
          <a:r>
            <a:rPr lang="en-US" sz="1600" dirty="0" smtClean="0">
              <a:latin typeface="Bookman Old Style" pitchFamily="18" charset="0"/>
            </a:rPr>
            <a:t>Difficult to </a:t>
          </a:r>
          <a:r>
            <a:rPr lang="en-US" sz="1600" b="1" dirty="0" smtClean="0">
              <a:latin typeface="Bookman Old Style" pitchFamily="18" charset="0"/>
            </a:rPr>
            <a:t>cope</a:t>
          </a:r>
          <a:r>
            <a:rPr lang="en-US" sz="1600" dirty="0" smtClean="0">
              <a:latin typeface="Bookman Old Style" pitchFamily="18" charset="0"/>
            </a:rPr>
            <a:t> with difficulties</a:t>
          </a:r>
          <a:endParaRPr lang="en-US" sz="1600" dirty="0">
            <a:latin typeface="Bookman Old Style" pitchFamily="18" charset="0"/>
          </a:endParaRPr>
        </a:p>
      </dgm:t>
    </dgm:pt>
    <dgm:pt modelId="{E5AC6927-BAA9-4216-B828-8C6C9C1B5FD7}" type="parTrans" cxnId="{28AAE5C4-45D7-4311-BE64-0C56EABDF8EE}">
      <dgm:prSet/>
      <dgm:spPr/>
      <dgm:t>
        <a:bodyPr/>
        <a:lstStyle/>
        <a:p>
          <a:endParaRPr lang="en-GB"/>
        </a:p>
      </dgm:t>
    </dgm:pt>
    <dgm:pt modelId="{E7CB781C-4577-480E-96F8-BA36B3CFCB8E}" type="sibTrans" cxnId="{28AAE5C4-45D7-4311-BE64-0C56EABDF8EE}">
      <dgm:prSet/>
      <dgm:spPr/>
      <dgm:t>
        <a:bodyPr/>
        <a:lstStyle/>
        <a:p>
          <a:endParaRPr lang="en-GB"/>
        </a:p>
      </dgm:t>
    </dgm:pt>
    <dgm:pt modelId="{45C55020-BF2B-4E08-854C-9FFA9C0D1131}">
      <dgm:prSet custT="1"/>
      <dgm:spPr/>
      <dgm:t>
        <a:bodyPr/>
        <a:lstStyle/>
        <a:p>
          <a:pPr algn="l"/>
          <a:r>
            <a:rPr lang="en-US" sz="1600" dirty="0" smtClean="0">
              <a:latin typeface="Bookman Old Style" pitchFamily="18" charset="0"/>
            </a:rPr>
            <a:t>Able to </a:t>
          </a:r>
          <a:r>
            <a:rPr lang="en-US" sz="1600" b="1" dirty="0" smtClean="0">
              <a:latin typeface="Bookman Old Style" pitchFamily="18" charset="0"/>
            </a:rPr>
            <a:t>enjoy</a:t>
          </a:r>
          <a:endParaRPr lang="en-US" sz="1600" b="1" dirty="0">
            <a:latin typeface="Bookman Old Style" pitchFamily="18" charset="0"/>
          </a:endParaRPr>
        </a:p>
      </dgm:t>
    </dgm:pt>
    <dgm:pt modelId="{FD2FC654-7F94-4445-BEAB-591B92C05C7A}" type="parTrans" cxnId="{CC244A3D-2CFE-421A-8D40-79B98EE3CA05}">
      <dgm:prSet/>
      <dgm:spPr/>
      <dgm:t>
        <a:bodyPr/>
        <a:lstStyle/>
        <a:p>
          <a:endParaRPr lang="en-GB"/>
        </a:p>
      </dgm:t>
    </dgm:pt>
    <dgm:pt modelId="{99208451-0A12-446F-8309-EAB52DFC032C}" type="sibTrans" cxnId="{CC244A3D-2CFE-421A-8D40-79B98EE3CA05}">
      <dgm:prSet/>
      <dgm:spPr/>
      <dgm:t>
        <a:bodyPr/>
        <a:lstStyle/>
        <a:p>
          <a:endParaRPr lang="en-GB"/>
        </a:p>
      </dgm:t>
    </dgm:pt>
    <dgm:pt modelId="{E4CC7F36-4BF9-470B-AF89-D04852ABC3D1}">
      <dgm:prSet custT="1"/>
      <dgm:spPr/>
      <dgm:t>
        <a:bodyPr/>
        <a:lstStyle/>
        <a:p>
          <a:pPr algn="l"/>
          <a:r>
            <a:rPr lang="en-US" sz="1600" dirty="0" smtClean="0">
              <a:latin typeface="Bookman Old Style" pitchFamily="18" charset="0"/>
            </a:rPr>
            <a:t>Able to </a:t>
          </a:r>
          <a:r>
            <a:rPr lang="en-US" sz="1600" b="1" dirty="0" smtClean="0">
              <a:latin typeface="Bookman Old Style" pitchFamily="18" charset="0"/>
            </a:rPr>
            <a:t>face problems</a:t>
          </a:r>
          <a:endParaRPr lang="en-US" sz="1600" b="1" dirty="0">
            <a:latin typeface="Bookman Old Style" pitchFamily="18" charset="0"/>
          </a:endParaRPr>
        </a:p>
      </dgm:t>
    </dgm:pt>
    <dgm:pt modelId="{D93A481B-2F55-4BED-AE2E-47C946E36B8B}" type="parTrans" cxnId="{5B7D9C3B-8307-417D-BFE3-E1642EF05914}">
      <dgm:prSet/>
      <dgm:spPr/>
      <dgm:t>
        <a:bodyPr/>
        <a:lstStyle/>
        <a:p>
          <a:endParaRPr lang="en-GB"/>
        </a:p>
      </dgm:t>
    </dgm:pt>
    <dgm:pt modelId="{69044ED4-06CA-4995-A04F-6DB8AFCCB406}" type="sibTrans" cxnId="{5B7D9C3B-8307-417D-BFE3-E1642EF05914}">
      <dgm:prSet/>
      <dgm:spPr/>
      <dgm:t>
        <a:bodyPr/>
        <a:lstStyle/>
        <a:p>
          <a:endParaRPr lang="en-GB"/>
        </a:p>
      </dgm:t>
    </dgm:pt>
    <dgm:pt modelId="{BCCAFE49-5211-44F2-B076-078826D78BCB}">
      <dgm:prSet custT="1"/>
      <dgm:spPr/>
      <dgm:t>
        <a:bodyPr/>
        <a:lstStyle/>
        <a:p>
          <a:pPr algn="l"/>
          <a:r>
            <a:rPr lang="en-US" sz="1600" dirty="0" smtClean="0">
              <a:latin typeface="Bookman Old Style" pitchFamily="18" charset="0"/>
            </a:rPr>
            <a:t>Feeling unhappy and </a:t>
          </a:r>
          <a:r>
            <a:rPr lang="en-US" sz="1600" b="1" dirty="0" smtClean="0">
              <a:latin typeface="Bookman Old Style" pitchFamily="18" charset="0"/>
            </a:rPr>
            <a:t>depressed</a:t>
          </a:r>
          <a:endParaRPr lang="en-US" sz="1600" b="1" dirty="0">
            <a:latin typeface="Bookman Old Style" pitchFamily="18" charset="0"/>
          </a:endParaRPr>
        </a:p>
      </dgm:t>
    </dgm:pt>
    <dgm:pt modelId="{8CE07C51-6EEE-442E-9EE8-26D7E28A2A8B}" type="parTrans" cxnId="{B588B1F4-3971-4451-A869-5D0F36185383}">
      <dgm:prSet/>
      <dgm:spPr/>
      <dgm:t>
        <a:bodyPr/>
        <a:lstStyle/>
        <a:p>
          <a:endParaRPr lang="en-GB"/>
        </a:p>
      </dgm:t>
    </dgm:pt>
    <dgm:pt modelId="{6569E0F2-77E6-4F6D-9846-EF66910DC818}" type="sibTrans" cxnId="{B588B1F4-3971-4451-A869-5D0F36185383}">
      <dgm:prSet/>
      <dgm:spPr/>
      <dgm:t>
        <a:bodyPr/>
        <a:lstStyle/>
        <a:p>
          <a:endParaRPr lang="en-GB"/>
        </a:p>
      </dgm:t>
    </dgm:pt>
    <dgm:pt modelId="{6480EC2B-3E9F-4FD7-B470-C5F82C2D904C}">
      <dgm:prSet custT="1"/>
      <dgm:spPr/>
      <dgm:t>
        <a:bodyPr/>
        <a:lstStyle/>
        <a:p>
          <a:pPr algn="l"/>
          <a:r>
            <a:rPr lang="en-US" sz="1600" dirty="0" smtClean="0">
              <a:latin typeface="Bookman Old Style" pitchFamily="18" charset="0"/>
            </a:rPr>
            <a:t>Losing </a:t>
          </a:r>
          <a:r>
            <a:rPr lang="en-US" sz="1600" b="1" dirty="0" smtClean="0">
              <a:latin typeface="Bookman Old Style" pitchFamily="18" charset="0"/>
            </a:rPr>
            <a:t>confidence</a:t>
          </a:r>
          <a:endParaRPr lang="en-US" sz="1600" b="1" dirty="0">
            <a:latin typeface="Bookman Old Style" pitchFamily="18" charset="0"/>
          </a:endParaRPr>
        </a:p>
      </dgm:t>
    </dgm:pt>
    <dgm:pt modelId="{FE397A1E-789B-4BE5-BB8D-BEDA0130F4A4}" type="parTrans" cxnId="{5CD0D0CD-AD02-4D20-819F-7BC30D770F2C}">
      <dgm:prSet/>
      <dgm:spPr/>
      <dgm:t>
        <a:bodyPr/>
        <a:lstStyle/>
        <a:p>
          <a:endParaRPr lang="en-GB"/>
        </a:p>
      </dgm:t>
    </dgm:pt>
    <dgm:pt modelId="{58E911D8-F6A3-4E77-86D3-13C2FA14C296}" type="sibTrans" cxnId="{5CD0D0CD-AD02-4D20-819F-7BC30D770F2C}">
      <dgm:prSet/>
      <dgm:spPr/>
      <dgm:t>
        <a:bodyPr/>
        <a:lstStyle/>
        <a:p>
          <a:endParaRPr lang="en-GB"/>
        </a:p>
      </dgm:t>
    </dgm:pt>
    <dgm:pt modelId="{DF0F2D8D-9032-41DF-B65A-624BA540E80A}">
      <dgm:prSet custT="1"/>
      <dgm:spPr/>
      <dgm:t>
        <a:bodyPr/>
        <a:lstStyle/>
        <a:p>
          <a:pPr algn="l"/>
          <a:r>
            <a:rPr lang="en-US" sz="1600" dirty="0" smtClean="0">
              <a:latin typeface="Bookman Old Style" pitchFamily="18" charset="0"/>
            </a:rPr>
            <a:t>Thinking of self as a </a:t>
          </a:r>
          <a:r>
            <a:rPr lang="en-US" sz="1600" b="1" dirty="0" smtClean="0">
              <a:latin typeface="Bookman Old Style" pitchFamily="18" charset="0"/>
            </a:rPr>
            <a:t>worthless</a:t>
          </a:r>
          <a:r>
            <a:rPr lang="en-US" sz="1600" dirty="0" smtClean="0">
              <a:latin typeface="Bookman Old Style" pitchFamily="18" charset="0"/>
            </a:rPr>
            <a:t> person</a:t>
          </a:r>
          <a:endParaRPr lang="en-US" sz="1600" dirty="0">
            <a:latin typeface="Bookman Old Style" pitchFamily="18" charset="0"/>
          </a:endParaRPr>
        </a:p>
      </dgm:t>
    </dgm:pt>
    <dgm:pt modelId="{7678792B-5521-46D8-ABF2-B435BE5DE5B2}" type="parTrans" cxnId="{C67E4620-0248-4D96-BAA8-95ED4BE9F3C1}">
      <dgm:prSet/>
      <dgm:spPr/>
      <dgm:t>
        <a:bodyPr/>
        <a:lstStyle/>
        <a:p>
          <a:endParaRPr lang="en-GB"/>
        </a:p>
      </dgm:t>
    </dgm:pt>
    <dgm:pt modelId="{8984425C-5782-4F3F-85BE-B1486B2429B4}" type="sibTrans" cxnId="{C67E4620-0248-4D96-BAA8-95ED4BE9F3C1}">
      <dgm:prSet/>
      <dgm:spPr/>
      <dgm:t>
        <a:bodyPr/>
        <a:lstStyle/>
        <a:p>
          <a:endParaRPr lang="en-GB"/>
        </a:p>
      </dgm:t>
    </dgm:pt>
    <dgm:pt modelId="{91DEDC95-BF2E-44F4-A4C4-750AF0DBD28D}">
      <dgm:prSet custT="1"/>
      <dgm:spPr/>
      <dgm:t>
        <a:bodyPr/>
        <a:lstStyle/>
        <a:p>
          <a:pPr algn="l"/>
          <a:r>
            <a:rPr lang="en-US" sz="1600" dirty="0" smtClean="0">
              <a:latin typeface="Bookman Old Style" pitchFamily="18" charset="0"/>
            </a:rPr>
            <a:t>Able to </a:t>
          </a:r>
          <a:r>
            <a:rPr lang="en-US" sz="1600" b="1" dirty="0" smtClean="0">
              <a:latin typeface="Bookman Old Style" pitchFamily="18" charset="0"/>
            </a:rPr>
            <a:t>concentrate</a:t>
          </a:r>
          <a:endParaRPr lang="en-US" sz="1600" b="1" dirty="0">
            <a:latin typeface="Bookman Old Style" pitchFamily="18" charset="0"/>
          </a:endParaRPr>
        </a:p>
      </dgm:t>
    </dgm:pt>
    <dgm:pt modelId="{FFF62FD1-963E-4F20-9E2A-F2938055B3AC}" type="sibTrans" cxnId="{A9B5B830-535B-4490-B129-41BFBA814FFA}">
      <dgm:prSet/>
      <dgm:spPr/>
      <dgm:t>
        <a:bodyPr/>
        <a:lstStyle/>
        <a:p>
          <a:endParaRPr lang="en-GB">
            <a:solidFill>
              <a:schemeClr val="bg1"/>
            </a:solidFill>
          </a:endParaRPr>
        </a:p>
      </dgm:t>
    </dgm:pt>
    <dgm:pt modelId="{2BFF4439-14E7-40FB-81C8-FAE45116B646}" type="parTrans" cxnId="{A9B5B830-535B-4490-B129-41BFBA814FFA}">
      <dgm:prSet/>
      <dgm:spPr/>
      <dgm:t>
        <a:bodyPr/>
        <a:lstStyle/>
        <a:p>
          <a:endParaRPr lang="en-GB">
            <a:solidFill>
              <a:schemeClr val="bg1"/>
            </a:solidFill>
          </a:endParaRPr>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01857" custLinFactNeighborX="-10305" custLinFactNeighborY="-11982"/>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193059" custScaleY="321551" custRadScaleRad="126023" custRadScaleInc="148494">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210504" custScaleY="75992" custRadScaleRad="130486" custRadScaleInc="-235169">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custAng="21243086" custLinFactNeighborX="77560" custLinFactNeighborY="513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223325" custScaleY="63462" custRadScaleRad="52073" custRadScaleInc="24918">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32742" custScaleY="157299" custRadScaleRad="128095" custRadScaleInc="20605">
        <dgm:presLayoutVars>
          <dgm:bulletEnabled val="1"/>
        </dgm:presLayoutVars>
      </dgm:prSet>
      <dgm:spPr/>
      <dgm:t>
        <a:bodyPr/>
        <a:lstStyle/>
        <a:p>
          <a:endParaRPr lang="en-GB"/>
        </a:p>
      </dgm:t>
    </dgm:pt>
  </dgm:ptLst>
  <dgm:cxnLst>
    <dgm:cxn modelId="{E6F37CF0-4842-4604-AF21-6B795D81631D}" type="presOf" srcId="{3B4F15A3-7A27-49CA-AC8B-527DAD4C3CDB}" destId="{C8DCEC74-46A7-45A7-AC30-19DD1BA439C4}" srcOrd="0" destOrd="1" presId="urn:microsoft.com/office/officeart/2005/8/layout/radial5"/>
    <dgm:cxn modelId="{C93D80A7-A65E-4D61-9598-A40DBB959809}" type="presOf" srcId="{584AC4A0-68E0-49AE-9EA9-BB4938A6BDA6}" destId="{783C80D9-9331-49CC-BD62-3C67FC46D28F}" srcOrd="1" destOrd="0" presId="urn:microsoft.com/office/officeart/2005/8/layout/radial5"/>
    <dgm:cxn modelId="{7CA714CE-47CF-4AD7-9659-777C15726960}" srcId="{B583DC59-AC2E-4B58-9BFE-3F4307F8BBEB}" destId="{779A4E01-EBCC-4AD9-A427-223977074438}" srcOrd="1" destOrd="0" parTransId="{8E540435-FF3F-45F4-8ADA-AAF3F66EE04A}" sibTransId="{6B5F3519-EAD2-4AFE-AA8F-EB8FDB572753}"/>
    <dgm:cxn modelId="{5F46B1B8-C9B5-4EE4-977B-FD39607F0B36}" type="presOf" srcId="{8E540435-FF3F-45F4-8ADA-AAF3F66EE04A}" destId="{D66884C2-20DF-4841-B721-84B8DDAABCA0}" srcOrd="1" destOrd="0" presId="urn:microsoft.com/office/officeart/2005/8/layout/radial5"/>
    <dgm:cxn modelId="{5C58745C-06F8-4F3F-93C0-B94E38A8C9F3}" srcId="{B583DC59-AC2E-4B58-9BFE-3F4307F8BBEB}" destId="{5D22646E-3FAC-4167-9D24-3EA587ADCADB}" srcOrd="2" destOrd="0" parTransId="{28666057-B340-4B8C-A607-808E7C682436}" sibTransId="{574FF107-EE01-40AD-9561-EA84E92BD4E3}"/>
    <dgm:cxn modelId="{2BB153CB-1DF7-4905-B75C-B9F12B44446F}" type="presOf" srcId="{E9C09425-851B-46B2-8839-2F28B92279BB}" destId="{0C685FC3-0ABE-4608-9EF8-7AD5A4A3D5D0}" srcOrd="0" destOrd="0" presId="urn:microsoft.com/office/officeart/2005/8/layout/radial5"/>
    <dgm:cxn modelId="{6D33A056-8D91-4AC3-99C5-D2E9E3E5FF80}" type="presOf" srcId="{F3AE2259-4415-4BB2-A8D6-51B9CEEE7B22}" destId="{C8DCEC74-46A7-45A7-AC30-19DD1BA439C4}" srcOrd="0" destOrd="0" presId="urn:microsoft.com/office/officeart/2005/8/layout/radial5"/>
    <dgm:cxn modelId="{CC244A3D-2CFE-421A-8D40-79B98EE3CA05}" srcId="{1B9BFC61-0F8B-46FF-ABC1-D19F38170CCC}" destId="{45C55020-BF2B-4E08-854C-9FFA9C0D1131}" srcOrd="6" destOrd="0" parTransId="{FD2FC654-7F94-4445-BEAB-591B92C05C7A}" sibTransId="{99208451-0A12-446F-8309-EAB52DFC032C}"/>
    <dgm:cxn modelId="{28AAE5C4-45D7-4311-BE64-0C56EABDF8EE}" srcId="{1B9BFC61-0F8B-46FF-ABC1-D19F38170CCC}" destId="{DA65462D-8251-4DBF-8C95-05FE672232A3}" srcOrd="5" destOrd="0" parTransId="{E5AC6927-BAA9-4216-B828-8C6C9C1B5FD7}" sibTransId="{E7CB781C-4577-480E-96F8-BA36B3CFCB8E}"/>
    <dgm:cxn modelId="{0B37A6D2-7358-40EA-8800-331160CF3F97}" srcId="{1B9BFC61-0F8B-46FF-ABC1-D19F38170CCC}" destId="{D43B07DB-6A37-4AD5-9788-F9B9C486C37F}" srcOrd="4" destOrd="0" parTransId="{AE20CECA-FA8A-4FF6-9428-BD5219649378}" sibTransId="{01B2DA68-7D8F-421D-AA21-B35B85DAEDD8}"/>
    <dgm:cxn modelId="{5644FB46-D226-42B0-8DA1-A8FE5CA6DCC1}" srcId="{1B9BFC61-0F8B-46FF-ABC1-D19F38170CCC}" destId="{B079F0D0-0277-4A5E-AB16-6D553DE9FB3D}" srcOrd="3" destOrd="0" parTransId="{69A9E911-FC21-4BCC-BAC2-F0BB06E47CBA}" sibTransId="{72C9792B-69AA-494A-98ED-03AB4871A200}"/>
    <dgm:cxn modelId="{A726C5E2-7FD9-414A-91CE-052CDCE5E5F0}" type="presOf" srcId="{99B46055-A8E3-4DF5-A908-E7F87FF931BF}" destId="{1D6B6CCC-A977-49AE-9D42-8619D58155DF}" srcOrd="0" destOrd="0" presId="urn:microsoft.com/office/officeart/2005/8/layout/radial5"/>
    <dgm:cxn modelId="{598AE725-6A8A-4826-B18E-B4DF5A2AFE4D}" type="presOf" srcId="{BCCAFE49-5211-44F2-B076-078826D78BCB}" destId="{9F6308EC-76FC-4644-AA73-196F9ECA6720}" srcOrd="0" destOrd="9" presId="urn:microsoft.com/office/officeart/2005/8/layout/radial5"/>
    <dgm:cxn modelId="{5B7D9C3B-8307-417D-BFE3-E1642EF05914}" srcId="{1B9BFC61-0F8B-46FF-ABC1-D19F38170CCC}" destId="{E4CC7F36-4BF9-470B-AF89-D04852ABC3D1}" srcOrd="7" destOrd="0" parTransId="{D93A481B-2F55-4BED-AE2E-47C946E36B8B}" sibTransId="{69044ED4-06CA-4995-A04F-6DB8AFCCB406}"/>
    <dgm:cxn modelId="{1D3AEA99-9E63-4A0E-BB90-795359DA253C}" type="presOf" srcId="{99B46055-A8E3-4DF5-A908-E7F87FF931BF}" destId="{3B873CA4-3C58-4552-A1C3-D861DE1111B3}" srcOrd="1"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9200FFFF-55D2-4D8C-AACF-3E6507A2F1FC}" type="presOf" srcId="{91DEDC95-BF2E-44F4-A4C4-750AF0DBD28D}" destId="{9F6308EC-76FC-4644-AA73-196F9ECA6720}" srcOrd="0" destOrd="1" presId="urn:microsoft.com/office/officeart/2005/8/layout/radial5"/>
    <dgm:cxn modelId="{EECAA531-11B2-4AA0-A85C-976F1319870A}" type="presOf" srcId="{45C55020-BF2B-4E08-854C-9FFA9C0D1131}" destId="{9F6308EC-76FC-4644-AA73-196F9ECA6720}" srcOrd="0" destOrd="7" presId="urn:microsoft.com/office/officeart/2005/8/layout/radial5"/>
    <dgm:cxn modelId="{E9F986D9-80EF-4A4C-9E79-1B30434DB5DE}" type="presOf" srcId="{DF0F2D8D-9032-41DF-B65A-624BA540E80A}" destId="{9F6308EC-76FC-4644-AA73-196F9ECA6720}" srcOrd="0" destOrd="11" presId="urn:microsoft.com/office/officeart/2005/8/layout/radial5"/>
    <dgm:cxn modelId="{21552DC7-73D0-47C0-BC6E-F88730CFAD47}" type="presOf" srcId="{6480EC2B-3E9F-4FD7-B470-C5F82C2D904C}" destId="{9F6308EC-76FC-4644-AA73-196F9ECA6720}" srcOrd="0" destOrd="10" presId="urn:microsoft.com/office/officeart/2005/8/layout/radial5"/>
    <dgm:cxn modelId="{67C7AFE6-8783-44DF-969F-E0AAC0165979}" type="presOf" srcId="{B583DC59-AC2E-4B58-9BFE-3F4307F8BBEB}" destId="{9CE2E058-348E-4CD8-98E8-0C29442F2DFF}" srcOrd="0" destOrd="0" presId="urn:microsoft.com/office/officeart/2005/8/layout/radial5"/>
    <dgm:cxn modelId="{DE1879B5-4B07-4070-98E5-E8C80EF72910}" type="presOf" srcId="{B079F0D0-0277-4A5E-AB16-6D553DE9FB3D}" destId="{9F6308EC-76FC-4644-AA73-196F9ECA6720}" srcOrd="0" destOrd="4" presId="urn:microsoft.com/office/officeart/2005/8/layout/radial5"/>
    <dgm:cxn modelId="{98DE6500-C8EB-47CC-B671-6E9D933E5E3B}" type="presOf" srcId="{584AC4A0-68E0-49AE-9EA9-BB4938A6BDA6}" destId="{9111D467-59FE-4DED-932B-4569F0755F10}" srcOrd="0" destOrd="0" presId="urn:microsoft.com/office/officeart/2005/8/layout/radial5"/>
    <dgm:cxn modelId="{586BADFB-0610-444A-A2DD-D27862FA91E2}" srcId="{B583DC59-AC2E-4B58-9BFE-3F4307F8BBEB}" destId="{1B9BFC61-0F8B-46FF-ABC1-D19F38170CCC}" srcOrd="0" destOrd="0" parTransId="{584AC4A0-68E0-49AE-9EA9-BB4938A6BDA6}" sibTransId="{B7AA3861-7331-42F2-A7B6-12E131C639F7}"/>
    <dgm:cxn modelId="{B588B1F4-3971-4451-A869-5D0F36185383}" srcId="{1B9BFC61-0F8B-46FF-ABC1-D19F38170CCC}" destId="{BCCAFE49-5211-44F2-B076-078826D78BCB}" srcOrd="8" destOrd="0" parTransId="{8CE07C51-6EEE-442E-9EE8-26D7E28A2A8B}" sibTransId="{6569E0F2-77E6-4F6D-9846-EF66910DC818}"/>
    <dgm:cxn modelId="{91C6D538-7757-4134-A9E5-7C2B9B3DDAC0}" srcId="{1B9BFC61-0F8B-46FF-ABC1-D19F38170CCC}" destId="{8FA7A537-C9DC-4FD6-B65D-BF2B329F5A88}" srcOrd="1" destOrd="0" parTransId="{B398D7ED-787C-4777-B08E-8781CA872F6B}" sibTransId="{E2C8CB74-CCE9-4A09-BB80-1F0DA9114902}"/>
    <dgm:cxn modelId="{A9B5B830-535B-4490-B129-41BFBA814FFA}" srcId="{1B9BFC61-0F8B-46FF-ABC1-D19F38170CCC}" destId="{91DEDC95-BF2E-44F4-A4C4-750AF0DBD28D}" srcOrd="0" destOrd="0" parTransId="{2BFF4439-14E7-40FB-81C8-FAE45116B646}" sibTransId="{FFF62FD1-963E-4F20-9E2A-F2938055B3AC}"/>
    <dgm:cxn modelId="{EDB6E0BC-BE18-4E6C-8A43-0F03C827F2DD}" type="presOf" srcId="{779A4E01-EBCC-4AD9-A427-223977074438}" destId="{213A6BED-701C-4696-BA47-681AFC9BF558}" srcOrd="0" destOrd="0" presId="urn:microsoft.com/office/officeart/2005/8/layout/radial5"/>
    <dgm:cxn modelId="{A6973769-DCF5-4DA6-AD00-83130D4BB39F}" type="presOf" srcId="{8FA7A537-C9DC-4FD6-B65D-BF2B329F5A88}" destId="{9F6308EC-76FC-4644-AA73-196F9ECA6720}" srcOrd="0" destOrd="2" presId="urn:microsoft.com/office/officeart/2005/8/layout/radial5"/>
    <dgm:cxn modelId="{5CD0D0CD-AD02-4D20-819F-7BC30D770F2C}" srcId="{1B9BFC61-0F8B-46FF-ABC1-D19F38170CCC}" destId="{6480EC2B-3E9F-4FD7-B470-C5F82C2D904C}" srcOrd="9" destOrd="0" parTransId="{FE397A1E-789B-4BE5-BB8D-BEDA0130F4A4}" sibTransId="{58E911D8-F6A3-4E77-86D3-13C2FA14C296}"/>
    <dgm:cxn modelId="{BFCE5DFE-698B-4A21-945D-F4E8EFF6DBCA}" type="presOf" srcId="{D43B07DB-6A37-4AD5-9788-F9B9C486C37F}" destId="{9F6308EC-76FC-4644-AA73-196F9ECA6720}" srcOrd="0" destOrd="5" presId="urn:microsoft.com/office/officeart/2005/8/layout/radial5"/>
    <dgm:cxn modelId="{F5FD7A6B-DD09-4B40-929E-D8078CDACB7A}" type="presOf" srcId="{E4CC7F36-4BF9-470B-AF89-D04852ABC3D1}" destId="{9F6308EC-76FC-4644-AA73-196F9ECA6720}" srcOrd="0" destOrd="8" presId="urn:microsoft.com/office/officeart/2005/8/layout/radial5"/>
    <dgm:cxn modelId="{D8918558-B9B6-4E4A-A9B6-4EE986D523B8}" srcId="{1B9BFC61-0F8B-46FF-ABC1-D19F38170CCC}" destId="{DCA6FAE4-12B7-4148-9750-A75C12C7B166}" srcOrd="2" destOrd="0" parTransId="{F0E59E6D-EB57-4C8A-A8BF-B72C34CE76D4}" sibTransId="{AFA4EE42-096E-4321-A4D7-A957AC69B346}"/>
    <dgm:cxn modelId="{5FB55046-4AE2-4109-B930-80C65315AB66}" type="presOf" srcId="{5D22646E-3FAC-4167-9D24-3EA587ADCADB}" destId="{8A09F1F7-6A16-4C5B-87AC-C5DE5BEE8F20}" srcOrd="0" destOrd="0" presId="urn:microsoft.com/office/officeart/2005/8/layout/radial5"/>
    <dgm:cxn modelId="{1AD6BEF3-83E0-48F6-882B-3AE9D6D0A2EF}" srcId="{1B9BFC61-0F8B-46FF-ABC1-D19F38170CCC}" destId="{4927F905-EC72-4E0E-A764-1ACA1D2A91F9}" srcOrd="11" destOrd="0" parTransId="{10F88E13-1C8F-4252-A803-641DDB97F075}" sibTransId="{B1030DB5-A282-4FA5-B930-9B656164F511}"/>
    <dgm:cxn modelId="{AD806509-5512-48D7-BD25-4ED87EFDC1C6}" type="presOf" srcId="{DA65462D-8251-4DBF-8C95-05FE672232A3}" destId="{9F6308EC-76FC-4644-AA73-196F9ECA6720}" srcOrd="0" destOrd="6" presId="urn:microsoft.com/office/officeart/2005/8/layout/radial5"/>
    <dgm:cxn modelId="{7C2D4BDD-FD36-47CB-ADB8-1D3778365319}" type="presOf" srcId="{28666057-B340-4B8C-A607-808E7C682436}" destId="{3ED70661-89C3-44D0-916F-996C09BAEF77}" srcOrd="1" destOrd="0" presId="urn:microsoft.com/office/officeart/2005/8/layout/radial5"/>
    <dgm:cxn modelId="{88DF2E9F-2286-4831-8E2D-35ED6BCF6C6E}" type="presOf" srcId="{4927F905-EC72-4E0E-A764-1ACA1D2A91F9}" destId="{9F6308EC-76FC-4644-AA73-196F9ECA6720}" srcOrd="0" destOrd="12" presId="urn:microsoft.com/office/officeart/2005/8/layout/radial5"/>
    <dgm:cxn modelId="{D9C22F76-D51E-4C4D-850F-DBEE384D53E1}" type="presOf" srcId="{28666057-B340-4B8C-A607-808E7C682436}" destId="{44D43A45-E51F-4490-9423-F7632FD22981}" srcOrd="0" destOrd="0" presId="urn:microsoft.com/office/officeart/2005/8/layout/radial5"/>
    <dgm:cxn modelId="{3C835006-6B75-4C35-ADB5-1DFA0DE88B40}" type="presOf" srcId="{1B9BFC61-0F8B-46FF-ABC1-D19F38170CCC}" destId="{9F6308EC-76FC-4644-AA73-196F9ECA6720}" srcOrd="0" destOrd="0" presId="urn:microsoft.com/office/officeart/2005/8/layout/radial5"/>
    <dgm:cxn modelId="{C67E4620-0248-4D96-BAA8-95ED4BE9F3C1}" srcId="{1B9BFC61-0F8B-46FF-ABC1-D19F38170CCC}" destId="{DF0F2D8D-9032-41DF-B65A-624BA540E80A}" srcOrd="10" destOrd="0" parTransId="{7678792B-5521-46D8-ABF2-B435BE5DE5B2}" sibTransId="{8984425C-5782-4F3F-85BE-B1486B2429B4}"/>
    <dgm:cxn modelId="{E6CCE8A7-A61D-4703-8463-62CD8661DDDD}" srcId="{E9C09425-851B-46B2-8839-2F28B92279BB}" destId="{B583DC59-AC2E-4B58-9BFE-3F4307F8BBEB}" srcOrd="0" destOrd="0" parTransId="{6EA68328-D69D-4390-AB3D-2AE765F0AAD5}" sibTransId="{E4999B2C-0315-4716-9024-03F58B23EAD7}"/>
    <dgm:cxn modelId="{FF2AAFD6-DB55-43B9-8B89-379C904B7763}" srcId="{F3AE2259-4415-4BB2-A8D6-51B9CEEE7B22}" destId="{3B4F15A3-7A27-49CA-AC8B-527DAD4C3CDB}" srcOrd="0" destOrd="0" parTransId="{1A2C368B-FFC8-4A8C-A83F-D6E6F3B2AF0D}" sibTransId="{E14679D3-8044-4E0C-91EE-E3904702BC90}"/>
    <dgm:cxn modelId="{059F8BAC-AFC5-4E92-BDEB-E357B5B64C0E}" type="presOf" srcId="{DCA6FAE4-12B7-4148-9750-A75C12C7B166}" destId="{9F6308EC-76FC-4644-AA73-196F9ECA6720}" srcOrd="0" destOrd="3" presId="urn:microsoft.com/office/officeart/2005/8/layout/radial5"/>
    <dgm:cxn modelId="{9E627E7E-EEB7-4E70-9763-9A2D18B231C4}" type="presOf" srcId="{8E540435-FF3F-45F4-8ADA-AAF3F66EE04A}" destId="{28EC9EEF-9683-4555-9FBE-01B9AD60AE5D}" srcOrd="0" destOrd="0" presId="urn:microsoft.com/office/officeart/2005/8/layout/radial5"/>
    <dgm:cxn modelId="{4CB33B01-F63C-4470-9928-D86A7D439BF7}" type="presParOf" srcId="{0C685FC3-0ABE-4608-9EF8-7AD5A4A3D5D0}" destId="{9CE2E058-348E-4CD8-98E8-0C29442F2DFF}" srcOrd="0" destOrd="0" presId="urn:microsoft.com/office/officeart/2005/8/layout/radial5"/>
    <dgm:cxn modelId="{169F0196-640C-48C5-A73A-00BCCAA0A5C2}" type="presParOf" srcId="{0C685FC3-0ABE-4608-9EF8-7AD5A4A3D5D0}" destId="{9111D467-59FE-4DED-932B-4569F0755F10}" srcOrd="1" destOrd="0" presId="urn:microsoft.com/office/officeart/2005/8/layout/radial5"/>
    <dgm:cxn modelId="{3AC4202D-A172-4B09-BCC7-B7978BD4D8E4}" type="presParOf" srcId="{9111D467-59FE-4DED-932B-4569F0755F10}" destId="{783C80D9-9331-49CC-BD62-3C67FC46D28F}" srcOrd="0" destOrd="0" presId="urn:microsoft.com/office/officeart/2005/8/layout/radial5"/>
    <dgm:cxn modelId="{457CAAB6-4D11-4CD9-B4C0-7329E0B07335}" type="presParOf" srcId="{0C685FC3-0ABE-4608-9EF8-7AD5A4A3D5D0}" destId="{9F6308EC-76FC-4644-AA73-196F9ECA6720}" srcOrd="2" destOrd="0" presId="urn:microsoft.com/office/officeart/2005/8/layout/radial5"/>
    <dgm:cxn modelId="{51C9E6EC-B7EC-4B03-A179-E49563D27DD1}" type="presParOf" srcId="{0C685FC3-0ABE-4608-9EF8-7AD5A4A3D5D0}" destId="{28EC9EEF-9683-4555-9FBE-01B9AD60AE5D}" srcOrd="3" destOrd="0" presId="urn:microsoft.com/office/officeart/2005/8/layout/radial5"/>
    <dgm:cxn modelId="{6BDF27B0-BCB3-4955-87F5-3705B2B60A05}" type="presParOf" srcId="{28EC9EEF-9683-4555-9FBE-01B9AD60AE5D}" destId="{D66884C2-20DF-4841-B721-84B8DDAABCA0}" srcOrd="0" destOrd="0" presId="urn:microsoft.com/office/officeart/2005/8/layout/radial5"/>
    <dgm:cxn modelId="{2812838E-B406-47B2-B9B2-775463FC905B}" type="presParOf" srcId="{0C685FC3-0ABE-4608-9EF8-7AD5A4A3D5D0}" destId="{213A6BED-701C-4696-BA47-681AFC9BF558}" srcOrd="4" destOrd="0" presId="urn:microsoft.com/office/officeart/2005/8/layout/radial5"/>
    <dgm:cxn modelId="{D5616A79-2B65-4EA0-A3F8-58F5950B97C1}" type="presParOf" srcId="{0C685FC3-0ABE-4608-9EF8-7AD5A4A3D5D0}" destId="{44D43A45-E51F-4490-9423-F7632FD22981}" srcOrd="5" destOrd="0" presId="urn:microsoft.com/office/officeart/2005/8/layout/radial5"/>
    <dgm:cxn modelId="{36A27DB4-3F09-48BB-BF8A-B0097233E176}" type="presParOf" srcId="{44D43A45-E51F-4490-9423-F7632FD22981}" destId="{3ED70661-89C3-44D0-916F-996C09BAEF77}" srcOrd="0" destOrd="0" presId="urn:microsoft.com/office/officeart/2005/8/layout/radial5"/>
    <dgm:cxn modelId="{2F563D99-C85B-4039-9423-9A91587438FC}" type="presParOf" srcId="{0C685FC3-0ABE-4608-9EF8-7AD5A4A3D5D0}" destId="{8A09F1F7-6A16-4C5B-87AC-C5DE5BEE8F20}" srcOrd="6" destOrd="0" presId="urn:microsoft.com/office/officeart/2005/8/layout/radial5"/>
    <dgm:cxn modelId="{C668A205-B163-4C02-9D41-744587CE27F5}" type="presParOf" srcId="{0C685FC3-0ABE-4608-9EF8-7AD5A4A3D5D0}" destId="{1D6B6CCC-A977-49AE-9D42-8619D58155DF}" srcOrd="7" destOrd="0" presId="urn:microsoft.com/office/officeart/2005/8/layout/radial5"/>
    <dgm:cxn modelId="{AFBBF574-6B23-405E-A6F8-25F05667CF30}" type="presParOf" srcId="{1D6B6CCC-A977-49AE-9D42-8619D58155DF}" destId="{3B873CA4-3C58-4552-A1C3-D861DE1111B3}" srcOrd="0" destOrd="0" presId="urn:microsoft.com/office/officeart/2005/8/layout/radial5"/>
    <dgm:cxn modelId="{02B1B6DA-2EAA-44F1-A881-5FA7DCFDAA9D}" type="presParOf" srcId="{0C685FC3-0ABE-4608-9EF8-7AD5A4A3D5D0}" destId="{C8DCEC74-46A7-45A7-AC30-19DD1BA439C4}" srcOrd="8" destOrd="0" presId="urn:microsoft.com/office/officeart/2005/8/layout/radial5"/>
  </dgm:cxnLst>
  <dgm:bg>
    <a:solidFill>
      <a:schemeClr val="bg1"/>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Time Use</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dgm:spPr/>
      <dgm:t>
        <a:bodyPr/>
        <a:lstStyle/>
        <a:p>
          <a:r>
            <a:rPr lang="en-US" b="1" dirty="0" smtClean="0">
              <a:latin typeface="Bookman Old Style" pitchFamily="18" charset="0"/>
            </a:rPr>
            <a:t>WORK</a:t>
          </a:r>
          <a:endParaRPr lang="en-US"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dgm:spPr/>
      <dgm:t>
        <a:bodyPr/>
        <a:lstStyle/>
        <a:p>
          <a:r>
            <a:rPr lang="en-GB" b="1" dirty="0" smtClean="0">
              <a:latin typeface="Bookman Old Style" pitchFamily="18" charset="0"/>
            </a:rPr>
            <a:t>SLEEP</a:t>
          </a:r>
          <a:endParaRPr lang="en-US"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4927F905-EC72-4E0E-A764-1ACA1D2A91F9}">
      <dgm:prSet/>
      <dgm:spPr/>
      <dgm:t>
        <a:bodyPr/>
        <a:lstStyle/>
        <a:p>
          <a:endParaRPr lang="en-US" dirty="0">
            <a:latin typeface="Bookman Old Style" pitchFamily="18" charset="0"/>
          </a:endParaRPr>
        </a:p>
      </dgm:t>
    </dgm:pt>
    <dgm:pt modelId="{10F88E13-1C8F-4252-A803-641DDB97F075}" type="parTrans" cxnId="{1AD6BEF3-83E0-48F6-882B-3AE9D6D0A2EF}">
      <dgm:prSet/>
      <dgm:spPr/>
      <dgm:t>
        <a:bodyPr/>
        <a:lstStyle/>
        <a:p>
          <a:endParaRPr lang="en-GB"/>
        </a:p>
      </dgm:t>
    </dgm:pt>
    <dgm:pt modelId="{B1030DB5-A282-4FA5-B930-9B656164F511}" type="sibTrans" cxnId="{1AD6BEF3-83E0-48F6-882B-3AE9D6D0A2EF}">
      <dgm:prSet/>
      <dgm:spPr/>
      <dgm:t>
        <a:bodyPr/>
        <a:lstStyle/>
        <a:p>
          <a:endParaRPr lang="en-GB"/>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14596" custLinFactNeighborX="-7306" custLinFactNeighborY="-36944"/>
      <dgm:spPr/>
      <dgm:t>
        <a:bodyPr/>
        <a:lstStyle/>
        <a:p>
          <a:endParaRPr lang="en-US"/>
        </a:p>
      </dgm:t>
    </dgm:pt>
    <dgm:pt modelId="{9111D467-59FE-4DED-932B-4569F0755F10}" type="pres">
      <dgm:prSet presAssocID="{584AC4A0-68E0-49AE-9EA9-BB4938A6BDA6}" presName="parTrans" presStyleLbl="sibTrans2D1" presStyleIdx="0" presStyleCnt="2"/>
      <dgm:spPr/>
      <dgm:t>
        <a:bodyPr/>
        <a:lstStyle/>
        <a:p>
          <a:endParaRPr lang="en-US"/>
        </a:p>
      </dgm:t>
    </dgm:pt>
    <dgm:pt modelId="{783C80D9-9331-49CC-BD62-3C67FC46D28F}" type="pres">
      <dgm:prSet presAssocID="{584AC4A0-68E0-49AE-9EA9-BB4938A6BDA6}" presName="connectorText" presStyleLbl="sibTrans2D1" presStyleIdx="0" presStyleCnt="2"/>
      <dgm:spPr/>
      <dgm:t>
        <a:bodyPr/>
        <a:lstStyle/>
        <a:p>
          <a:endParaRPr lang="en-US"/>
        </a:p>
      </dgm:t>
    </dgm:pt>
    <dgm:pt modelId="{9F6308EC-76FC-4644-AA73-196F9ECA6720}" type="pres">
      <dgm:prSet presAssocID="{1B9BFC61-0F8B-46FF-ABC1-D19F38170CCC}" presName="node" presStyleLbl="node1" presStyleIdx="0" presStyleCnt="2" custRadScaleRad="138716" custRadScaleInc="-65812">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2"/>
      <dgm:spPr/>
      <dgm:t>
        <a:bodyPr/>
        <a:lstStyle/>
        <a:p>
          <a:endParaRPr lang="en-US"/>
        </a:p>
      </dgm:t>
    </dgm:pt>
    <dgm:pt modelId="{D66884C2-20DF-4841-B721-84B8DDAABCA0}" type="pres">
      <dgm:prSet presAssocID="{8E540435-FF3F-45F4-8ADA-AAF3F66EE04A}" presName="connectorText" presStyleLbl="sibTrans2D1" presStyleIdx="1" presStyleCnt="2"/>
      <dgm:spPr/>
      <dgm:t>
        <a:bodyPr/>
        <a:lstStyle/>
        <a:p>
          <a:endParaRPr lang="en-US"/>
        </a:p>
      </dgm:t>
    </dgm:pt>
    <dgm:pt modelId="{213A6BED-701C-4696-BA47-681AFC9BF558}" type="pres">
      <dgm:prSet presAssocID="{779A4E01-EBCC-4AD9-A427-223977074438}" presName="node" presStyleLbl="node1" presStyleIdx="1" presStyleCnt="2" custRadScaleRad="117399" custRadScaleInc="-143339">
        <dgm:presLayoutVars>
          <dgm:bulletEnabled val="1"/>
        </dgm:presLayoutVars>
      </dgm:prSet>
      <dgm:spPr/>
      <dgm:t>
        <a:bodyPr/>
        <a:lstStyle/>
        <a:p>
          <a:endParaRPr lang="en-US"/>
        </a:p>
      </dgm:t>
    </dgm:pt>
  </dgm:ptLst>
  <dgm:cxnLst>
    <dgm:cxn modelId="{01A0F4DF-2292-466C-A1C3-361DAEC7394C}" type="presOf" srcId="{E9C09425-851B-46B2-8839-2F28B92279BB}" destId="{0C685FC3-0ABE-4608-9EF8-7AD5A4A3D5D0}" srcOrd="0" destOrd="0"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7CA714CE-47CF-4AD7-9659-777C15726960}" srcId="{B583DC59-AC2E-4B58-9BFE-3F4307F8BBEB}" destId="{779A4E01-EBCC-4AD9-A427-223977074438}" srcOrd="1" destOrd="0" parTransId="{8E540435-FF3F-45F4-8ADA-AAF3F66EE04A}" sibTransId="{6B5F3519-EAD2-4AFE-AA8F-EB8FDB572753}"/>
    <dgm:cxn modelId="{20C40244-126E-463B-95BB-F592BFD2E452}" type="presOf" srcId="{1B9BFC61-0F8B-46FF-ABC1-D19F38170CCC}" destId="{9F6308EC-76FC-4644-AA73-196F9ECA6720}" srcOrd="0" destOrd="0" presId="urn:microsoft.com/office/officeart/2005/8/layout/radial5"/>
    <dgm:cxn modelId="{B84F91F6-616B-4D11-998E-5AF4F4754435}" type="presOf" srcId="{B583DC59-AC2E-4B58-9BFE-3F4307F8BBEB}" destId="{9CE2E058-348E-4CD8-98E8-0C29442F2DFF}" srcOrd="0" destOrd="0" presId="urn:microsoft.com/office/officeart/2005/8/layout/radial5"/>
    <dgm:cxn modelId="{1AD6BEF3-83E0-48F6-882B-3AE9D6D0A2EF}" srcId="{1B9BFC61-0F8B-46FF-ABC1-D19F38170CCC}" destId="{4927F905-EC72-4E0E-A764-1ACA1D2A91F9}" srcOrd="0" destOrd="0" parTransId="{10F88E13-1C8F-4252-A803-641DDB97F075}" sibTransId="{B1030DB5-A282-4FA5-B930-9B656164F511}"/>
    <dgm:cxn modelId="{3AE66B97-B220-4097-895C-5CF62FD29C9A}" type="presOf" srcId="{584AC4A0-68E0-49AE-9EA9-BB4938A6BDA6}" destId="{9111D467-59FE-4DED-932B-4569F0755F10}" srcOrd="0" destOrd="0" presId="urn:microsoft.com/office/officeart/2005/8/layout/radial5"/>
    <dgm:cxn modelId="{586BADFB-0610-444A-A2DD-D27862FA91E2}" srcId="{B583DC59-AC2E-4B58-9BFE-3F4307F8BBEB}" destId="{1B9BFC61-0F8B-46FF-ABC1-D19F38170CCC}" srcOrd="0" destOrd="0" parTransId="{584AC4A0-68E0-49AE-9EA9-BB4938A6BDA6}" sibTransId="{B7AA3861-7331-42F2-A7B6-12E131C639F7}"/>
    <dgm:cxn modelId="{BD2504B5-0223-4E5F-ABB4-2459959D37BE}" type="presOf" srcId="{4927F905-EC72-4E0E-A764-1ACA1D2A91F9}" destId="{9F6308EC-76FC-4644-AA73-196F9ECA6720}" srcOrd="0" destOrd="1" presId="urn:microsoft.com/office/officeart/2005/8/layout/radial5"/>
    <dgm:cxn modelId="{E808CF64-5D96-4815-ABCC-CDA009E540FF}" type="presOf" srcId="{584AC4A0-68E0-49AE-9EA9-BB4938A6BDA6}" destId="{783C80D9-9331-49CC-BD62-3C67FC46D28F}" srcOrd="1" destOrd="0" presId="urn:microsoft.com/office/officeart/2005/8/layout/radial5"/>
    <dgm:cxn modelId="{C257D3AF-6A4A-4727-A569-77D7C7DD4F16}" type="presOf" srcId="{779A4E01-EBCC-4AD9-A427-223977074438}" destId="{213A6BED-701C-4696-BA47-681AFC9BF558}" srcOrd="0" destOrd="0" presId="urn:microsoft.com/office/officeart/2005/8/layout/radial5"/>
    <dgm:cxn modelId="{AE2E6215-B96B-49C2-8586-535236A631FC}" type="presOf" srcId="{8E540435-FF3F-45F4-8ADA-AAF3F66EE04A}" destId="{28EC9EEF-9683-4555-9FBE-01B9AD60AE5D}" srcOrd="0" destOrd="0" presId="urn:microsoft.com/office/officeart/2005/8/layout/radial5"/>
    <dgm:cxn modelId="{CC124D4E-68B4-4F97-B3CE-247E7333A7B0}" type="presOf" srcId="{8E540435-FF3F-45F4-8ADA-AAF3F66EE04A}" destId="{D66884C2-20DF-4841-B721-84B8DDAABCA0}" srcOrd="1" destOrd="0" presId="urn:microsoft.com/office/officeart/2005/8/layout/radial5"/>
    <dgm:cxn modelId="{33ACBACE-34E9-4E08-8187-08C1D2A5FB70}" type="presParOf" srcId="{0C685FC3-0ABE-4608-9EF8-7AD5A4A3D5D0}" destId="{9CE2E058-348E-4CD8-98E8-0C29442F2DFF}" srcOrd="0" destOrd="0" presId="urn:microsoft.com/office/officeart/2005/8/layout/radial5"/>
    <dgm:cxn modelId="{9B8D9C6E-2C09-44D2-888F-DDA9327F744F}" type="presParOf" srcId="{0C685FC3-0ABE-4608-9EF8-7AD5A4A3D5D0}" destId="{9111D467-59FE-4DED-932B-4569F0755F10}" srcOrd="1" destOrd="0" presId="urn:microsoft.com/office/officeart/2005/8/layout/radial5"/>
    <dgm:cxn modelId="{EF76430A-0682-4618-ADA8-777CB6DB1137}" type="presParOf" srcId="{9111D467-59FE-4DED-932B-4569F0755F10}" destId="{783C80D9-9331-49CC-BD62-3C67FC46D28F}" srcOrd="0" destOrd="0" presId="urn:microsoft.com/office/officeart/2005/8/layout/radial5"/>
    <dgm:cxn modelId="{221ADB6A-09B4-4C50-A34D-A5E4E03A6C1D}" type="presParOf" srcId="{0C685FC3-0ABE-4608-9EF8-7AD5A4A3D5D0}" destId="{9F6308EC-76FC-4644-AA73-196F9ECA6720}" srcOrd="2" destOrd="0" presId="urn:microsoft.com/office/officeart/2005/8/layout/radial5"/>
    <dgm:cxn modelId="{D7D0CA81-582A-4314-93EE-F9DE171C60F5}" type="presParOf" srcId="{0C685FC3-0ABE-4608-9EF8-7AD5A4A3D5D0}" destId="{28EC9EEF-9683-4555-9FBE-01B9AD60AE5D}" srcOrd="3" destOrd="0" presId="urn:microsoft.com/office/officeart/2005/8/layout/radial5"/>
    <dgm:cxn modelId="{98A83936-8C4B-4510-9028-265F473D9619}" type="presParOf" srcId="{28EC9EEF-9683-4555-9FBE-01B9AD60AE5D}" destId="{D66884C2-20DF-4841-B721-84B8DDAABCA0}" srcOrd="0" destOrd="0" presId="urn:microsoft.com/office/officeart/2005/8/layout/radial5"/>
    <dgm:cxn modelId="{A8A2C45E-CDE0-4D5F-9FA6-0B45C681E5C9}" type="presParOf" srcId="{0C685FC3-0ABE-4608-9EF8-7AD5A4A3D5D0}" destId="{213A6BED-701C-4696-BA47-681AFC9BF558}" srcOrd="4" destOrd="0" presId="urn:microsoft.com/office/officeart/2005/8/layout/radial5"/>
  </dgm:cxnLst>
  <dgm:bg>
    <a:solidFill>
      <a:schemeClr val="bg1"/>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Education</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r>
            <a:rPr lang="en-US" sz="3200" b="1" dirty="0" smtClean="0">
              <a:latin typeface="Bookman Old Style" pitchFamily="18" charset="0"/>
            </a:rPr>
            <a:t>Literacy</a:t>
          </a:r>
          <a:endParaRPr lang="en-US" sz="3200"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pPr algn="ctr"/>
          <a:r>
            <a:rPr lang="en-GB" sz="2400" b="1" dirty="0" smtClean="0">
              <a:latin typeface="Bookman Old Style" pitchFamily="18" charset="0"/>
            </a:rPr>
            <a:t>Knowledge of: </a:t>
          </a:r>
          <a:endParaRPr lang="en-US" sz="24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E458D026-BB25-4683-AA1A-FC1B20D2E32C}">
      <dgm:prSet phldrT="[Text]" custT="1"/>
      <dgm:spPr/>
      <dgm:t>
        <a:bodyPr/>
        <a:lstStyle/>
        <a:p>
          <a:pPr algn="l"/>
          <a:r>
            <a:rPr lang="en-US" sz="1800" dirty="0" smtClean="0">
              <a:solidFill>
                <a:schemeClr val="bg1"/>
              </a:solidFill>
              <a:latin typeface="Bookman Old Style" pitchFamily="18" charset="0"/>
            </a:rPr>
            <a:t>Local legends and folk stories</a:t>
          </a:r>
          <a:endParaRPr lang="en-US" sz="1800" dirty="0">
            <a:latin typeface="Bookman Old Style" pitchFamily="18" charset="0"/>
          </a:endParaRPr>
        </a:p>
      </dgm:t>
    </dgm:pt>
    <dgm:pt modelId="{AB2235E0-2DE0-4D4F-89EF-48368CA9B68B}" type="parTrans" cxnId="{A0D7F644-DCE8-4C98-826D-C657B6561961}">
      <dgm:prSet/>
      <dgm:spPr/>
      <dgm:t>
        <a:bodyPr/>
        <a:lstStyle/>
        <a:p>
          <a:endParaRPr lang="en-GB">
            <a:solidFill>
              <a:schemeClr val="bg1"/>
            </a:solidFill>
          </a:endParaRPr>
        </a:p>
      </dgm:t>
    </dgm:pt>
    <dgm:pt modelId="{DFF11391-106A-4D4A-B234-DEA6166215C6}" type="sibTrans" cxnId="{A0D7F644-DCE8-4C98-826D-C657B6561961}">
      <dgm:prSet/>
      <dgm:spPr/>
      <dgm:t>
        <a:bodyPr/>
        <a:lstStyle/>
        <a:p>
          <a:endParaRPr lang="en-GB">
            <a:solidFill>
              <a:schemeClr val="bg1"/>
            </a:solidFill>
          </a:endParaRPr>
        </a:p>
      </dgm:t>
    </dgm:pt>
    <dgm:pt modelId="{5D22646E-3FAC-4167-9D24-3EA587ADCADB}">
      <dgm:prSet phldrT="[Text]" custT="1"/>
      <dgm:spPr/>
      <dgm:t>
        <a:bodyPr/>
        <a:lstStyle/>
        <a:p>
          <a:r>
            <a:rPr lang="en-US" sz="2800" b="1" dirty="0" smtClean="0">
              <a:latin typeface="Bookman Old Style" pitchFamily="18" charset="0"/>
            </a:rPr>
            <a:t>Schooling</a:t>
          </a:r>
          <a:endParaRPr lang="en-US" sz="2800"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F3AE2259-4415-4BB2-A8D6-51B9CEEE7B22}">
      <dgm:prSet phldrT="[Text]" custT="1"/>
      <dgm:spPr/>
      <dgm:t>
        <a:bodyPr/>
        <a:lstStyle/>
        <a:p>
          <a:r>
            <a:rPr lang="en-US" sz="2000" b="1" dirty="0" smtClean="0">
              <a:latin typeface="Bookman Old Style" pitchFamily="18" charset="0"/>
            </a:rPr>
            <a:t>Value : </a:t>
          </a:r>
          <a:r>
            <a:rPr lang="en-US" sz="2000" dirty="0" smtClean="0">
              <a:latin typeface="Bookman Old Style" pitchFamily="18" charset="0"/>
            </a:rPr>
            <a:t>Little justification for</a:t>
          </a:r>
          <a:endParaRPr lang="en-US" sz="20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83200AAB-B6B5-4177-85BB-CE118D84615E}">
      <dgm:prSet phldrT="[Text]" custT="1"/>
      <dgm:spPr/>
      <dgm:t>
        <a:bodyPr/>
        <a:lstStyle/>
        <a:p>
          <a:pPr algn="l"/>
          <a:r>
            <a:rPr lang="en-US" sz="1800" dirty="0" smtClean="0">
              <a:solidFill>
                <a:schemeClr val="bg1"/>
              </a:solidFill>
              <a:latin typeface="Bookman Old Style" pitchFamily="18" charset="0"/>
            </a:rPr>
            <a:t>Local </a:t>
          </a:r>
          <a:r>
            <a:rPr lang="en-GB" sz="1800" i="1" dirty="0" err="1" smtClean="0">
              <a:solidFill>
                <a:schemeClr val="bg1"/>
              </a:solidFill>
              <a:latin typeface="Bookman Old Style" pitchFamily="18" charset="0"/>
            </a:rPr>
            <a:t>tshechus</a:t>
          </a:r>
          <a:r>
            <a:rPr lang="en-GB" sz="1800" dirty="0" smtClean="0">
              <a:solidFill>
                <a:schemeClr val="bg1"/>
              </a:solidFill>
              <a:latin typeface="Bookman Old Style" pitchFamily="18" charset="0"/>
            </a:rPr>
            <a:t> and festivals</a:t>
          </a:r>
          <a:endParaRPr lang="en-US" sz="1800" dirty="0" smtClean="0">
            <a:solidFill>
              <a:schemeClr val="bg1"/>
            </a:solidFill>
            <a:latin typeface="Bookman Old Style" pitchFamily="18" charset="0"/>
          </a:endParaRPr>
        </a:p>
      </dgm:t>
    </dgm:pt>
    <dgm:pt modelId="{9A813A7B-5880-48F7-88BF-6272A147E263}" type="parTrans" cxnId="{3520E09B-1B9C-43B2-A2AF-CCAEF86AC36E}">
      <dgm:prSet/>
      <dgm:spPr/>
      <dgm:t>
        <a:bodyPr/>
        <a:lstStyle/>
        <a:p>
          <a:endParaRPr lang="en-GB"/>
        </a:p>
      </dgm:t>
    </dgm:pt>
    <dgm:pt modelId="{767B855E-51B3-42FE-967D-65B9D28225A6}" type="sibTrans" cxnId="{3520E09B-1B9C-43B2-A2AF-CCAEF86AC36E}">
      <dgm:prSet/>
      <dgm:spPr/>
      <dgm:t>
        <a:bodyPr/>
        <a:lstStyle/>
        <a:p>
          <a:endParaRPr lang="en-GB"/>
        </a:p>
      </dgm:t>
    </dgm:pt>
    <dgm:pt modelId="{9816849D-7DA9-45C2-AB30-4DB85DDA7769}">
      <dgm:prSet phldrT="[Text]" custT="1"/>
      <dgm:spPr/>
      <dgm:t>
        <a:bodyPr/>
        <a:lstStyle/>
        <a:p>
          <a:pPr algn="l"/>
          <a:r>
            <a:rPr lang="en-US" sz="1800" dirty="0" smtClean="0">
              <a:solidFill>
                <a:schemeClr val="bg1"/>
              </a:solidFill>
              <a:latin typeface="Bookman Old Style" pitchFamily="18" charset="0"/>
            </a:rPr>
            <a:t>Constitution</a:t>
          </a:r>
        </a:p>
      </dgm:t>
    </dgm:pt>
    <dgm:pt modelId="{2E2793A8-993D-4451-919B-52D8D5F5F9AC}" type="parTrans" cxnId="{0964A534-B665-49C5-8F3D-16BB27130D19}">
      <dgm:prSet/>
      <dgm:spPr/>
      <dgm:t>
        <a:bodyPr/>
        <a:lstStyle/>
        <a:p>
          <a:endParaRPr lang="en-GB"/>
        </a:p>
      </dgm:t>
    </dgm:pt>
    <dgm:pt modelId="{4672A5F9-F569-43DD-A086-785217B470FF}" type="sibTrans" cxnId="{0964A534-B665-49C5-8F3D-16BB27130D19}">
      <dgm:prSet/>
      <dgm:spPr/>
      <dgm:t>
        <a:bodyPr/>
        <a:lstStyle/>
        <a:p>
          <a:endParaRPr lang="en-GB"/>
        </a:p>
      </dgm:t>
    </dgm:pt>
    <dgm:pt modelId="{BD3BBBBF-7990-4E85-9D11-15046D07BB94}">
      <dgm:prSet phldrT="[Text]" custT="1"/>
      <dgm:spPr/>
      <dgm:t>
        <a:bodyPr/>
        <a:lstStyle/>
        <a:p>
          <a:pPr algn="l"/>
          <a:r>
            <a:rPr lang="en-GB" sz="1800" dirty="0" smtClean="0">
              <a:solidFill>
                <a:schemeClr val="bg1"/>
              </a:solidFill>
              <a:latin typeface="Bookman Old Style" pitchFamily="18" charset="0"/>
            </a:rPr>
            <a:t>How HIV/AIDS is transmitted</a:t>
          </a:r>
          <a:endParaRPr lang="en-US" sz="1800" dirty="0" smtClean="0">
            <a:solidFill>
              <a:schemeClr val="bg1"/>
            </a:solidFill>
            <a:latin typeface="Bookman Old Style" pitchFamily="18" charset="0"/>
          </a:endParaRPr>
        </a:p>
      </dgm:t>
    </dgm:pt>
    <dgm:pt modelId="{C3A81A14-DED7-451D-B8EE-0413FEE71BC4}" type="parTrans" cxnId="{93CF48D7-48BC-4743-BE4A-252FFA88A83A}">
      <dgm:prSet/>
      <dgm:spPr/>
      <dgm:t>
        <a:bodyPr/>
        <a:lstStyle/>
        <a:p>
          <a:endParaRPr lang="en-GB"/>
        </a:p>
      </dgm:t>
    </dgm:pt>
    <dgm:pt modelId="{0DC4E5A0-FECE-446A-ACB0-95C231709815}" type="sibTrans" cxnId="{93CF48D7-48BC-4743-BE4A-252FFA88A83A}">
      <dgm:prSet/>
      <dgm:spPr/>
      <dgm:t>
        <a:bodyPr/>
        <a:lstStyle/>
        <a:p>
          <a:endParaRPr lang="en-GB"/>
        </a:p>
      </dgm:t>
    </dgm:pt>
    <dgm:pt modelId="{FD2DAC47-80F4-48BE-BB81-82D82FABB49B}">
      <dgm:prSet phldrT="[Text]" custT="1"/>
      <dgm:spPr/>
      <dgm:t>
        <a:bodyPr/>
        <a:lstStyle/>
        <a:p>
          <a:endParaRPr lang="en-US" sz="1050" dirty="0">
            <a:latin typeface="Bookman Old Style" pitchFamily="18" charset="0"/>
          </a:endParaRPr>
        </a:p>
      </dgm:t>
    </dgm:pt>
    <dgm:pt modelId="{DA3988E9-16DB-473E-A8CA-1CEABA259CDD}" type="parTrans" cxnId="{97E19A14-9D8C-4716-8B03-8D0D754ADAED}">
      <dgm:prSet/>
      <dgm:spPr/>
      <dgm:t>
        <a:bodyPr/>
        <a:lstStyle/>
        <a:p>
          <a:endParaRPr lang="en-GB"/>
        </a:p>
      </dgm:t>
    </dgm:pt>
    <dgm:pt modelId="{40A08700-FF3C-4CAB-90E3-7A60F4E66667}" type="sibTrans" cxnId="{97E19A14-9D8C-4716-8B03-8D0D754ADAED}">
      <dgm:prSet/>
      <dgm:spPr/>
      <dgm:t>
        <a:bodyPr/>
        <a:lstStyle/>
        <a:p>
          <a:endParaRPr lang="en-GB"/>
        </a:p>
      </dgm:t>
    </dgm:pt>
    <dgm:pt modelId="{06B2470B-1D5F-4EB7-AE18-984700459508}">
      <dgm:prSet phldrT="[Text]" custT="1"/>
      <dgm:spPr/>
      <dgm:t>
        <a:bodyPr/>
        <a:lstStyle/>
        <a:p>
          <a:r>
            <a:rPr lang="en-US" sz="1600" dirty="0" smtClean="0">
              <a:latin typeface="Bookman Old Style" pitchFamily="18" charset="0"/>
            </a:rPr>
            <a:t>Killing</a:t>
          </a:r>
          <a:endParaRPr lang="en-US" sz="1600" dirty="0">
            <a:latin typeface="Bookman Old Style" pitchFamily="18" charset="0"/>
          </a:endParaRPr>
        </a:p>
      </dgm:t>
    </dgm:pt>
    <dgm:pt modelId="{8D80FF5C-9612-4D24-8CCD-8C8BE4E7F7BE}" type="parTrans" cxnId="{E3D8185E-7A39-47E4-9BD4-901B916DB76C}">
      <dgm:prSet/>
      <dgm:spPr/>
      <dgm:t>
        <a:bodyPr/>
        <a:lstStyle/>
        <a:p>
          <a:endParaRPr lang="en-GB"/>
        </a:p>
      </dgm:t>
    </dgm:pt>
    <dgm:pt modelId="{9190F6AA-5666-44A7-923A-F26BC1E2A83B}" type="sibTrans" cxnId="{E3D8185E-7A39-47E4-9BD4-901B916DB76C}">
      <dgm:prSet/>
      <dgm:spPr/>
      <dgm:t>
        <a:bodyPr/>
        <a:lstStyle/>
        <a:p>
          <a:endParaRPr lang="en-GB"/>
        </a:p>
      </dgm:t>
    </dgm:pt>
    <dgm:pt modelId="{6F02C06B-F960-460A-BF57-8F257BF18248}">
      <dgm:prSet phldrT="[Text]" custT="1"/>
      <dgm:spPr/>
      <dgm:t>
        <a:bodyPr/>
        <a:lstStyle/>
        <a:p>
          <a:r>
            <a:rPr lang="en-US" sz="1600" dirty="0" smtClean="0">
              <a:latin typeface="Bookman Old Style" pitchFamily="18" charset="0"/>
            </a:rPr>
            <a:t>Stealing</a:t>
          </a:r>
          <a:endParaRPr lang="en-US" sz="1600" dirty="0">
            <a:latin typeface="Bookman Old Style" pitchFamily="18" charset="0"/>
          </a:endParaRPr>
        </a:p>
      </dgm:t>
    </dgm:pt>
    <dgm:pt modelId="{FBD0C5C9-9C13-48E2-9121-343A1F647E2A}" type="parTrans" cxnId="{291AC3F0-D48B-4759-B4E5-471EB1504EC9}">
      <dgm:prSet/>
      <dgm:spPr/>
      <dgm:t>
        <a:bodyPr/>
        <a:lstStyle/>
        <a:p>
          <a:endParaRPr lang="en-GB"/>
        </a:p>
      </dgm:t>
    </dgm:pt>
    <dgm:pt modelId="{B9FF5BCE-81F2-4758-87C6-F68BC8C2073A}" type="sibTrans" cxnId="{291AC3F0-D48B-4759-B4E5-471EB1504EC9}">
      <dgm:prSet/>
      <dgm:spPr/>
      <dgm:t>
        <a:bodyPr/>
        <a:lstStyle/>
        <a:p>
          <a:endParaRPr lang="en-GB"/>
        </a:p>
      </dgm:t>
    </dgm:pt>
    <dgm:pt modelId="{F9014F70-8FE8-4C7A-84B6-5D8CAB0C5FE0}">
      <dgm:prSet phldrT="[Text]" custT="1"/>
      <dgm:spPr/>
      <dgm:t>
        <a:bodyPr/>
        <a:lstStyle/>
        <a:p>
          <a:r>
            <a:rPr lang="en-US" sz="1600" dirty="0" smtClean="0">
              <a:latin typeface="Bookman Old Style" pitchFamily="18" charset="0"/>
            </a:rPr>
            <a:t>Lying</a:t>
          </a:r>
          <a:endParaRPr lang="en-US" sz="1600" dirty="0">
            <a:latin typeface="Bookman Old Style" pitchFamily="18" charset="0"/>
          </a:endParaRPr>
        </a:p>
      </dgm:t>
    </dgm:pt>
    <dgm:pt modelId="{7F7A3850-3FB1-4B33-B07C-74916F4B4FD0}" type="parTrans" cxnId="{6CA326AB-19AC-4793-9D44-CC1E923BDA72}">
      <dgm:prSet/>
      <dgm:spPr/>
      <dgm:t>
        <a:bodyPr/>
        <a:lstStyle/>
        <a:p>
          <a:endParaRPr lang="en-GB"/>
        </a:p>
      </dgm:t>
    </dgm:pt>
    <dgm:pt modelId="{4F738717-02B8-48EA-A03D-4AAA6C09205C}" type="sibTrans" cxnId="{6CA326AB-19AC-4793-9D44-CC1E923BDA72}">
      <dgm:prSet/>
      <dgm:spPr/>
      <dgm:t>
        <a:bodyPr/>
        <a:lstStyle/>
        <a:p>
          <a:endParaRPr lang="en-GB"/>
        </a:p>
      </dgm:t>
    </dgm:pt>
    <dgm:pt modelId="{3D2F9879-FBE8-4559-8710-8803C7BDAF8F}">
      <dgm:prSet phldrT="[Text]" custT="1"/>
      <dgm:spPr/>
      <dgm:t>
        <a:bodyPr/>
        <a:lstStyle/>
        <a:p>
          <a:r>
            <a:rPr lang="en-US" sz="1600" dirty="0" smtClean="0">
              <a:latin typeface="Bookman Old Style" pitchFamily="18" charset="0"/>
            </a:rPr>
            <a:t>Creating  disharmony among people</a:t>
          </a:r>
          <a:endParaRPr lang="en-US" sz="1600" dirty="0">
            <a:latin typeface="Bookman Old Style" pitchFamily="18" charset="0"/>
          </a:endParaRPr>
        </a:p>
      </dgm:t>
    </dgm:pt>
    <dgm:pt modelId="{D34F7DE9-9FB0-40A7-8A3A-F39E1712683A}" type="parTrans" cxnId="{68C88ABD-8FE5-4192-8BB2-7F84B00C8FB6}">
      <dgm:prSet/>
      <dgm:spPr/>
      <dgm:t>
        <a:bodyPr/>
        <a:lstStyle/>
        <a:p>
          <a:endParaRPr lang="en-GB"/>
        </a:p>
      </dgm:t>
    </dgm:pt>
    <dgm:pt modelId="{7060617D-D8A3-49EA-A3D3-06B24BA22ADA}" type="sibTrans" cxnId="{68C88ABD-8FE5-4192-8BB2-7F84B00C8FB6}">
      <dgm:prSet/>
      <dgm:spPr/>
      <dgm:t>
        <a:bodyPr/>
        <a:lstStyle/>
        <a:p>
          <a:endParaRPr lang="en-GB"/>
        </a:p>
      </dgm:t>
    </dgm:pt>
    <dgm:pt modelId="{331B0F76-C309-4C56-80F5-F2452D9C8274}">
      <dgm:prSet phldrT="[Text]" custT="1"/>
      <dgm:spPr/>
      <dgm:t>
        <a:bodyPr/>
        <a:lstStyle/>
        <a:p>
          <a:r>
            <a:rPr lang="en-US" sz="1600" dirty="0" smtClean="0">
              <a:latin typeface="Bookman Old Style" pitchFamily="18" charset="0"/>
            </a:rPr>
            <a:t>Sexual misconduct</a:t>
          </a:r>
          <a:endParaRPr lang="en-US" sz="1600" dirty="0">
            <a:latin typeface="Bookman Old Style" pitchFamily="18" charset="0"/>
          </a:endParaRPr>
        </a:p>
      </dgm:t>
    </dgm:pt>
    <dgm:pt modelId="{0C301774-A8DE-49DB-917F-04969401E20C}" type="parTrans" cxnId="{F8EB6ED1-7163-4CE2-9DDF-BAC5BE076B45}">
      <dgm:prSet/>
      <dgm:spPr/>
      <dgm:t>
        <a:bodyPr/>
        <a:lstStyle/>
        <a:p>
          <a:endParaRPr lang="en-GB"/>
        </a:p>
      </dgm:t>
    </dgm:pt>
    <dgm:pt modelId="{AD6DB69F-211D-4A81-BCA0-14FD17DA8D9E}" type="sibTrans" cxnId="{F8EB6ED1-7163-4CE2-9DDF-BAC5BE076B45}">
      <dgm:prSet/>
      <dgm:spPr/>
      <dgm:t>
        <a:bodyPr/>
        <a:lstStyle/>
        <a:p>
          <a:endParaRPr lang="en-GB"/>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24606" custScaleY="78391"/>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155835" custScaleY="62450" custRadScaleRad="88015" custRadScaleInc="397819">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52761" custScaleY="220688" custRadScaleRad="120404" custRadScaleInc="2214">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146706" custScaleY="82820" custRadScaleRad="73845" custRadScaleInc="-386377">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72781" custScaleY="179761" custRadScaleRad="124979" custRadScaleInc="-2133">
        <dgm:presLayoutVars>
          <dgm:bulletEnabled val="1"/>
        </dgm:presLayoutVars>
      </dgm:prSet>
      <dgm:spPr/>
      <dgm:t>
        <a:bodyPr/>
        <a:lstStyle/>
        <a:p>
          <a:endParaRPr lang="en-GB"/>
        </a:p>
      </dgm:t>
    </dgm:pt>
  </dgm:ptLst>
  <dgm:cxnLst>
    <dgm:cxn modelId="{619A13AF-3B42-496E-BB52-9D4813F9B76C}" type="presOf" srcId="{F3AE2259-4415-4BB2-A8D6-51B9CEEE7B22}" destId="{C8DCEC74-46A7-45A7-AC30-19DD1BA439C4}" srcOrd="0" destOrd="0" presId="urn:microsoft.com/office/officeart/2005/8/layout/radial5"/>
    <dgm:cxn modelId="{7CA714CE-47CF-4AD7-9659-777C15726960}" srcId="{B583DC59-AC2E-4B58-9BFE-3F4307F8BBEB}" destId="{779A4E01-EBCC-4AD9-A427-223977074438}" srcOrd="1" destOrd="0" parTransId="{8E540435-FF3F-45F4-8ADA-AAF3F66EE04A}" sibTransId="{6B5F3519-EAD2-4AFE-AA8F-EB8FDB572753}"/>
    <dgm:cxn modelId="{5C58745C-06F8-4F3F-93C0-B94E38A8C9F3}" srcId="{B583DC59-AC2E-4B58-9BFE-3F4307F8BBEB}" destId="{5D22646E-3FAC-4167-9D24-3EA587ADCADB}" srcOrd="2" destOrd="0" parTransId="{28666057-B340-4B8C-A607-808E7C682436}" sibTransId="{574FF107-EE01-40AD-9561-EA84E92BD4E3}"/>
    <dgm:cxn modelId="{A0D7F644-DCE8-4C98-826D-C657B6561961}" srcId="{779A4E01-EBCC-4AD9-A427-223977074438}" destId="{E458D026-BB25-4683-AA1A-FC1B20D2E32C}" srcOrd="0" destOrd="0" parTransId="{AB2235E0-2DE0-4D4F-89EF-48368CA9B68B}" sibTransId="{DFF11391-106A-4D4A-B234-DEA6166215C6}"/>
    <dgm:cxn modelId="{F4994776-6B9F-4E75-B76D-3AF24B3D1C2A}" type="presOf" srcId="{3D2F9879-FBE8-4559-8710-8803C7BDAF8F}" destId="{C8DCEC74-46A7-45A7-AC30-19DD1BA439C4}" srcOrd="0" destOrd="4" presId="urn:microsoft.com/office/officeart/2005/8/layout/radial5"/>
    <dgm:cxn modelId="{2D41646D-3CA4-4E8B-B80F-81A53E96535D}" type="presOf" srcId="{8E540435-FF3F-45F4-8ADA-AAF3F66EE04A}" destId="{D66884C2-20DF-4841-B721-84B8DDAABCA0}" srcOrd="1" destOrd="0" presId="urn:microsoft.com/office/officeart/2005/8/layout/radial5"/>
    <dgm:cxn modelId="{0964A534-B665-49C5-8F3D-16BB27130D19}" srcId="{779A4E01-EBCC-4AD9-A427-223977074438}" destId="{9816849D-7DA9-45C2-AB30-4DB85DDA7769}" srcOrd="2" destOrd="0" parTransId="{2E2793A8-993D-4451-919B-52D8D5F5F9AC}" sibTransId="{4672A5F9-F569-43DD-A086-785217B470FF}"/>
    <dgm:cxn modelId="{C9B8397C-C03A-42DB-953C-3F4D26F99570}" type="presOf" srcId="{8E540435-FF3F-45F4-8ADA-AAF3F66EE04A}" destId="{28EC9EEF-9683-4555-9FBE-01B9AD60AE5D}" srcOrd="0" destOrd="0" presId="urn:microsoft.com/office/officeart/2005/8/layout/radial5"/>
    <dgm:cxn modelId="{907816DB-F95F-4620-A392-54AA2DD06A45}" type="presOf" srcId="{B583DC59-AC2E-4B58-9BFE-3F4307F8BBEB}" destId="{9CE2E058-348E-4CD8-98E8-0C29442F2DFF}" srcOrd="0" destOrd="0" presId="urn:microsoft.com/office/officeart/2005/8/layout/radial5"/>
    <dgm:cxn modelId="{1D7FC6E1-12D7-4E19-A720-933D94331418}" type="presOf" srcId="{06B2470B-1D5F-4EB7-AE18-984700459508}" destId="{C8DCEC74-46A7-45A7-AC30-19DD1BA439C4}" srcOrd="0" destOrd="1" presId="urn:microsoft.com/office/officeart/2005/8/layout/radial5"/>
    <dgm:cxn modelId="{F8EB6ED1-7163-4CE2-9DDF-BAC5BE076B45}" srcId="{F3AE2259-4415-4BB2-A8D6-51B9CEEE7B22}" destId="{331B0F76-C309-4C56-80F5-F2452D9C8274}" srcOrd="4" destOrd="0" parTransId="{0C301774-A8DE-49DB-917F-04969401E20C}" sibTransId="{AD6DB69F-211D-4A81-BCA0-14FD17DA8D9E}"/>
    <dgm:cxn modelId="{764EA559-111A-4657-AF21-F5A4B2653B95}" type="presOf" srcId="{331B0F76-C309-4C56-80F5-F2452D9C8274}" destId="{C8DCEC74-46A7-45A7-AC30-19DD1BA439C4}" srcOrd="0" destOrd="5" presId="urn:microsoft.com/office/officeart/2005/8/layout/radial5"/>
    <dgm:cxn modelId="{0D428364-8F9B-45D6-9C3D-F6CF11687372}" type="presOf" srcId="{584AC4A0-68E0-49AE-9EA9-BB4938A6BDA6}" destId="{9111D467-59FE-4DED-932B-4569F0755F10}" srcOrd="0"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1C412D32-BAE2-4938-9259-E726E2FEE5ED}" type="presOf" srcId="{9816849D-7DA9-45C2-AB30-4DB85DDA7769}" destId="{213A6BED-701C-4696-BA47-681AFC9BF558}" srcOrd="0" destOrd="3" presId="urn:microsoft.com/office/officeart/2005/8/layout/radial5"/>
    <dgm:cxn modelId="{FFA474E9-8FA8-4105-9C3B-3255B1458F76}" type="presOf" srcId="{83200AAB-B6B5-4177-85BB-CE118D84615E}" destId="{213A6BED-701C-4696-BA47-681AFC9BF558}" srcOrd="0" destOrd="2" presId="urn:microsoft.com/office/officeart/2005/8/layout/radial5"/>
    <dgm:cxn modelId="{586BADFB-0610-444A-A2DD-D27862FA91E2}" srcId="{B583DC59-AC2E-4B58-9BFE-3F4307F8BBEB}" destId="{1B9BFC61-0F8B-46FF-ABC1-D19F38170CCC}" srcOrd="0" destOrd="0" parTransId="{584AC4A0-68E0-49AE-9EA9-BB4938A6BDA6}" sibTransId="{B7AA3861-7331-42F2-A7B6-12E131C639F7}"/>
    <dgm:cxn modelId="{97E19A14-9D8C-4716-8B03-8D0D754ADAED}" srcId="{F3AE2259-4415-4BB2-A8D6-51B9CEEE7B22}" destId="{FD2DAC47-80F4-48BE-BB81-82D82FABB49B}" srcOrd="5" destOrd="0" parTransId="{DA3988E9-16DB-473E-A8CA-1CEABA259CDD}" sibTransId="{40A08700-FF3C-4CAB-90E3-7A60F4E66667}"/>
    <dgm:cxn modelId="{88C4CEFB-CCED-4F3A-8FF2-84B4F440BC93}" type="presOf" srcId="{584AC4A0-68E0-49AE-9EA9-BB4938A6BDA6}" destId="{783C80D9-9331-49CC-BD62-3C67FC46D28F}" srcOrd="1" destOrd="0" presId="urn:microsoft.com/office/officeart/2005/8/layout/radial5"/>
    <dgm:cxn modelId="{68CFB5BB-AFE8-4E30-9A40-951F1E58168B}" type="presOf" srcId="{28666057-B340-4B8C-A607-808E7C682436}" destId="{3ED70661-89C3-44D0-916F-996C09BAEF77}" srcOrd="1" destOrd="0" presId="urn:microsoft.com/office/officeart/2005/8/layout/radial5"/>
    <dgm:cxn modelId="{68C88ABD-8FE5-4192-8BB2-7F84B00C8FB6}" srcId="{F3AE2259-4415-4BB2-A8D6-51B9CEEE7B22}" destId="{3D2F9879-FBE8-4559-8710-8803C7BDAF8F}" srcOrd="3" destOrd="0" parTransId="{D34F7DE9-9FB0-40A7-8A3A-F39E1712683A}" sibTransId="{7060617D-D8A3-49EA-A3D3-06B24BA22ADA}"/>
    <dgm:cxn modelId="{D7B22C8D-6C53-4C4D-A424-DD77560A6BA6}" type="presOf" srcId="{F9014F70-8FE8-4C7A-84B6-5D8CAB0C5FE0}" destId="{C8DCEC74-46A7-45A7-AC30-19DD1BA439C4}" srcOrd="0" destOrd="3" presId="urn:microsoft.com/office/officeart/2005/8/layout/radial5"/>
    <dgm:cxn modelId="{93CF48D7-48BC-4743-BE4A-252FFA88A83A}" srcId="{779A4E01-EBCC-4AD9-A427-223977074438}" destId="{BD3BBBBF-7990-4E85-9D11-15046D07BB94}" srcOrd="3" destOrd="0" parTransId="{C3A81A14-DED7-451D-B8EE-0413FEE71BC4}" sibTransId="{0DC4E5A0-FECE-446A-ACB0-95C231709815}"/>
    <dgm:cxn modelId="{53EBABBE-875C-4CC1-9F74-327CA65D0854}" type="presOf" srcId="{99B46055-A8E3-4DF5-A908-E7F87FF931BF}" destId="{3B873CA4-3C58-4552-A1C3-D861DE1111B3}" srcOrd="1" destOrd="0" presId="urn:microsoft.com/office/officeart/2005/8/layout/radial5"/>
    <dgm:cxn modelId="{F87F5C13-CC31-40BB-A2C4-E074DAB9E3AC}" type="presOf" srcId="{99B46055-A8E3-4DF5-A908-E7F87FF931BF}" destId="{1D6B6CCC-A977-49AE-9D42-8619D58155DF}" srcOrd="0" destOrd="0" presId="urn:microsoft.com/office/officeart/2005/8/layout/radial5"/>
    <dgm:cxn modelId="{C4C50842-8FB3-47BD-BD60-270B347DCF1D}" type="presOf" srcId="{FD2DAC47-80F4-48BE-BB81-82D82FABB49B}" destId="{C8DCEC74-46A7-45A7-AC30-19DD1BA439C4}" srcOrd="0" destOrd="6" presId="urn:microsoft.com/office/officeart/2005/8/layout/radial5"/>
    <dgm:cxn modelId="{885C231C-03DF-4FFB-AD05-3BBBB8CDA17C}" type="presOf" srcId="{5D22646E-3FAC-4167-9D24-3EA587ADCADB}" destId="{8A09F1F7-6A16-4C5B-87AC-C5DE5BEE8F20}" srcOrd="0" destOrd="0" presId="urn:microsoft.com/office/officeart/2005/8/layout/radial5"/>
    <dgm:cxn modelId="{15F76294-1BD5-4C16-B2E4-24A81FFAAB80}" type="presOf" srcId="{E458D026-BB25-4683-AA1A-FC1B20D2E32C}" destId="{213A6BED-701C-4696-BA47-681AFC9BF558}" srcOrd="0" destOrd="1" presId="urn:microsoft.com/office/officeart/2005/8/layout/radial5"/>
    <dgm:cxn modelId="{291AC3F0-D48B-4759-B4E5-471EB1504EC9}" srcId="{F3AE2259-4415-4BB2-A8D6-51B9CEEE7B22}" destId="{6F02C06B-F960-460A-BF57-8F257BF18248}" srcOrd="1" destOrd="0" parTransId="{FBD0C5C9-9C13-48E2-9121-343A1F647E2A}" sibTransId="{B9FF5BCE-81F2-4758-87C6-F68BC8C2073A}"/>
    <dgm:cxn modelId="{A6967C14-8419-4AAE-AF55-083AEAF9DE7B}" type="presOf" srcId="{BD3BBBBF-7990-4E85-9D11-15046D07BB94}" destId="{213A6BED-701C-4696-BA47-681AFC9BF558}" srcOrd="0" destOrd="4" presId="urn:microsoft.com/office/officeart/2005/8/layout/radial5"/>
    <dgm:cxn modelId="{E3D8185E-7A39-47E4-9BD4-901B916DB76C}" srcId="{F3AE2259-4415-4BB2-A8D6-51B9CEEE7B22}" destId="{06B2470B-1D5F-4EB7-AE18-984700459508}" srcOrd="0" destOrd="0" parTransId="{8D80FF5C-9612-4D24-8CCD-8C8BE4E7F7BE}" sibTransId="{9190F6AA-5666-44A7-923A-F26BC1E2A83B}"/>
    <dgm:cxn modelId="{4238FE71-975E-4F3C-9704-E049EF1C538E}" type="presOf" srcId="{6F02C06B-F960-460A-BF57-8F257BF18248}" destId="{C8DCEC74-46A7-45A7-AC30-19DD1BA439C4}" srcOrd="0" destOrd="2" presId="urn:microsoft.com/office/officeart/2005/8/layout/radial5"/>
    <dgm:cxn modelId="{1D15375F-5F78-45A9-A85D-2AF9FF1AEB2F}" type="presOf" srcId="{E9C09425-851B-46B2-8839-2F28B92279BB}" destId="{0C685FC3-0ABE-4608-9EF8-7AD5A4A3D5D0}" srcOrd="0" destOrd="0" presId="urn:microsoft.com/office/officeart/2005/8/layout/radial5"/>
    <dgm:cxn modelId="{B641D02B-93BD-4CD7-B26E-10865F96B1FC}" type="presOf" srcId="{779A4E01-EBCC-4AD9-A427-223977074438}" destId="{213A6BED-701C-4696-BA47-681AFC9BF558}" srcOrd="0" destOrd="0" presId="urn:microsoft.com/office/officeart/2005/8/layout/radial5"/>
    <dgm:cxn modelId="{6D2071EB-B722-4CAE-A7CD-51B8311CCE7C}" type="presOf" srcId="{28666057-B340-4B8C-A607-808E7C682436}" destId="{44D43A45-E51F-4490-9423-F7632FD22981}" srcOrd="0" destOrd="0" presId="urn:microsoft.com/office/officeart/2005/8/layout/radial5"/>
    <dgm:cxn modelId="{6CA326AB-19AC-4793-9D44-CC1E923BDA72}" srcId="{F3AE2259-4415-4BB2-A8D6-51B9CEEE7B22}" destId="{F9014F70-8FE8-4C7A-84B6-5D8CAB0C5FE0}" srcOrd="2" destOrd="0" parTransId="{7F7A3850-3FB1-4B33-B07C-74916F4B4FD0}" sibTransId="{4F738717-02B8-48EA-A03D-4AAA6C09205C}"/>
    <dgm:cxn modelId="{3520E09B-1B9C-43B2-A2AF-CCAEF86AC36E}" srcId="{779A4E01-EBCC-4AD9-A427-223977074438}" destId="{83200AAB-B6B5-4177-85BB-CE118D84615E}" srcOrd="1" destOrd="0" parTransId="{9A813A7B-5880-48F7-88BF-6272A147E263}" sibTransId="{767B855E-51B3-42FE-967D-65B9D28225A6}"/>
    <dgm:cxn modelId="{E6CCE8A7-A61D-4703-8463-62CD8661DDDD}" srcId="{E9C09425-851B-46B2-8839-2F28B92279BB}" destId="{B583DC59-AC2E-4B58-9BFE-3F4307F8BBEB}" srcOrd="0" destOrd="0" parTransId="{6EA68328-D69D-4390-AB3D-2AE765F0AAD5}" sibTransId="{E4999B2C-0315-4716-9024-03F58B23EAD7}"/>
    <dgm:cxn modelId="{2E17F352-1698-4AE5-ADF2-2D0F712AD9D0}" type="presOf" srcId="{1B9BFC61-0F8B-46FF-ABC1-D19F38170CCC}" destId="{9F6308EC-76FC-4644-AA73-196F9ECA6720}" srcOrd="0" destOrd="0" presId="urn:microsoft.com/office/officeart/2005/8/layout/radial5"/>
    <dgm:cxn modelId="{0543B34F-31E5-4EF2-B401-59A23BC6FCF3}" type="presParOf" srcId="{0C685FC3-0ABE-4608-9EF8-7AD5A4A3D5D0}" destId="{9CE2E058-348E-4CD8-98E8-0C29442F2DFF}" srcOrd="0" destOrd="0" presId="urn:microsoft.com/office/officeart/2005/8/layout/radial5"/>
    <dgm:cxn modelId="{2872C7F6-365C-4AED-A83F-DD286D5A1D08}" type="presParOf" srcId="{0C685FC3-0ABE-4608-9EF8-7AD5A4A3D5D0}" destId="{9111D467-59FE-4DED-932B-4569F0755F10}" srcOrd="1" destOrd="0" presId="urn:microsoft.com/office/officeart/2005/8/layout/radial5"/>
    <dgm:cxn modelId="{CA5C18C5-DB88-4348-B0CF-545411571742}" type="presParOf" srcId="{9111D467-59FE-4DED-932B-4569F0755F10}" destId="{783C80D9-9331-49CC-BD62-3C67FC46D28F}" srcOrd="0" destOrd="0" presId="urn:microsoft.com/office/officeart/2005/8/layout/radial5"/>
    <dgm:cxn modelId="{7CB55AD2-577E-4B17-A59D-5C0AADBA87D4}" type="presParOf" srcId="{0C685FC3-0ABE-4608-9EF8-7AD5A4A3D5D0}" destId="{9F6308EC-76FC-4644-AA73-196F9ECA6720}" srcOrd="2" destOrd="0" presId="urn:microsoft.com/office/officeart/2005/8/layout/radial5"/>
    <dgm:cxn modelId="{9E0A1A2C-CBD9-4F18-AE13-775BFC1717AF}" type="presParOf" srcId="{0C685FC3-0ABE-4608-9EF8-7AD5A4A3D5D0}" destId="{28EC9EEF-9683-4555-9FBE-01B9AD60AE5D}" srcOrd="3" destOrd="0" presId="urn:microsoft.com/office/officeart/2005/8/layout/radial5"/>
    <dgm:cxn modelId="{F9CBE749-A36A-4933-BD39-85EBD8FED8A3}" type="presParOf" srcId="{28EC9EEF-9683-4555-9FBE-01B9AD60AE5D}" destId="{D66884C2-20DF-4841-B721-84B8DDAABCA0}" srcOrd="0" destOrd="0" presId="urn:microsoft.com/office/officeart/2005/8/layout/radial5"/>
    <dgm:cxn modelId="{7EEC32F6-DD6D-46FA-9A7D-74938AF901F1}" type="presParOf" srcId="{0C685FC3-0ABE-4608-9EF8-7AD5A4A3D5D0}" destId="{213A6BED-701C-4696-BA47-681AFC9BF558}" srcOrd="4" destOrd="0" presId="urn:microsoft.com/office/officeart/2005/8/layout/radial5"/>
    <dgm:cxn modelId="{3F9BFC85-E2A6-4CDB-AC40-05B04422C924}" type="presParOf" srcId="{0C685FC3-0ABE-4608-9EF8-7AD5A4A3D5D0}" destId="{44D43A45-E51F-4490-9423-F7632FD22981}" srcOrd="5" destOrd="0" presId="urn:microsoft.com/office/officeart/2005/8/layout/radial5"/>
    <dgm:cxn modelId="{D42BD046-695E-462A-BB76-8D5AAD154403}" type="presParOf" srcId="{44D43A45-E51F-4490-9423-F7632FD22981}" destId="{3ED70661-89C3-44D0-916F-996C09BAEF77}" srcOrd="0" destOrd="0" presId="urn:microsoft.com/office/officeart/2005/8/layout/radial5"/>
    <dgm:cxn modelId="{105F29DF-46B0-4074-923D-25BB23D51243}" type="presParOf" srcId="{0C685FC3-0ABE-4608-9EF8-7AD5A4A3D5D0}" destId="{8A09F1F7-6A16-4C5B-87AC-C5DE5BEE8F20}" srcOrd="6" destOrd="0" presId="urn:microsoft.com/office/officeart/2005/8/layout/radial5"/>
    <dgm:cxn modelId="{0CA17392-5475-478F-9A95-2CA0FE7CDDCF}" type="presParOf" srcId="{0C685FC3-0ABE-4608-9EF8-7AD5A4A3D5D0}" destId="{1D6B6CCC-A977-49AE-9D42-8619D58155DF}" srcOrd="7" destOrd="0" presId="urn:microsoft.com/office/officeart/2005/8/layout/radial5"/>
    <dgm:cxn modelId="{85AC574F-7AE1-47FD-BE4C-796800ED0F65}" type="presParOf" srcId="{1D6B6CCC-A977-49AE-9D42-8619D58155DF}" destId="{3B873CA4-3C58-4552-A1C3-D861DE1111B3}" srcOrd="0" destOrd="0" presId="urn:microsoft.com/office/officeart/2005/8/layout/radial5"/>
    <dgm:cxn modelId="{7D80EE8F-A7BE-454C-B171-F39EE35B5A9C}"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000" b="0" dirty="0" smtClean="0">
              <a:latin typeface="Bookman Old Style" pitchFamily="18" charset="0"/>
            </a:rPr>
            <a:t>Cultural Diversity and Resilience</a:t>
          </a:r>
          <a:endParaRPr lang="en-US" sz="2000" b="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000" b="1" dirty="0" smtClean="0">
              <a:latin typeface="Bookman Old Style" pitchFamily="18" charset="0"/>
            </a:rPr>
            <a:t>Cultural participation:</a:t>
          </a: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r>
            <a:rPr lang="en-GB" sz="1800" b="1" dirty="0" smtClean="0">
              <a:latin typeface="Bookman Old Style" pitchFamily="18" charset="0"/>
            </a:rPr>
            <a:t>Speak native language</a:t>
          </a:r>
          <a:endParaRPr lang="en-US" sz="18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F3AE2259-4415-4BB2-A8D6-51B9CEEE7B22}">
      <dgm:prSet phldrT="[Text]" custT="1"/>
      <dgm:spPr/>
      <dgm:t>
        <a:bodyPr/>
        <a:lstStyle/>
        <a:p>
          <a:pPr algn="ctr"/>
          <a:r>
            <a:rPr lang="en-GB" sz="2000" b="1" i="1" dirty="0" err="1" smtClean="0">
              <a:latin typeface="Bookman Old Style" pitchFamily="18" charset="0"/>
            </a:rPr>
            <a:t>Driglam</a:t>
          </a:r>
          <a:r>
            <a:rPr lang="en-GB" sz="2000" b="1" i="1" dirty="0" smtClean="0">
              <a:latin typeface="Bookman Old Style" pitchFamily="18" charset="0"/>
            </a:rPr>
            <a:t> </a:t>
          </a:r>
          <a:r>
            <a:rPr lang="en-GB" sz="2000" b="1" i="1" dirty="0" err="1" smtClean="0">
              <a:latin typeface="Bookman Old Style" pitchFamily="18" charset="0"/>
            </a:rPr>
            <a:t>Namzha</a:t>
          </a:r>
          <a:r>
            <a:rPr lang="en-GB" sz="2000" b="1" i="1" dirty="0" smtClean="0">
              <a:latin typeface="Bookman Old Style" pitchFamily="18" charset="0"/>
            </a:rPr>
            <a:t> </a:t>
          </a:r>
          <a:r>
            <a:rPr lang="en-GB" sz="2000" b="1" dirty="0" smtClean="0">
              <a:latin typeface="Bookman Old Style" pitchFamily="18" charset="0"/>
            </a:rPr>
            <a:t>(</a:t>
          </a:r>
          <a:r>
            <a:rPr lang="en-US" sz="2000" b="1" dirty="0" smtClean="0">
              <a:latin typeface="Bookman Old Style" pitchFamily="18" charset="0"/>
            </a:rPr>
            <a:t>code of etiquette and conduct)</a:t>
          </a:r>
          <a:endParaRPr lang="en-US" sz="20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3B4F15A3-7A27-49CA-AC8B-527DAD4C3CDB}">
      <dgm:prSet phldrT="[Text]" custT="1"/>
      <dgm:spPr/>
      <dgm:t>
        <a:bodyPr/>
        <a:lstStyle/>
        <a:p>
          <a:pPr algn="l"/>
          <a:r>
            <a:rPr lang="en-US" sz="1600" dirty="0" smtClean="0">
              <a:latin typeface="Bookman Old Style" pitchFamily="18" charset="0"/>
            </a:rPr>
            <a:t>Importance</a:t>
          </a:r>
          <a:endParaRPr lang="en-US" sz="1600" dirty="0">
            <a:latin typeface="Bookman Old Style" pitchFamily="18" charset="0"/>
          </a:endParaRPr>
        </a:p>
      </dgm:t>
    </dgm:pt>
    <dgm:pt modelId="{1A2C368B-FFC8-4A8C-A83F-D6E6F3B2AF0D}" type="parTrans" cxnId="{FF2AAFD6-DB55-43B9-8B89-379C904B7763}">
      <dgm:prSet/>
      <dgm:spPr/>
      <dgm:t>
        <a:bodyPr/>
        <a:lstStyle/>
        <a:p>
          <a:endParaRPr lang="en-GB"/>
        </a:p>
      </dgm:t>
    </dgm:pt>
    <dgm:pt modelId="{E14679D3-8044-4E0C-91EE-E3904702BC90}" type="sibTrans" cxnId="{FF2AAFD6-DB55-43B9-8B89-379C904B7763}">
      <dgm:prSet/>
      <dgm:spPr/>
      <dgm:t>
        <a:bodyPr/>
        <a:lstStyle/>
        <a:p>
          <a:endParaRPr lang="en-GB"/>
        </a:p>
      </dgm:t>
    </dgm:pt>
    <dgm:pt modelId="{A22F19CB-0D74-44E1-8C88-797EE228BCA1}">
      <dgm:prSet phldrT="[Text]" custT="1"/>
      <dgm:spPr/>
      <dgm:t>
        <a:bodyPr/>
        <a:lstStyle/>
        <a:p>
          <a:pPr algn="l"/>
          <a:r>
            <a:rPr lang="en-US" sz="1600" dirty="0" smtClean="0">
              <a:latin typeface="Bookman Old Style" pitchFamily="18" charset="0"/>
            </a:rPr>
            <a:t>Changes in practice</a:t>
          </a:r>
          <a:endParaRPr lang="en-US" sz="1600" dirty="0">
            <a:latin typeface="Bookman Old Style" pitchFamily="18" charset="0"/>
          </a:endParaRPr>
        </a:p>
      </dgm:t>
    </dgm:pt>
    <dgm:pt modelId="{E9D222DF-FF60-4349-A681-921986A8CAEF}" type="parTrans" cxnId="{1F8A0B2A-42E4-4539-B641-C10B9859A6BB}">
      <dgm:prSet/>
      <dgm:spPr/>
      <dgm:t>
        <a:bodyPr/>
        <a:lstStyle/>
        <a:p>
          <a:endParaRPr lang="en-GB"/>
        </a:p>
      </dgm:t>
    </dgm:pt>
    <dgm:pt modelId="{4F057392-DF0F-46AF-9F30-DFE5C846BF63}" type="sibTrans" cxnId="{1F8A0B2A-42E4-4539-B641-C10B9859A6BB}">
      <dgm:prSet/>
      <dgm:spPr/>
      <dgm:t>
        <a:bodyPr/>
        <a:lstStyle/>
        <a:p>
          <a:endParaRPr lang="en-GB"/>
        </a:p>
      </dgm:t>
    </dgm:pt>
    <dgm:pt modelId="{91DEDC95-BF2E-44F4-A4C4-750AF0DBD28D}">
      <dgm:prSet custT="1"/>
      <dgm:spPr/>
      <dgm:t>
        <a:bodyPr/>
        <a:lstStyle/>
        <a:p>
          <a:pPr algn="ctr"/>
          <a:r>
            <a:rPr lang="en-US" sz="1800" dirty="0" smtClean="0">
              <a:latin typeface="Bookman Old Style" pitchFamily="18" charset="0"/>
            </a:rPr>
            <a:t>Number of days spent in socio-cultural events in a year</a:t>
          </a:r>
          <a:endParaRPr lang="en-US" sz="1800" dirty="0">
            <a:latin typeface="Bookman Old Style" pitchFamily="18" charset="0"/>
          </a:endParaRPr>
        </a:p>
      </dgm:t>
    </dgm:pt>
    <dgm:pt modelId="{FFF62FD1-963E-4F20-9E2A-F2938055B3AC}" type="sibTrans" cxnId="{A9B5B830-535B-4490-B129-41BFBA814FFA}">
      <dgm:prSet/>
      <dgm:spPr/>
      <dgm:t>
        <a:bodyPr/>
        <a:lstStyle/>
        <a:p>
          <a:endParaRPr lang="en-GB">
            <a:solidFill>
              <a:schemeClr val="bg1"/>
            </a:solidFill>
          </a:endParaRPr>
        </a:p>
      </dgm:t>
    </dgm:pt>
    <dgm:pt modelId="{2BFF4439-14E7-40FB-81C8-FAE45116B646}" type="parTrans" cxnId="{A9B5B830-535B-4490-B129-41BFBA814FFA}">
      <dgm:prSet/>
      <dgm:spPr/>
      <dgm:t>
        <a:bodyPr/>
        <a:lstStyle/>
        <a:p>
          <a:endParaRPr lang="en-GB">
            <a:solidFill>
              <a:schemeClr val="bg1"/>
            </a:solidFill>
          </a:endParaRPr>
        </a:p>
      </dgm:t>
    </dgm:pt>
    <dgm:pt modelId="{D572A5A5-EC02-4622-8DEC-411D9AFD041A}">
      <dgm:prSet phldrT="[Text]" custT="1"/>
      <dgm:spPr/>
      <dgm:t>
        <a:bodyPr/>
        <a:lstStyle/>
        <a:p>
          <a:pPr algn="l"/>
          <a:r>
            <a:rPr lang="en-US" sz="1600" dirty="0" smtClean="0">
              <a:latin typeface="Bookman Old Style" pitchFamily="18" charset="0"/>
            </a:rPr>
            <a:t>Weaving, Embroidery, Painting, Carpentry, Carving, Sculpture, Casting, Blacksmithing, Bamboo works, Gold/silversmith, Masonry, </a:t>
          </a:r>
          <a:br>
            <a:rPr lang="en-US" sz="1600" dirty="0" smtClean="0">
              <a:latin typeface="Bookman Old Style" pitchFamily="18" charset="0"/>
            </a:rPr>
          </a:br>
          <a:r>
            <a:rPr lang="en-US" sz="1600" dirty="0" smtClean="0">
              <a:latin typeface="Bookman Old Style" pitchFamily="18" charset="0"/>
            </a:rPr>
            <a:t>Leather works, Paper making</a:t>
          </a:r>
          <a:endParaRPr lang="en-US" sz="1600" dirty="0">
            <a:latin typeface="Bookman Old Style" pitchFamily="18" charset="0"/>
          </a:endParaRPr>
        </a:p>
      </dgm:t>
    </dgm:pt>
    <dgm:pt modelId="{5D22646E-3FAC-4167-9D24-3EA587ADCADB}">
      <dgm:prSet phldrT="[Text]" custT="1"/>
      <dgm:spPr/>
      <dgm:t>
        <a:bodyPr/>
        <a:lstStyle/>
        <a:p>
          <a:pPr algn="ctr"/>
          <a:r>
            <a:rPr lang="en-US" sz="2800" b="1" dirty="0" smtClean="0">
              <a:latin typeface="Bookman Old Style" pitchFamily="18" charset="0"/>
            </a:rPr>
            <a:t>Artistic skills</a:t>
          </a:r>
          <a:endParaRPr lang="en-US" sz="2800" b="1" dirty="0">
            <a:latin typeface="Bookman Old Style" pitchFamily="18" charset="0"/>
          </a:endParaRPr>
        </a:p>
      </dgm:t>
    </dgm:pt>
    <dgm:pt modelId="{574FF107-EE01-40AD-9561-EA84E92BD4E3}" type="sibTrans" cxnId="{5C58745C-06F8-4F3F-93C0-B94E38A8C9F3}">
      <dgm:prSet/>
      <dgm:spPr/>
      <dgm:t>
        <a:bodyPr/>
        <a:lstStyle/>
        <a:p>
          <a:endParaRPr lang="en-GB">
            <a:solidFill>
              <a:schemeClr val="bg1"/>
            </a:solidFill>
          </a:endParaRPr>
        </a:p>
      </dgm:t>
    </dgm:pt>
    <dgm:pt modelId="{28666057-B340-4B8C-A607-808E7C682436}" type="parTrans" cxnId="{5C58745C-06F8-4F3F-93C0-B94E38A8C9F3}">
      <dgm:prSet/>
      <dgm:spPr/>
      <dgm:t>
        <a:bodyPr/>
        <a:lstStyle/>
        <a:p>
          <a:endParaRPr lang="en-GB">
            <a:solidFill>
              <a:schemeClr val="bg1"/>
            </a:solidFill>
          </a:endParaRPr>
        </a:p>
      </dgm:t>
    </dgm:pt>
    <dgm:pt modelId="{20AE85F1-3826-4F11-85E9-E23849228C3D}" type="sibTrans" cxnId="{481A2595-4508-4695-A52C-1AB27B1D7826}">
      <dgm:prSet/>
      <dgm:spPr/>
      <dgm:t>
        <a:bodyPr/>
        <a:lstStyle/>
        <a:p>
          <a:endParaRPr lang="en-GB">
            <a:solidFill>
              <a:schemeClr val="bg1"/>
            </a:solidFill>
          </a:endParaRPr>
        </a:p>
      </dgm:t>
    </dgm:pt>
    <dgm:pt modelId="{7A85E6A2-C130-4254-8960-88399B8AEFB6}" type="parTrans" cxnId="{481A2595-4508-4695-A52C-1AB27B1D7826}">
      <dgm:prSet/>
      <dgm:spPr/>
      <dgm:t>
        <a:bodyPr/>
        <a:lstStyle/>
        <a:p>
          <a:endParaRPr lang="en-GB">
            <a:solidFill>
              <a:schemeClr val="bg1"/>
            </a:solidFill>
          </a:endParaRPr>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25797" custLinFactNeighborX="-621" custLinFactNeighborY="2212"/>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143945" custScaleY="148380" custRadScaleRad="109535" custRadScaleInc="191320">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86130" custScaleY="52193" custRadScaleRad="72022" custRadScaleInc="-188311">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150246" custScaleY="239554" custRadScaleRad="118951" custRadScaleInc="201612">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74034" custScaleY="94686" custRadScaleRad="107012" custRadScaleInc="-199093">
        <dgm:presLayoutVars>
          <dgm:bulletEnabled val="1"/>
        </dgm:presLayoutVars>
      </dgm:prSet>
      <dgm:spPr/>
      <dgm:t>
        <a:bodyPr/>
        <a:lstStyle/>
        <a:p>
          <a:endParaRPr lang="en-GB"/>
        </a:p>
      </dgm:t>
    </dgm:pt>
  </dgm:ptLst>
  <dgm:cxnLst>
    <dgm:cxn modelId="{5C58745C-06F8-4F3F-93C0-B94E38A8C9F3}" srcId="{B583DC59-AC2E-4B58-9BFE-3F4307F8BBEB}" destId="{5D22646E-3FAC-4167-9D24-3EA587ADCADB}" srcOrd="2" destOrd="0" parTransId="{28666057-B340-4B8C-A607-808E7C682436}" sibTransId="{574FF107-EE01-40AD-9561-EA84E92BD4E3}"/>
    <dgm:cxn modelId="{97C0A3FC-AE6C-4D94-9C1E-95901FC73682}" type="presOf" srcId="{5D22646E-3FAC-4167-9D24-3EA587ADCADB}" destId="{8A09F1F7-6A16-4C5B-87AC-C5DE5BEE8F20}" srcOrd="0" destOrd="0" presId="urn:microsoft.com/office/officeart/2005/8/layout/radial5"/>
    <dgm:cxn modelId="{406B8FDA-1EB7-47D2-A941-84660294B66A}" type="presOf" srcId="{3B4F15A3-7A27-49CA-AC8B-527DAD4C3CDB}" destId="{C8DCEC74-46A7-45A7-AC30-19DD1BA439C4}" srcOrd="0" destOrd="1" presId="urn:microsoft.com/office/officeart/2005/8/layout/radial5"/>
    <dgm:cxn modelId="{481A2595-4508-4695-A52C-1AB27B1D7826}" srcId="{5D22646E-3FAC-4167-9D24-3EA587ADCADB}" destId="{D572A5A5-EC02-4622-8DEC-411D9AFD041A}" srcOrd="0" destOrd="0" parTransId="{7A85E6A2-C130-4254-8960-88399B8AEFB6}" sibTransId="{20AE85F1-3826-4F11-85E9-E23849228C3D}"/>
    <dgm:cxn modelId="{27F50B1D-0B07-4023-8DB5-BC8B56A35ABC}" type="presOf" srcId="{E9C09425-851B-46B2-8839-2F28B92279BB}" destId="{0C685FC3-0ABE-4608-9EF8-7AD5A4A3D5D0}" srcOrd="0" destOrd="0" presId="urn:microsoft.com/office/officeart/2005/8/layout/radial5"/>
    <dgm:cxn modelId="{832F4262-FBB5-4DD3-8DB2-368093F0DE6F}" type="presOf" srcId="{779A4E01-EBCC-4AD9-A427-223977074438}" destId="{213A6BED-701C-4696-BA47-681AFC9BF558}" srcOrd="0" destOrd="0" presId="urn:microsoft.com/office/officeart/2005/8/layout/radial5"/>
    <dgm:cxn modelId="{0431462D-E800-495A-9F02-AD59B6C6263B}" type="presOf" srcId="{99B46055-A8E3-4DF5-A908-E7F87FF931BF}" destId="{1D6B6CCC-A977-49AE-9D42-8619D58155DF}" srcOrd="0" destOrd="0" presId="urn:microsoft.com/office/officeart/2005/8/layout/radial5"/>
    <dgm:cxn modelId="{374F133C-4609-495D-BCEF-87DAD05E4651}" type="presOf" srcId="{1B9BFC61-0F8B-46FF-ABC1-D19F38170CCC}" destId="{9F6308EC-76FC-4644-AA73-196F9ECA6720}" srcOrd="0"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1F8A0B2A-42E4-4539-B641-C10B9859A6BB}" srcId="{F3AE2259-4415-4BB2-A8D6-51B9CEEE7B22}" destId="{A22F19CB-0D74-44E1-8C88-797EE228BCA1}" srcOrd="1" destOrd="0" parTransId="{E9D222DF-FF60-4349-A681-921986A8CAEF}" sibTransId="{4F057392-DF0F-46AF-9F30-DFE5C846BF63}"/>
    <dgm:cxn modelId="{A9B5B830-535B-4490-B129-41BFBA814FFA}" srcId="{1B9BFC61-0F8B-46FF-ABC1-D19F38170CCC}" destId="{91DEDC95-BF2E-44F4-A4C4-750AF0DBD28D}" srcOrd="0" destOrd="0" parTransId="{2BFF4439-14E7-40FB-81C8-FAE45116B646}" sibTransId="{FFF62FD1-963E-4F20-9E2A-F2938055B3AC}"/>
    <dgm:cxn modelId="{3A069219-A4DF-4CF1-880A-449AA87B76C2}" type="presOf" srcId="{D572A5A5-EC02-4622-8DEC-411D9AFD041A}" destId="{8A09F1F7-6A16-4C5B-87AC-C5DE5BEE8F20}" srcOrd="0" destOrd="1" presId="urn:microsoft.com/office/officeart/2005/8/layout/radial5"/>
    <dgm:cxn modelId="{7B6CF7F1-508D-4F1D-8EC2-62121C35DA12}" type="presOf" srcId="{99B46055-A8E3-4DF5-A908-E7F87FF931BF}" destId="{3B873CA4-3C58-4552-A1C3-D861DE1111B3}" srcOrd="1" destOrd="0" presId="urn:microsoft.com/office/officeart/2005/8/layout/radial5"/>
    <dgm:cxn modelId="{1CD490DF-9B08-4B2F-9C7A-1A1A8F6F9B97}" type="presOf" srcId="{A22F19CB-0D74-44E1-8C88-797EE228BCA1}" destId="{C8DCEC74-46A7-45A7-AC30-19DD1BA439C4}" srcOrd="0" destOrd="2" presId="urn:microsoft.com/office/officeart/2005/8/layout/radial5"/>
    <dgm:cxn modelId="{46361379-4773-40F3-9D23-0C39D932A877}" type="presOf" srcId="{28666057-B340-4B8C-A607-808E7C682436}" destId="{3ED70661-89C3-44D0-916F-996C09BAEF77}" srcOrd="1" destOrd="0" presId="urn:microsoft.com/office/officeart/2005/8/layout/radial5"/>
    <dgm:cxn modelId="{7CA714CE-47CF-4AD7-9659-777C15726960}" srcId="{B583DC59-AC2E-4B58-9BFE-3F4307F8BBEB}" destId="{779A4E01-EBCC-4AD9-A427-223977074438}" srcOrd="1" destOrd="0" parTransId="{8E540435-FF3F-45F4-8ADA-AAF3F66EE04A}" sibTransId="{6B5F3519-EAD2-4AFE-AA8F-EB8FDB572753}"/>
    <dgm:cxn modelId="{586BADFB-0610-444A-A2DD-D27862FA91E2}" srcId="{B583DC59-AC2E-4B58-9BFE-3F4307F8BBEB}" destId="{1B9BFC61-0F8B-46FF-ABC1-D19F38170CCC}" srcOrd="0" destOrd="0" parTransId="{584AC4A0-68E0-49AE-9EA9-BB4938A6BDA6}" sibTransId="{B7AA3861-7331-42F2-A7B6-12E131C639F7}"/>
    <dgm:cxn modelId="{6AE62A04-5F87-40A2-BADE-333093D0ADFE}" type="presOf" srcId="{B583DC59-AC2E-4B58-9BFE-3F4307F8BBEB}" destId="{9CE2E058-348E-4CD8-98E8-0C29442F2DFF}" srcOrd="0" destOrd="0" presId="urn:microsoft.com/office/officeart/2005/8/layout/radial5"/>
    <dgm:cxn modelId="{146E5FB6-A2A1-45B0-834A-E9A15BF246BF}" type="presOf" srcId="{584AC4A0-68E0-49AE-9EA9-BB4938A6BDA6}" destId="{783C80D9-9331-49CC-BD62-3C67FC46D28F}" srcOrd="1" destOrd="0" presId="urn:microsoft.com/office/officeart/2005/8/layout/radial5"/>
    <dgm:cxn modelId="{0E52B396-FF34-457B-B5C2-2D1C1602040D}" type="presOf" srcId="{91DEDC95-BF2E-44F4-A4C4-750AF0DBD28D}" destId="{9F6308EC-76FC-4644-AA73-196F9ECA6720}" srcOrd="0" destOrd="1" presId="urn:microsoft.com/office/officeart/2005/8/layout/radial5"/>
    <dgm:cxn modelId="{6CB12714-B329-4D77-A68E-00C690422B12}" type="presOf" srcId="{F3AE2259-4415-4BB2-A8D6-51B9CEEE7B22}" destId="{C8DCEC74-46A7-45A7-AC30-19DD1BA439C4}" srcOrd="0" destOrd="0" presId="urn:microsoft.com/office/officeart/2005/8/layout/radial5"/>
    <dgm:cxn modelId="{FF2AAFD6-DB55-43B9-8B89-379C904B7763}" srcId="{F3AE2259-4415-4BB2-A8D6-51B9CEEE7B22}" destId="{3B4F15A3-7A27-49CA-AC8B-527DAD4C3CDB}" srcOrd="0" destOrd="0" parTransId="{1A2C368B-FFC8-4A8C-A83F-D6E6F3B2AF0D}" sibTransId="{E14679D3-8044-4E0C-91EE-E3904702BC90}"/>
    <dgm:cxn modelId="{8B2F8703-E7CE-4BD3-82F4-FE1D8D68BA88}" type="presOf" srcId="{584AC4A0-68E0-49AE-9EA9-BB4938A6BDA6}" destId="{9111D467-59FE-4DED-932B-4569F0755F10}" srcOrd="0" destOrd="0" presId="urn:microsoft.com/office/officeart/2005/8/layout/radial5"/>
    <dgm:cxn modelId="{FE92FD50-7CF4-4FA6-B89B-4DC82A600497}" type="presOf" srcId="{8E540435-FF3F-45F4-8ADA-AAF3F66EE04A}" destId="{28EC9EEF-9683-4555-9FBE-01B9AD60AE5D}" srcOrd="0" destOrd="0" presId="urn:microsoft.com/office/officeart/2005/8/layout/radial5"/>
    <dgm:cxn modelId="{D43578E7-D8D6-4BEE-AA8D-B797AD75E971}" type="presOf" srcId="{8E540435-FF3F-45F4-8ADA-AAF3F66EE04A}" destId="{D66884C2-20DF-4841-B721-84B8DDAABCA0}" srcOrd="1" destOrd="0" presId="urn:microsoft.com/office/officeart/2005/8/layout/radial5"/>
    <dgm:cxn modelId="{AD379030-5AB7-4257-8558-5024C82A33A8}" type="presOf" srcId="{28666057-B340-4B8C-A607-808E7C682436}" destId="{44D43A45-E51F-4490-9423-F7632FD22981}" srcOrd="0" destOrd="0"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DD6975D5-D939-466A-BDD6-2B9E361E6A3D}" type="presParOf" srcId="{0C685FC3-0ABE-4608-9EF8-7AD5A4A3D5D0}" destId="{9CE2E058-348E-4CD8-98E8-0C29442F2DFF}" srcOrd="0" destOrd="0" presId="urn:microsoft.com/office/officeart/2005/8/layout/radial5"/>
    <dgm:cxn modelId="{5D78532E-56D9-4042-BBE8-198F1DC82B05}" type="presParOf" srcId="{0C685FC3-0ABE-4608-9EF8-7AD5A4A3D5D0}" destId="{9111D467-59FE-4DED-932B-4569F0755F10}" srcOrd="1" destOrd="0" presId="urn:microsoft.com/office/officeart/2005/8/layout/radial5"/>
    <dgm:cxn modelId="{DAE81BBD-D4A2-4B5A-9BE9-6BAD042F5645}" type="presParOf" srcId="{9111D467-59FE-4DED-932B-4569F0755F10}" destId="{783C80D9-9331-49CC-BD62-3C67FC46D28F}" srcOrd="0" destOrd="0" presId="urn:microsoft.com/office/officeart/2005/8/layout/radial5"/>
    <dgm:cxn modelId="{DFDAF4FB-F1B4-444A-9EAD-00498B6A2CA2}" type="presParOf" srcId="{0C685FC3-0ABE-4608-9EF8-7AD5A4A3D5D0}" destId="{9F6308EC-76FC-4644-AA73-196F9ECA6720}" srcOrd="2" destOrd="0" presId="urn:microsoft.com/office/officeart/2005/8/layout/radial5"/>
    <dgm:cxn modelId="{228DB27E-347E-472E-AE3D-1401ABA98069}" type="presParOf" srcId="{0C685FC3-0ABE-4608-9EF8-7AD5A4A3D5D0}" destId="{28EC9EEF-9683-4555-9FBE-01B9AD60AE5D}" srcOrd="3" destOrd="0" presId="urn:microsoft.com/office/officeart/2005/8/layout/radial5"/>
    <dgm:cxn modelId="{08B1B405-C27B-45EE-B2A7-0A1AAAB0D7A7}" type="presParOf" srcId="{28EC9EEF-9683-4555-9FBE-01B9AD60AE5D}" destId="{D66884C2-20DF-4841-B721-84B8DDAABCA0}" srcOrd="0" destOrd="0" presId="urn:microsoft.com/office/officeart/2005/8/layout/radial5"/>
    <dgm:cxn modelId="{58F03C4B-108A-4CFC-B722-E25178BFB09D}" type="presParOf" srcId="{0C685FC3-0ABE-4608-9EF8-7AD5A4A3D5D0}" destId="{213A6BED-701C-4696-BA47-681AFC9BF558}" srcOrd="4" destOrd="0" presId="urn:microsoft.com/office/officeart/2005/8/layout/radial5"/>
    <dgm:cxn modelId="{0DAF9FC5-2498-4A42-9617-CBFFC7878064}" type="presParOf" srcId="{0C685FC3-0ABE-4608-9EF8-7AD5A4A3D5D0}" destId="{44D43A45-E51F-4490-9423-F7632FD22981}" srcOrd="5" destOrd="0" presId="urn:microsoft.com/office/officeart/2005/8/layout/radial5"/>
    <dgm:cxn modelId="{E700322D-0066-4B18-93EB-2D185BF30F2D}" type="presParOf" srcId="{44D43A45-E51F-4490-9423-F7632FD22981}" destId="{3ED70661-89C3-44D0-916F-996C09BAEF77}" srcOrd="0" destOrd="0" presId="urn:microsoft.com/office/officeart/2005/8/layout/radial5"/>
    <dgm:cxn modelId="{A7016B4B-26C6-416A-9916-C6E5F5165691}" type="presParOf" srcId="{0C685FC3-0ABE-4608-9EF8-7AD5A4A3D5D0}" destId="{8A09F1F7-6A16-4C5B-87AC-C5DE5BEE8F20}" srcOrd="6" destOrd="0" presId="urn:microsoft.com/office/officeart/2005/8/layout/radial5"/>
    <dgm:cxn modelId="{C2EA37F1-5E1A-4404-B8E0-40AD1A5CB1AF}" type="presParOf" srcId="{0C685FC3-0ABE-4608-9EF8-7AD5A4A3D5D0}" destId="{1D6B6CCC-A977-49AE-9D42-8619D58155DF}" srcOrd="7" destOrd="0" presId="urn:microsoft.com/office/officeart/2005/8/layout/radial5"/>
    <dgm:cxn modelId="{28CA7D0F-6038-463E-9D68-34DA88A29223}" type="presParOf" srcId="{1D6B6CCC-A977-49AE-9D42-8619D58155DF}" destId="{3B873CA4-3C58-4552-A1C3-D861DE1111B3}" srcOrd="0" destOrd="0" presId="urn:microsoft.com/office/officeart/2005/8/layout/radial5"/>
    <dgm:cxn modelId="{A3EEF466-6AD6-4B02-A71D-F8E99A9794F1}"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Good Governance</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400" b="1" dirty="0" smtClean="0">
              <a:latin typeface="Bookman Old Style" pitchFamily="18" charset="0"/>
            </a:rPr>
            <a:t>Political participation</a:t>
          </a:r>
        </a:p>
        <a:p>
          <a:pPr algn="l"/>
          <a:r>
            <a:rPr lang="en-US" sz="1600" dirty="0" smtClean="0">
              <a:latin typeface="Bookman Old Style" pitchFamily="18" charset="0"/>
            </a:rPr>
            <a:t>* Voting  </a:t>
          </a:r>
        </a:p>
        <a:p>
          <a:pPr algn="l"/>
          <a:r>
            <a:rPr lang="en-US" sz="1600" dirty="0" smtClean="0">
              <a:latin typeface="Bookman Old Style" pitchFamily="18" charset="0"/>
            </a:rPr>
            <a:t>* Attending </a:t>
          </a:r>
          <a:r>
            <a:rPr lang="en-US" sz="1600" dirty="0" err="1" smtClean="0">
              <a:latin typeface="Bookman Old Style" pitchFamily="18" charset="0"/>
            </a:rPr>
            <a:t>Zomdue</a:t>
          </a:r>
          <a:r>
            <a:rPr lang="en-US" sz="1600" dirty="0" smtClean="0">
              <a:latin typeface="Bookman Old Style" pitchFamily="18" charset="0"/>
            </a:rPr>
            <a:t> at:</a:t>
          </a:r>
          <a:endParaRPr lang="en-US" sz="2400"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pPr algn="ctr"/>
          <a:r>
            <a:rPr lang="en-GB" sz="1800" b="1" dirty="0" smtClean="0">
              <a:latin typeface="Bookman Old Style" pitchFamily="18" charset="0"/>
            </a:rPr>
            <a:t>Government performance</a:t>
          </a:r>
          <a:endParaRPr lang="en-US" sz="18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E458D026-BB25-4683-AA1A-FC1B20D2E32C}">
      <dgm:prSet phldrT="[Text]" custT="1"/>
      <dgm:spPr/>
      <dgm:t>
        <a:bodyPr/>
        <a:lstStyle/>
        <a:p>
          <a:pPr algn="l"/>
          <a:r>
            <a:rPr lang="en-US" sz="1600" dirty="0" smtClean="0">
              <a:latin typeface="Bookman Old Style" pitchFamily="18" charset="0"/>
            </a:rPr>
            <a:t>Creating jobs</a:t>
          </a:r>
          <a:endParaRPr lang="en-US" sz="1600" dirty="0">
            <a:latin typeface="Bookman Old Style" pitchFamily="18" charset="0"/>
          </a:endParaRPr>
        </a:p>
      </dgm:t>
    </dgm:pt>
    <dgm:pt modelId="{AB2235E0-2DE0-4D4F-89EF-48368CA9B68B}" type="parTrans" cxnId="{A0D7F644-DCE8-4C98-826D-C657B6561961}">
      <dgm:prSet/>
      <dgm:spPr/>
      <dgm:t>
        <a:bodyPr/>
        <a:lstStyle/>
        <a:p>
          <a:endParaRPr lang="en-GB">
            <a:solidFill>
              <a:schemeClr val="bg1"/>
            </a:solidFill>
          </a:endParaRPr>
        </a:p>
      </dgm:t>
    </dgm:pt>
    <dgm:pt modelId="{DFF11391-106A-4D4A-B234-DEA6166215C6}" type="sibTrans" cxnId="{A0D7F644-DCE8-4C98-826D-C657B6561961}">
      <dgm:prSet/>
      <dgm:spPr/>
      <dgm:t>
        <a:bodyPr/>
        <a:lstStyle/>
        <a:p>
          <a:endParaRPr lang="en-GB">
            <a:solidFill>
              <a:schemeClr val="bg1"/>
            </a:solidFill>
          </a:endParaRPr>
        </a:p>
      </dgm:t>
    </dgm:pt>
    <dgm:pt modelId="{5D22646E-3FAC-4167-9D24-3EA587ADCADB}">
      <dgm:prSet phldrT="[Text]" custT="1"/>
      <dgm:spPr/>
      <dgm:t>
        <a:bodyPr/>
        <a:lstStyle/>
        <a:p>
          <a:pPr algn="ctr"/>
          <a:r>
            <a:rPr lang="en-US" sz="2000" b="1" dirty="0" smtClean="0">
              <a:latin typeface="Bookman Old Style" pitchFamily="18" charset="0"/>
            </a:rPr>
            <a:t>Fundamental rights</a:t>
          </a:r>
          <a:endParaRPr lang="en-US" sz="2000"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75519DEE-9201-4D32-AFBC-CA895FB0F661}">
      <dgm:prSet phldrT="[Text]" custT="1"/>
      <dgm:spPr/>
      <dgm:t>
        <a:bodyPr/>
        <a:lstStyle/>
        <a:p>
          <a:r>
            <a:rPr lang="en-US" sz="1600" dirty="0" smtClean="0">
              <a:latin typeface="Bookman Old Style" pitchFamily="18" charset="0"/>
            </a:rPr>
            <a:t>Walking time to nearest health care </a:t>
          </a:r>
          <a:r>
            <a:rPr lang="en-US" sz="1600" dirty="0" err="1" smtClean="0">
              <a:latin typeface="Bookman Old Style" pitchFamily="18" charset="0"/>
            </a:rPr>
            <a:t>centre</a:t>
          </a:r>
          <a:endParaRPr lang="en-US" sz="1600" dirty="0">
            <a:latin typeface="Bookman Old Style" pitchFamily="18" charset="0"/>
          </a:endParaRPr>
        </a:p>
      </dgm:t>
    </dgm:pt>
    <dgm:pt modelId="{F3AE2259-4415-4BB2-A8D6-51B9CEEE7B22}">
      <dgm:prSet phldrT="[Text]" custT="1"/>
      <dgm:spPr/>
      <dgm:t>
        <a:bodyPr/>
        <a:lstStyle/>
        <a:p>
          <a:r>
            <a:rPr lang="en-US" sz="2400" b="1" dirty="0" smtClean="0">
              <a:latin typeface="Bookman Old Style" pitchFamily="18" charset="0"/>
            </a:rPr>
            <a:t>Services</a:t>
          </a:r>
          <a:endParaRPr lang="en-US" sz="24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B56DD0CB-12C1-4291-B0C6-DB2E4295D49E}" type="sibTrans" cxnId="{6C4B1339-F402-4DD4-863D-2B76FA481E87}">
      <dgm:prSet/>
      <dgm:spPr/>
      <dgm:t>
        <a:bodyPr/>
        <a:lstStyle/>
        <a:p>
          <a:endParaRPr lang="en-GB">
            <a:solidFill>
              <a:schemeClr val="bg1"/>
            </a:solidFill>
          </a:endParaRPr>
        </a:p>
      </dgm:t>
    </dgm:pt>
    <dgm:pt modelId="{2EF8A3E0-C68D-43CC-BFB2-AE03133CA1D2}" type="parTrans" cxnId="{6C4B1339-F402-4DD4-863D-2B76FA481E87}">
      <dgm:prSet/>
      <dgm:spPr/>
      <dgm:t>
        <a:bodyPr/>
        <a:lstStyle/>
        <a:p>
          <a:endParaRPr lang="en-GB">
            <a:solidFill>
              <a:schemeClr val="bg1"/>
            </a:solidFill>
          </a:endParaRPr>
        </a:p>
      </dgm:t>
    </dgm:pt>
    <dgm:pt modelId="{D12479C7-DECB-4440-9EFF-7548E22748C5}">
      <dgm:prSet phldrT="[Text]" custT="1"/>
      <dgm:spPr/>
      <dgm:t>
        <a:bodyPr/>
        <a:lstStyle/>
        <a:p>
          <a:pPr algn="l"/>
          <a:r>
            <a:rPr lang="en-US" sz="1600" dirty="0" smtClean="0">
              <a:latin typeface="Bookman Old Style" pitchFamily="18" charset="0"/>
            </a:rPr>
            <a:t>Freedom of speech &amp; opinion</a:t>
          </a:r>
          <a:endParaRPr lang="en-US" sz="1600" dirty="0">
            <a:latin typeface="Bookman Old Style" pitchFamily="18" charset="0"/>
          </a:endParaRPr>
        </a:p>
      </dgm:t>
    </dgm:pt>
    <dgm:pt modelId="{B64E431F-D2F9-4CD0-A6C4-17081298DD86}" type="parTrans" cxnId="{E037539F-9203-4BCF-9A6B-6F66B9671E3E}">
      <dgm:prSet/>
      <dgm:spPr/>
      <dgm:t>
        <a:bodyPr/>
        <a:lstStyle/>
        <a:p>
          <a:endParaRPr lang="en-GB"/>
        </a:p>
      </dgm:t>
    </dgm:pt>
    <dgm:pt modelId="{4CE827D2-C713-4396-82FC-B4BD153C70B9}" type="sibTrans" cxnId="{E037539F-9203-4BCF-9A6B-6F66B9671E3E}">
      <dgm:prSet/>
      <dgm:spPr/>
      <dgm:t>
        <a:bodyPr/>
        <a:lstStyle/>
        <a:p>
          <a:endParaRPr lang="en-GB"/>
        </a:p>
      </dgm:t>
    </dgm:pt>
    <dgm:pt modelId="{3B4F15A3-7A27-49CA-AC8B-527DAD4C3CDB}">
      <dgm:prSet phldrT="[Text]" custT="1"/>
      <dgm:spPr/>
      <dgm:t>
        <a:bodyPr/>
        <a:lstStyle/>
        <a:p>
          <a:r>
            <a:rPr lang="en-US" sz="1600" dirty="0" smtClean="0">
              <a:latin typeface="Bookman Old Style" pitchFamily="18" charset="0"/>
            </a:rPr>
            <a:t>Waste disposal</a:t>
          </a:r>
          <a:endParaRPr lang="en-US" sz="1600" dirty="0">
            <a:latin typeface="Bookman Old Style" pitchFamily="18" charset="0"/>
          </a:endParaRPr>
        </a:p>
      </dgm:t>
    </dgm:pt>
    <dgm:pt modelId="{1A2C368B-FFC8-4A8C-A83F-D6E6F3B2AF0D}" type="parTrans" cxnId="{FF2AAFD6-DB55-43B9-8B89-379C904B7763}">
      <dgm:prSet/>
      <dgm:spPr/>
      <dgm:t>
        <a:bodyPr/>
        <a:lstStyle/>
        <a:p>
          <a:endParaRPr lang="en-GB"/>
        </a:p>
      </dgm:t>
    </dgm:pt>
    <dgm:pt modelId="{E14679D3-8044-4E0C-91EE-E3904702BC90}" type="sibTrans" cxnId="{FF2AAFD6-DB55-43B9-8B89-379C904B7763}">
      <dgm:prSet/>
      <dgm:spPr/>
      <dgm:t>
        <a:bodyPr/>
        <a:lstStyle/>
        <a:p>
          <a:endParaRPr lang="en-GB"/>
        </a:p>
      </dgm:t>
    </dgm:pt>
    <dgm:pt modelId="{1F7DD0F4-8741-4433-8FDD-BB88255230C9}">
      <dgm:prSet phldrT="[Text]" custT="1"/>
      <dgm:spPr/>
      <dgm:t>
        <a:bodyPr/>
        <a:lstStyle/>
        <a:p>
          <a:r>
            <a:rPr lang="en-US" sz="1600" dirty="0" smtClean="0">
              <a:latin typeface="Bookman Old Style" pitchFamily="18" charset="0"/>
            </a:rPr>
            <a:t>Quality of drinking water</a:t>
          </a:r>
          <a:endParaRPr lang="en-US" sz="1600" dirty="0">
            <a:latin typeface="Bookman Old Style" pitchFamily="18" charset="0"/>
          </a:endParaRPr>
        </a:p>
      </dgm:t>
    </dgm:pt>
    <dgm:pt modelId="{C4CA2FF8-F094-42B9-917C-2B3ACBDB1A7E}" type="parTrans" cxnId="{F5573D9F-8F79-466D-8B68-687AA5D87743}">
      <dgm:prSet/>
      <dgm:spPr/>
      <dgm:t>
        <a:bodyPr/>
        <a:lstStyle/>
        <a:p>
          <a:endParaRPr lang="en-GB"/>
        </a:p>
      </dgm:t>
    </dgm:pt>
    <dgm:pt modelId="{C9B483AF-8E39-4C62-BA0C-3DCF4AC1DCA2}" type="sibTrans" cxnId="{F5573D9F-8F79-466D-8B68-687AA5D87743}">
      <dgm:prSet/>
      <dgm:spPr/>
      <dgm:t>
        <a:bodyPr/>
        <a:lstStyle/>
        <a:p>
          <a:endParaRPr lang="en-GB"/>
        </a:p>
      </dgm:t>
    </dgm:pt>
    <dgm:pt modelId="{69B2CF56-DF3C-47C3-AD05-5AFA04D6DF81}">
      <dgm:prSet phldrT="[Text]" custT="1"/>
      <dgm:spPr/>
      <dgm:t>
        <a:bodyPr/>
        <a:lstStyle/>
        <a:p>
          <a:pPr algn="l"/>
          <a:r>
            <a:rPr lang="en-US" sz="1600" dirty="0" smtClean="0">
              <a:solidFill>
                <a:schemeClr val="bg1"/>
              </a:solidFill>
              <a:latin typeface="Bookman Old Style" pitchFamily="18" charset="0"/>
            </a:rPr>
            <a:t>Reducing gap between rich and poor</a:t>
          </a:r>
          <a:endParaRPr lang="en-US" sz="1600" dirty="0">
            <a:latin typeface="Bookman Old Style" pitchFamily="18" charset="0"/>
          </a:endParaRPr>
        </a:p>
      </dgm:t>
    </dgm:pt>
    <dgm:pt modelId="{F360CAF0-E5AE-4A98-8FD6-D279816B7DC3}" type="parTrans" cxnId="{D079AE7B-7188-441D-9601-AC675B88EBC2}">
      <dgm:prSet/>
      <dgm:spPr/>
      <dgm:t>
        <a:bodyPr/>
        <a:lstStyle/>
        <a:p>
          <a:endParaRPr lang="en-GB"/>
        </a:p>
      </dgm:t>
    </dgm:pt>
    <dgm:pt modelId="{6E19AC36-A69A-4671-9E6E-A444EE02C162}" type="sibTrans" cxnId="{D079AE7B-7188-441D-9601-AC675B88EBC2}">
      <dgm:prSet/>
      <dgm:spPr/>
      <dgm:t>
        <a:bodyPr/>
        <a:lstStyle/>
        <a:p>
          <a:endParaRPr lang="en-GB"/>
        </a:p>
      </dgm:t>
    </dgm:pt>
    <dgm:pt modelId="{D62025D1-C9F7-4046-B2F9-CB6A09180A1E}">
      <dgm:prSet phldrT="[Text]" custT="1"/>
      <dgm:spPr/>
      <dgm:t>
        <a:bodyPr/>
        <a:lstStyle/>
        <a:p>
          <a:pPr algn="l"/>
          <a:r>
            <a:rPr lang="en-US" sz="1600" dirty="0" smtClean="0">
              <a:solidFill>
                <a:schemeClr val="bg1"/>
              </a:solidFill>
              <a:latin typeface="Bookman Old Style" pitchFamily="18" charset="0"/>
            </a:rPr>
            <a:t>Fighting corruption</a:t>
          </a:r>
        </a:p>
      </dgm:t>
    </dgm:pt>
    <dgm:pt modelId="{7156F5E3-95A8-4F9F-AAC3-2F18D8BBAB9E}" type="parTrans" cxnId="{CCB84CFB-B345-46E1-911D-D93D260CA127}">
      <dgm:prSet/>
      <dgm:spPr/>
      <dgm:t>
        <a:bodyPr/>
        <a:lstStyle/>
        <a:p>
          <a:endParaRPr lang="en-GB"/>
        </a:p>
      </dgm:t>
    </dgm:pt>
    <dgm:pt modelId="{BD95B2EB-7B7A-468C-943E-A4811B096816}" type="sibTrans" cxnId="{CCB84CFB-B345-46E1-911D-D93D260CA127}">
      <dgm:prSet/>
      <dgm:spPr/>
      <dgm:t>
        <a:bodyPr/>
        <a:lstStyle/>
        <a:p>
          <a:endParaRPr lang="en-GB"/>
        </a:p>
      </dgm:t>
    </dgm:pt>
    <dgm:pt modelId="{6A3A53FE-CF54-430F-97CE-0E3CB0ECC4C0}">
      <dgm:prSet phldrT="[Text]" custT="1"/>
      <dgm:spPr/>
      <dgm:t>
        <a:bodyPr/>
        <a:lstStyle/>
        <a:p>
          <a:pPr algn="l"/>
          <a:r>
            <a:rPr lang="en-US" sz="1600" dirty="0" smtClean="0">
              <a:solidFill>
                <a:schemeClr val="bg1"/>
              </a:solidFill>
              <a:latin typeface="Bookman Old Style" pitchFamily="18" charset="0"/>
            </a:rPr>
            <a:t>Protecting environment</a:t>
          </a:r>
        </a:p>
      </dgm:t>
    </dgm:pt>
    <dgm:pt modelId="{532FF760-62F0-4301-B784-14474F58094D}" type="parTrans" cxnId="{D8F06282-2581-49DB-8ACE-7FC6739E9DC5}">
      <dgm:prSet/>
      <dgm:spPr/>
      <dgm:t>
        <a:bodyPr/>
        <a:lstStyle/>
        <a:p>
          <a:endParaRPr lang="en-GB"/>
        </a:p>
      </dgm:t>
    </dgm:pt>
    <dgm:pt modelId="{837B721C-EDFB-432E-8333-86F966482A30}" type="sibTrans" cxnId="{D8F06282-2581-49DB-8ACE-7FC6739E9DC5}">
      <dgm:prSet/>
      <dgm:spPr/>
      <dgm:t>
        <a:bodyPr/>
        <a:lstStyle/>
        <a:p>
          <a:endParaRPr lang="en-GB"/>
        </a:p>
      </dgm:t>
    </dgm:pt>
    <dgm:pt modelId="{5E6217EB-058B-4BFE-B5CB-DDC61617FB6E}">
      <dgm:prSet phldrT="[Text]" custT="1"/>
      <dgm:spPr/>
      <dgm:t>
        <a:bodyPr/>
        <a:lstStyle/>
        <a:p>
          <a:pPr algn="l"/>
          <a:r>
            <a:rPr lang="en-US" sz="1600" dirty="0" smtClean="0">
              <a:solidFill>
                <a:schemeClr val="bg1"/>
              </a:solidFill>
              <a:latin typeface="Bookman Old Style" pitchFamily="18" charset="0"/>
            </a:rPr>
            <a:t>Preserving cultural and traditions</a:t>
          </a:r>
          <a:r>
            <a:rPr lang="en-US" sz="1600" dirty="0" smtClean="0">
              <a:latin typeface="Bookman Old Style" pitchFamily="18" charset="0"/>
            </a:rPr>
            <a:t> </a:t>
          </a:r>
          <a:endParaRPr lang="en-US" sz="1600" dirty="0" smtClean="0">
            <a:solidFill>
              <a:schemeClr val="bg1"/>
            </a:solidFill>
            <a:latin typeface="Bookman Old Style" pitchFamily="18" charset="0"/>
          </a:endParaRPr>
        </a:p>
      </dgm:t>
    </dgm:pt>
    <dgm:pt modelId="{5966FA6B-12B0-4B0C-BA32-ECDF0B9C42E3}" type="parTrans" cxnId="{E2388CFB-30FA-4ECF-A22E-EE2ACFEB3F73}">
      <dgm:prSet/>
      <dgm:spPr/>
      <dgm:t>
        <a:bodyPr/>
        <a:lstStyle/>
        <a:p>
          <a:endParaRPr lang="en-GB"/>
        </a:p>
      </dgm:t>
    </dgm:pt>
    <dgm:pt modelId="{77D5F057-0AE0-48F5-800B-5AF3FEB7FB8C}" type="sibTrans" cxnId="{E2388CFB-30FA-4ECF-A22E-EE2ACFEB3F73}">
      <dgm:prSet/>
      <dgm:spPr/>
      <dgm:t>
        <a:bodyPr/>
        <a:lstStyle/>
        <a:p>
          <a:endParaRPr lang="en-GB"/>
        </a:p>
      </dgm:t>
    </dgm:pt>
    <dgm:pt modelId="{DE03B41C-07E2-4253-A00A-ABC7209FC93C}">
      <dgm:prSet phldrT="[Text]" custT="1"/>
      <dgm:spPr/>
      <dgm:t>
        <a:bodyPr/>
        <a:lstStyle/>
        <a:p>
          <a:pPr algn="l"/>
          <a:r>
            <a:rPr lang="en-US" sz="1600" dirty="0" smtClean="0">
              <a:latin typeface="Bookman Old Style" pitchFamily="18" charset="0"/>
            </a:rPr>
            <a:t>Providing education</a:t>
          </a:r>
          <a:endParaRPr lang="en-US" sz="1600" dirty="0">
            <a:latin typeface="Bookman Old Style" pitchFamily="18" charset="0"/>
          </a:endParaRPr>
        </a:p>
      </dgm:t>
    </dgm:pt>
    <dgm:pt modelId="{25953383-93D0-47AA-9756-08D19ADA0C49}" type="parTrans" cxnId="{DCC09412-91D8-4E50-A36D-7EFE4C422C4C}">
      <dgm:prSet/>
      <dgm:spPr/>
      <dgm:t>
        <a:bodyPr/>
        <a:lstStyle/>
        <a:p>
          <a:endParaRPr lang="en-GB"/>
        </a:p>
      </dgm:t>
    </dgm:pt>
    <dgm:pt modelId="{EE162200-7081-4DDF-AE1C-A031D5027BED}" type="sibTrans" cxnId="{DCC09412-91D8-4E50-A36D-7EFE4C422C4C}">
      <dgm:prSet/>
      <dgm:spPr/>
      <dgm:t>
        <a:bodyPr/>
        <a:lstStyle/>
        <a:p>
          <a:endParaRPr lang="en-GB"/>
        </a:p>
      </dgm:t>
    </dgm:pt>
    <dgm:pt modelId="{7FAEBBE4-18F0-4A56-ABA3-6A6B9DEB0B0D}">
      <dgm:prSet phldrT="[Text]" custT="1"/>
      <dgm:spPr/>
      <dgm:t>
        <a:bodyPr/>
        <a:lstStyle/>
        <a:p>
          <a:pPr algn="l"/>
          <a:r>
            <a:rPr lang="en-US" sz="1600" dirty="0" smtClean="0">
              <a:latin typeface="Bookman Old Style" pitchFamily="18" charset="0"/>
            </a:rPr>
            <a:t>Improving health services</a:t>
          </a:r>
          <a:endParaRPr lang="en-US" sz="1600" dirty="0">
            <a:latin typeface="Bookman Old Style" pitchFamily="18" charset="0"/>
          </a:endParaRPr>
        </a:p>
      </dgm:t>
    </dgm:pt>
    <dgm:pt modelId="{221390A2-7FE1-4204-875A-450F103AD182}" type="parTrans" cxnId="{93D2CF05-E003-44FF-8071-340CA1F24AB6}">
      <dgm:prSet/>
      <dgm:spPr/>
      <dgm:t>
        <a:bodyPr/>
        <a:lstStyle/>
        <a:p>
          <a:endParaRPr lang="en-GB"/>
        </a:p>
      </dgm:t>
    </dgm:pt>
    <dgm:pt modelId="{711EE9DE-4E4A-404C-8657-355B7662D598}" type="sibTrans" cxnId="{93D2CF05-E003-44FF-8071-340CA1F24AB6}">
      <dgm:prSet/>
      <dgm:spPr/>
      <dgm:t>
        <a:bodyPr/>
        <a:lstStyle/>
        <a:p>
          <a:endParaRPr lang="en-GB"/>
        </a:p>
      </dgm:t>
    </dgm:pt>
    <dgm:pt modelId="{FF7E163A-CF4B-4C4D-B177-FAB75A01AE33}">
      <dgm:prSet phldrT="[Text]" custT="1"/>
      <dgm:spPr/>
      <dgm:t>
        <a:bodyPr/>
        <a:lstStyle/>
        <a:p>
          <a:pPr algn="l"/>
          <a:r>
            <a:rPr lang="en-US" sz="1600" dirty="0" smtClean="0">
              <a:latin typeface="Bookman Old Style" pitchFamily="18" charset="0"/>
            </a:rPr>
            <a:t>To vote</a:t>
          </a:r>
          <a:endParaRPr lang="en-US" sz="1600" dirty="0">
            <a:latin typeface="Bookman Old Style" pitchFamily="18" charset="0"/>
          </a:endParaRPr>
        </a:p>
      </dgm:t>
    </dgm:pt>
    <dgm:pt modelId="{18E2C133-FE19-4875-A2BB-9D757FD8E40E}" type="parTrans" cxnId="{65E0429D-EA84-4ACF-89E0-884D90A7F86E}">
      <dgm:prSet/>
      <dgm:spPr/>
      <dgm:t>
        <a:bodyPr/>
        <a:lstStyle/>
        <a:p>
          <a:endParaRPr lang="en-GB"/>
        </a:p>
      </dgm:t>
    </dgm:pt>
    <dgm:pt modelId="{250BC6AD-64D8-4B50-9193-A242C7DA7585}" type="sibTrans" cxnId="{65E0429D-EA84-4ACF-89E0-884D90A7F86E}">
      <dgm:prSet/>
      <dgm:spPr/>
      <dgm:t>
        <a:bodyPr/>
        <a:lstStyle/>
        <a:p>
          <a:endParaRPr lang="en-GB"/>
        </a:p>
      </dgm:t>
    </dgm:pt>
    <dgm:pt modelId="{3B6D0E68-3810-4747-860C-0729AA750217}">
      <dgm:prSet phldrT="[Text]" custT="1"/>
      <dgm:spPr/>
      <dgm:t>
        <a:bodyPr/>
        <a:lstStyle/>
        <a:p>
          <a:pPr algn="l"/>
          <a:r>
            <a:rPr lang="en-US" sz="1600" dirty="0" smtClean="0">
              <a:latin typeface="Bookman Old Style" pitchFamily="18" charset="0"/>
            </a:rPr>
            <a:t>To join political party</a:t>
          </a:r>
          <a:endParaRPr lang="en-US" sz="1600" dirty="0">
            <a:latin typeface="Bookman Old Style" pitchFamily="18" charset="0"/>
          </a:endParaRPr>
        </a:p>
      </dgm:t>
    </dgm:pt>
    <dgm:pt modelId="{DF2B0097-F7A9-46A6-A987-17321AA816F9}" type="parTrans" cxnId="{A375913F-0087-4347-BD2C-2B89409CFC22}">
      <dgm:prSet/>
      <dgm:spPr/>
      <dgm:t>
        <a:bodyPr/>
        <a:lstStyle/>
        <a:p>
          <a:endParaRPr lang="en-GB"/>
        </a:p>
      </dgm:t>
    </dgm:pt>
    <dgm:pt modelId="{29ED2F14-DEB4-4C3E-9B71-CDCDA9C6D60F}" type="sibTrans" cxnId="{A375913F-0087-4347-BD2C-2B89409CFC22}">
      <dgm:prSet/>
      <dgm:spPr/>
      <dgm:t>
        <a:bodyPr/>
        <a:lstStyle/>
        <a:p>
          <a:endParaRPr lang="en-GB"/>
        </a:p>
      </dgm:t>
    </dgm:pt>
    <dgm:pt modelId="{84BB3570-E11F-445F-BB32-B231EE07F4DB}">
      <dgm:prSet phldrT="[Text]" custT="1"/>
      <dgm:spPr/>
      <dgm:t>
        <a:bodyPr/>
        <a:lstStyle/>
        <a:p>
          <a:pPr algn="l"/>
          <a:endParaRPr lang="en-US" sz="1050" dirty="0">
            <a:latin typeface="Bookman Old Style" pitchFamily="18" charset="0"/>
          </a:endParaRPr>
        </a:p>
      </dgm:t>
    </dgm:pt>
    <dgm:pt modelId="{E2573233-8DEA-4FAD-93F9-19FF992581B6}" type="parTrans" cxnId="{9C25A3BC-C25A-445A-81AE-AF488F5CF1C8}">
      <dgm:prSet/>
      <dgm:spPr/>
      <dgm:t>
        <a:bodyPr/>
        <a:lstStyle/>
        <a:p>
          <a:endParaRPr lang="en-GB"/>
        </a:p>
      </dgm:t>
    </dgm:pt>
    <dgm:pt modelId="{EAA28A37-EB4D-4FC9-AD99-C4E42E8A3F0A}" type="sibTrans" cxnId="{9C25A3BC-C25A-445A-81AE-AF488F5CF1C8}">
      <dgm:prSet/>
      <dgm:spPr/>
      <dgm:t>
        <a:bodyPr/>
        <a:lstStyle/>
        <a:p>
          <a:endParaRPr lang="en-GB"/>
        </a:p>
      </dgm:t>
    </dgm:pt>
    <dgm:pt modelId="{433D9D62-CE9D-45CB-B7B7-E365E0F5E9B3}">
      <dgm:prSet phldrT="[Text]" custT="1"/>
      <dgm:spPr/>
      <dgm:t>
        <a:bodyPr/>
        <a:lstStyle/>
        <a:p>
          <a:pPr algn="l"/>
          <a:r>
            <a:rPr lang="en-GB" sz="1600" dirty="0" smtClean="0">
              <a:latin typeface="Bookman Old Style" pitchFamily="18" charset="0"/>
            </a:rPr>
            <a:t>To form/join </a:t>
          </a:r>
          <a:r>
            <a:rPr lang="en-GB" sz="1600" i="1" dirty="0" err="1" smtClean="0">
              <a:latin typeface="Bookman Old Style" pitchFamily="18" charset="0"/>
            </a:rPr>
            <a:t>tshogpa</a:t>
          </a:r>
          <a:endParaRPr lang="en-US" sz="1600" i="1" dirty="0">
            <a:latin typeface="Bookman Old Style" pitchFamily="18" charset="0"/>
          </a:endParaRPr>
        </a:p>
      </dgm:t>
    </dgm:pt>
    <dgm:pt modelId="{42AC9E2D-E9AF-480E-8E5B-AF184DDA0C53}" type="parTrans" cxnId="{F0F51850-3994-4976-9924-8C9A3AA84CE0}">
      <dgm:prSet/>
      <dgm:spPr/>
      <dgm:t>
        <a:bodyPr/>
        <a:lstStyle/>
        <a:p>
          <a:endParaRPr lang="en-GB"/>
        </a:p>
      </dgm:t>
    </dgm:pt>
    <dgm:pt modelId="{CFAAB513-2A08-46F1-B15D-04F5017703E3}" type="sibTrans" cxnId="{F0F51850-3994-4976-9924-8C9A3AA84CE0}">
      <dgm:prSet/>
      <dgm:spPr/>
      <dgm:t>
        <a:bodyPr/>
        <a:lstStyle/>
        <a:p>
          <a:endParaRPr lang="en-GB"/>
        </a:p>
      </dgm:t>
    </dgm:pt>
    <dgm:pt modelId="{538D5C0B-278E-4E55-9773-BC610E546321}">
      <dgm:prSet phldrT="[Text]" custT="1"/>
      <dgm:spPr/>
      <dgm:t>
        <a:bodyPr/>
        <a:lstStyle/>
        <a:p>
          <a:pPr algn="l"/>
          <a:r>
            <a:rPr lang="en-US" sz="1600" dirty="0" smtClean="0">
              <a:latin typeface="Bookman Old Style" pitchFamily="18" charset="0"/>
            </a:rPr>
            <a:t>To join public service</a:t>
          </a:r>
          <a:endParaRPr lang="en-US" sz="1600" dirty="0">
            <a:latin typeface="Bookman Old Style" pitchFamily="18" charset="0"/>
          </a:endParaRPr>
        </a:p>
      </dgm:t>
    </dgm:pt>
    <dgm:pt modelId="{1B3533B2-75B5-4B02-AFE6-84A4C6B51EEE}" type="parTrans" cxnId="{F07092B1-7E52-48AD-85DD-AF0A3D1DC03F}">
      <dgm:prSet/>
      <dgm:spPr/>
      <dgm:t>
        <a:bodyPr/>
        <a:lstStyle/>
        <a:p>
          <a:endParaRPr lang="en-GB"/>
        </a:p>
      </dgm:t>
    </dgm:pt>
    <dgm:pt modelId="{A16BD89A-756B-4E79-955C-E43162CCDDCD}" type="sibTrans" cxnId="{F07092B1-7E52-48AD-85DD-AF0A3D1DC03F}">
      <dgm:prSet/>
      <dgm:spPr/>
      <dgm:t>
        <a:bodyPr/>
        <a:lstStyle/>
        <a:p>
          <a:endParaRPr lang="en-GB"/>
        </a:p>
      </dgm:t>
    </dgm:pt>
    <dgm:pt modelId="{814CB903-CD2F-4866-9915-78E662076B95}">
      <dgm:prSet phldrT="[Text]" custT="1"/>
      <dgm:spPr/>
      <dgm:t>
        <a:bodyPr/>
        <a:lstStyle/>
        <a:p>
          <a:pPr algn="l"/>
          <a:r>
            <a:rPr lang="en-US" sz="1600" dirty="0" smtClean="0">
              <a:latin typeface="Bookman Old Style" pitchFamily="18" charset="0"/>
            </a:rPr>
            <a:t>Equal value of work</a:t>
          </a:r>
          <a:endParaRPr lang="en-US" sz="1600" dirty="0">
            <a:latin typeface="Bookman Old Style" pitchFamily="18" charset="0"/>
          </a:endParaRPr>
        </a:p>
      </dgm:t>
    </dgm:pt>
    <dgm:pt modelId="{E91031C2-D943-4EB5-B0C9-117CAD32218E}" type="parTrans" cxnId="{2B24BB69-7716-419E-8E1A-3E2F03717BEB}">
      <dgm:prSet/>
      <dgm:spPr/>
      <dgm:t>
        <a:bodyPr/>
        <a:lstStyle/>
        <a:p>
          <a:endParaRPr lang="en-GB"/>
        </a:p>
      </dgm:t>
    </dgm:pt>
    <dgm:pt modelId="{47AA311F-EB66-4383-800A-52C1154ABAF2}" type="sibTrans" cxnId="{2B24BB69-7716-419E-8E1A-3E2F03717BEB}">
      <dgm:prSet/>
      <dgm:spPr/>
      <dgm:t>
        <a:bodyPr/>
        <a:lstStyle/>
        <a:p>
          <a:endParaRPr lang="en-GB"/>
        </a:p>
      </dgm:t>
    </dgm:pt>
    <dgm:pt modelId="{2E1DB479-63F6-47A8-A80C-46616A504888}">
      <dgm:prSet phldrT="[Text]" custT="1"/>
      <dgm:spPr/>
      <dgm:t>
        <a:bodyPr/>
        <a:lstStyle/>
        <a:p>
          <a:pPr algn="l"/>
          <a:r>
            <a:rPr lang="en-US" sz="1600" dirty="0" smtClean="0">
              <a:latin typeface="Bookman Old Style" pitchFamily="18" charset="0"/>
            </a:rPr>
            <a:t>Freedom from discrimination</a:t>
          </a:r>
          <a:endParaRPr lang="en-US" sz="1600" dirty="0">
            <a:latin typeface="Bookman Old Style" pitchFamily="18" charset="0"/>
          </a:endParaRPr>
        </a:p>
      </dgm:t>
    </dgm:pt>
    <dgm:pt modelId="{5590BCD6-F712-4A31-AB05-9A022CF32E6D}" type="parTrans" cxnId="{E36854FE-A1F0-4A8E-B8DA-820E81D9B1B2}">
      <dgm:prSet/>
      <dgm:spPr/>
      <dgm:t>
        <a:bodyPr/>
        <a:lstStyle/>
        <a:p>
          <a:endParaRPr lang="en-GB"/>
        </a:p>
      </dgm:t>
    </dgm:pt>
    <dgm:pt modelId="{C953F22D-BA6E-48CD-B437-D7CA0D9E86B4}" type="sibTrans" cxnId="{E36854FE-A1F0-4A8E-B8DA-820E81D9B1B2}">
      <dgm:prSet/>
      <dgm:spPr/>
      <dgm:t>
        <a:bodyPr/>
        <a:lstStyle/>
        <a:p>
          <a:endParaRPr lang="en-GB"/>
        </a:p>
      </dgm:t>
    </dgm:pt>
    <dgm:pt modelId="{411300CD-9060-4585-86FC-DF114DFEF545}">
      <dgm:prSet custT="1"/>
      <dgm:spPr/>
      <dgm:t>
        <a:bodyPr/>
        <a:lstStyle/>
        <a:p>
          <a:pPr algn="l"/>
          <a:r>
            <a:rPr lang="en-US" sz="1600" dirty="0" err="1" smtClean="0">
              <a:latin typeface="Bookman Old Style" pitchFamily="18" charset="0"/>
            </a:rPr>
            <a:t>Gewog</a:t>
          </a:r>
          <a:r>
            <a:rPr lang="en-US" sz="1600" dirty="0" smtClean="0">
              <a:latin typeface="Bookman Old Style" pitchFamily="18" charset="0"/>
            </a:rPr>
            <a:t> level</a:t>
          </a:r>
          <a:endParaRPr lang="en-GB" sz="1600" dirty="0" err="1" smtClean="0">
            <a:latin typeface="Bookman Old Style" pitchFamily="18" charset="0"/>
          </a:endParaRPr>
        </a:p>
      </dgm:t>
    </dgm:pt>
    <dgm:pt modelId="{EAD4BB87-3D38-4825-A966-D5F2744E04AA}" type="parTrans" cxnId="{31BB5D8A-7D0C-4FE2-8595-5BCC8FD60150}">
      <dgm:prSet/>
      <dgm:spPr/>
      <dgm:t>
        <a:bodyPr/>
        <a:lstStyle/>
        <a:p>
          <a:endParaRPr lang="en-GB"/>
        </a:p>
      </dgm:t>
    </dgm:pt>
    <dgm:pt modelId="{395C2E25-01A5-4750-AC52-9E1345617425}" type="sibTrans" cxnId="{31BB5D8A-7D0C-4FE2-8595-5BCC8FD60150}">
      <dgm:prSet/>
      <dgm:spPr/>
      <dgm:t>
        <a:bodyPr/>
        <a:lstStyle/>
        <a:p>
          <a:endParaRPr lang="en-GB"/>
        </a:p>
      </dgm:t>
    </dgm:pt>
    <dgm:pt modelId="{06E27B80-B89C-464B-A2A8-9A8CA3EA09D1}">
      <dgm:prSet custT="1"/>
      <dgm:spPr/>
      <dgm:t>
        <a:bodyPr/>
        <a:lstStyle/>
        <a:p>
          <a:pPr algn="l"/>
          <a:r>
            <a:rPr lang="en-US" sz="1600" dirty="0" err="1" smtClean="0">
              <a:latin typeface="Bookman Old Style" pitchFamily="18" charset="0"/>
            </a:rPr>
            <a:t>Thromdue</a:t>
          </a:r>
          <a:r>
            <a:rPr lang="en-US" sz="1600" dirty="0" smtClean="0">
              <a:latin typeface="Bookman Old Style" pitchFamily="18" charset="0"/>
            </a:rPr>
            <a:t> level</a:t>
          </a:r>
          <a:endParaRPr lang="en-GB" sz="1600" dirty="0" err="1" smtClean="0">
            <a:latin typeface="Bookman Old Style" pitchFamily="18" charset="0"/>
          </a:endParaRPr>
        </a:p>
      </dgm:t>
    </dgm:pt>
    <dgm:pt modelId="{7A8294F6-2178-4313-9B2B-8D884AAFBEBC}" type="parTrans" cxnId="{903E4FFF-43C3-4CC7-A9EF-46FA867EDAC8}">
      <dgm:prSet/>
      <dgm:spPr/>
      <dgm:t>
        <a:bodyPr/>
        <a:lstStyle/>
        <a:p>
          <a:endParaRPr lang="en-GB"/>
        </a:p>
      </dgm:t>
    </dgm:pt>
    <dgm:pt modelId="{AA0F3157-BE1D-4E3C-A6B9-865E5A37168E}" type="sibTrans" cxnId="{903E4FFF-43C3-4CC7-A9EF-46FA867EDAC8}">
      <dgm:prSet/>
      <dgm:spPr/>
      <dgm:t>
        <a:bodyPr/>
        <a:lstStyle/>
        <a:p>
          <a:endParaRPr lang="en-GB"/>
        </a:p>
      </dgm:t>
    </dgm:pt>
    <dgm:pt modelId="{26381526-9D6A-4F71-AE28-4E783F839179}">
      <dgm:prSet custT="1"/>
      <dgm:spPr/>
      <dgm:t>
        <a:bodyPr/>
        <a:lstStyle/>
        <a:p>
          <a:pPr algn="l"/>
          <a:r>
            <a:rPr lang="en-GB" sz="1600" dirty="0" err="1" smtClean="0">
              <a:latin typeface="Bookman Old Style" pitchFamily="18" charset="0"/>
            </a:rPr>
            <a:t>Chiwog</a:t>
          </a:r>
          <a:r>
            <a:rPr lang="en-GB" sz="1600" dirty="0" smtClean="0">
              <a:latin typeface="Bookman Old Style" pitchFamily="18" charset="0"/>
            </a:rPr>
            <a:t> level</a:t>
          </a:r>
          <a:endParaRPr lang="en-US" sz="1600" dirty="0">
            <a:latin typeface="Bookman Old Style" pitchFamily="18" charset="0"/>
          </a:endParaRPr>
        </a:p>
      </dgm:t>
    </dgm:pt>
    <dgm:pt modelId="{93993E06-76C1-4030-AF89-C26E6623FBF0}" type="parTrans" cxnId="{1F8377CA-7CED-4ABC-92BC-89CFDD3F8FFA}">
      <dgm:prSet/>
      <dgm:spPr/>
      <dgm:t>
        <a:bodyPr/>
        <a:lstStyle/>
        <a:p>
          <a:endParaRPr lang="en-GB"/>
        </a:p>
      </dgm:t>
    </dgm:pt>
    <dgm:pt modelId="{8F47C92C-BE48-42E6-94F2-522865EBCA33}" type="sibTrans" cxnId="{1F8377CA-7CED-4ABC-92BC-89CFDD3F8FFA}">
      <dgm:prSet/>
      <dgm:spPr/>
      <dgm:t>
        <a:bodyPr/>
        <a:lstStyle/>
        <a:p>
          <a:endParaRPr lang="en-GB"/>
        </a:p>
      </dgm:t>
    </dgm:pt>
    <dgm:pt modelId="{CE30F275-05E3-44EA-8FCE-A76D6C19CD0A}">
      <dgm:prSet phldrT="[Text]" custT="1"/>
      <dgm:spPr/>
      <dgm:t>
        <a:bodyPr/>
        <a:lstStyle/>
        <a:p>
          <a:r>
            <a:rPr lang="en-US" sz="1600" dirty="0" smtClean="0">
              <a:latin typeface="Bookman Old Style" pitchFamily="18" charset="0"/>
            </a:rPr>
            <a:t>Source of water</a:t>
          </a:r>
          <a:endParaRPr lang="en-US" sz="1600" dirty="0">
            <a:latin typeface="Bookman Old Style" pitchFamily="18" charset="0"/>
          </a:endParaRPr>
        </a:p>
      </dgm:t>
    </dgm:pt>
    <dgm:pt modelId="{E7E03C1B-9FFC-462A-9C9A-CDC1B3375CC7}" type="parTrans" cxnId="{2E1F8905-6DB9-4C17-9336-A7FFAD9B846C}">
      <dgm:prSet/>
      <dgm:spPr/>
      <dgm:t>
        <a:bodyPr/>
        <a:lstStyle/>
        <a:p>
          <a:endParaRPr lang="en-US"/>
        </a:p>
      </dgm:t>
    </dgm:pt>
    <dgm:pt modelId="{5FA8B912-B541-42D6-B907-21B86E3E3F3F}" type="sibTrans" cxnId="{2E1F8905-6DB9-4C17-9336-A7FFAD9B846C}">
      <dgm:prSet/>
      <dgm:spPr/>
      <dgm:t>
        <a:bodyPr/>
        <a:lstStyle/>
        <a:p>
          <a:endParaRPr lang="en-US"/>
        </a:p>
      </dgm:t>
    </dgm:pt>
    <dgm:pt modelId="{72220225-F71F-4A98-AAC6-9567BC314812}">
      <dgm:prSet phldrT="[Text]" custT="1"/>
      <dgm:spPr/>
      <dgm:t>
        <a:bodyPr/>
        <a:lstStyle/>
        <a:p>
          <a:r>
            <a:rPr lang="en-US" sz="1600" dirty="0" smtClean="0">
              <a:latin typeface="Bookman Old Style" pitchFamily="18" charset="0"/>
            </a:rPr>
            <a:t>Access to electricity</a:t>
          </a:r>
          <a:endParaRPr lang="en-US" sz="1600" dirty="0">
            <a:latin typeface="Bookman Old Style" pitchFamily="18" charset="0"/>
          </a:endParaRPr>
        </a:p>
      </dgm:t>
    </dgm:pt>
    <dgm:pt modelId="{4ABF67C7-AED6-45B1-8561-C825A123818F}" type="parTrans" cxnId="{419C771B-A69B-4235-BA89-A189471E4ADA}">
      <dgm:prSet/>
      <dgm:spPr/>
      <dgm:t>
        <a:bodyPr/>
        <a:lstStyle/>
        <a:p>
          <a:endParaRPr lang="en-US"/>
        </a:p>
      </dgm:t>
    </dgm:pt>
    <dgm:pt modelId="{0E3789C9-C4E5-4275-8261-9025B593900B}" type="sibTrans" cxnId="{419C771B-A69B-4235-BA89-A189471E4ADA}">
      <dgm:prSet/>
      <dgm:spPr/>
      <dgm:t>
        <a:bodyPr/>
        <a:lstStyle/>
        <a:p>
          <a:endParaRPr lang="en-US"/>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57446" custScaleY="58854" custLinFactNeighborX="363" custLinFactNeighborY="1090"/>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277223" custScaleY="138156" custRadScaleRad="94091" custRadScaleInc="-5239">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44490" custScaleY="291376" custRadScaleRad="142237" custRadScaleInc="-13439">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311175" custScaleY="161271" custRadScaleRad="89365" custRadScaleInc="3488">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54840" custScaleY="184966" custRadScaleRad="139302" custRadScaleInc="2902">
        <dgm:presLayoutVars>
          <dgm:bulletEnabled val="1"/>
        </dgm:presLayoutVars>
      </dgm:prSet>
      <dgm:spPr/>
      <dgm:t>
        <a:bodyPr/>
        <a:lstStyle/>
        <a:p>
          <a:endParaRPr lang="en-GB"/>
        </a:p>
      </dgm:t>
    </dgm:pt>
  </dgm:ptLst>
  <dgm:cxnLst>
    <dgm:cxn modelId="{4EE02C82-FB6F-456E-B674-6FD994F392DC}" type="presOf" srcId="{72220225-F71F-4A98-AAC6-9567BC314812}" destId="{C8DCEC74-46A7-45A7-AC30-19DD1BA439C4}" srcOrd="0" destOrd="5" presId="urn:microsoft.com/office/officeart/2005/8/layout/radial5"/>
    <dgm:cxn modelId="{9C25A3BC-C25A-445A-81AE-AF488F5CF1C8}" srcId="{5D22646E-3FAC-4167-9D24-3EA587ADCADB}" destId="{84BB3570-E11F-445F-BB32-B231EE07F4DB}" srcOrd="7" destOrd="0" parTransId="{E2573233-8DEA-4FAD-93F9-19FF992581B6}" sibTransId="{EAA28A37-EB4D-4FC9-AD99-C4E42E8A3F0A}"/>
    <dgm:cxn modelId="{903E4FFF-43C3-4CC7-A9EF-46FA867EDAC8}" srcId="{1B9BFC61-0F8B-46FF-ABC1-D19F38170CCC}" destId="{06E27B80-B89C-464B-A2A8-9A8CA3EA09D1}" srcOrd="2" destOrd="0" parTransId="{7A8294F6-2178-4313-9B2B-8D884AAFBEBC}" sibTransId="{AA0F3157-BE1D-4E3C-A6B9-865E5A37168E}"/>
    <dgm:cxn modelId="{C74C29AE-C9CC-47B4-B44B-459FF8E7E93E}" type="presOf" srcId="{433D9D62-CE9D-45CB-B7B7-E365E0F5E9B3}" destId="{8A09F1F7-6A16-4C5B-87AC-C5DE5BEE8F20}" srcOrd="0" destOrd="4" presId="urn:microsoft.com/office/officeart/2005/8/layout/radial5"/>
    <dgm:cxn modelId="{CCB84CFB-B345-46E1-911D-D93D260CA127}" srcId="{779A4E01-EBCC-4AD9-A427-223977074438}" destId="{D62025D1-C9F7-4046-B2F9-CB6A09180A1E}" srcOrd="4" destOrd="0" parTransId="{7156F5E3-95A8-4F9F-AAC3-2F18D8BBAB9E}" sibTransId="{BD95B2EB-7B7A-468C-943E-A4811B096816}"/>
    <dgm:cxn modelId="{48389D12-6313-494A-832A-BE0C33C1ABFC}" type="presOf" srcId="{E458D026-BB25-4683-AA1A-FC1B20D2E32C}" destId="{213A6BED-701C-4696-BA47-681AFC9BF558}" srcOrd="0" destOrd="1" presId="urn:microsoft.com/office/officeart/2005/8/layout/radial5"/>
    <dgm:cxn modelId="{A0D7F644-DCE8-4C98-826D-C657B6561961}" srcId="{779A4E01-EBCC-4AD9-A427-223977074438}" destId="{E458D026-BB25-4683-AA1A-FC1B20D2E32C}" srcOrd="0" destOrd="0" parTransId="{AB2235E0-2DE0-4D4F-89EF-48368CA9B68B}" sibTransId="{DFF11391-106A-4D4A-B234-DEA6166215C6}"/>
    <dgm:cxn modelId="{586BADFB-0610-444A-A2DD-D27862FA91E2}" srcId="{B583DC59-AC2E-4B58-9BFE-3F4307F8BBEB}" destId="{1B9BFC61-0F8B-46FF-ABC1-D19F38170CCC}" srcOrd="0" destOrd="0" parTransId="{584AC4A0-68E0-49AE-9EA9-BB4938A6BDA6}" sibTransId="{B7AA3861-7331-42F2-A7B6-12E131C639F7}"/>
    <dgm:cxn modelId="{C5211425-D9EA-4BFD-979D-E959B6E3AE6B}" type="presOf" srcId="{28666057-B340-4B8C-A607-808E7C682436}" destId="{44D43A45-E51F-4490-9423-F7632FD22981}" srcOrd="0" destOrd="0" presId="urn:microsoft.com/office/officeart/2005/8/layout/radial5"/>
    <dgm:cxn modelId="{8376C6C9-D9E8-41FA-BB63-F1A68A370C08}" type="presOf" srcId="{538D5C0B-278E-4E55-9773-BC610E546321}" destId="{8A09F1F7-6A16-4C5B-87AC-C5DE5BEE8F20}" srcOrd="0" destOrd="5" presId="urn:microsoft.com/office/officeart/2005/8/layout/radial5"/>
    <dgm:cxn modelId="{C88D9F05-83EE-4636-AA24-39ACE0BE988E}" type="presOf" srcId="{8E540435-FF3F-45F4-8ADA-AAF3F66EE04A}" destId="{28EC9EEF-9683-4555-9FBE-01B9AD60AE5D}" srcOrd="0" destOrd="0" presId="urn:microsoft.com/office/officeart/2005/8/layout/radial5"/>
    <dgm:cxn modelId="{2B24BB69-7716-419E-8E1A-3E2F03717BEB}" srcId="{5D22646E-3FAC-4167-9D24-3EA587ADCADB}" destId="{814CB903-CD2F-4866-9915-78E662076B95}" srcOrd="5" destOrd="0" parTransId="{E91031C2-D943-4EB5-B0C9-117CAD32218E}" sibTransId="{47AA311F-EB66-4383-800A-52C1154ABAF2}"/>
    <dgm:cxn modelId="{DCC09412-91D8-4E50-A36D-7EFE4C422C4C}" srcId="{779A4E01-EBCC-4AD9-A427-223977074438}" destId="{DE03B41C-07E2-4253-A00A-ABC7209FC93C}" srcOrd="2" destOrd="0" parTransId="{25953383-93D0-47AA-9756-08D19ADA0C49}" sibTransId="{EE162200-7081-4DDF-AE1C-A031D5027BED}"/>
    <dgm:cxn modelId="{B6BB2B32-D080-42F5-908D-2925846F2ACA}" type="presOf" srcId="{D62025D1-C9F7-4046-B2F9-CB6A09180A1E}" destId="{213A6BED-701C-4696-BA47-681AFC9BF558}" srcOrd="0" destOrd="5" presId="urn:microsoft.com/office/officeart/2005/8/layout/radial5"/>
    <dgm:cxn modelId="{9C8A7A4D-F19F-4BED-ABDD-FA5A219382A9}" type="presOf" srcId="{779A4E01-EBCC-4AD9-A427-223977074438}" destId="{213A6BED-701C-4696-BA47-681AFC9BF558}" srcOrd="0" destOrd="0" presId="urn:microsoft.com/office/officeart/2005/8/layout/radial5"/>
    <dgm:cxn modelId="{1F8377CA-7CED-4ABC-92BC-89CFDD3F8FFA}" srcId="{1B9BFC61-0F8B-46FF-ABC1-D19F38170CCC}" destId="{26381526-9D6A-4F71-AE28-4E783F839179}" srcOrd="0" destOrd="0" parTransId="{93993E06-76C1-4030-AF89-C26E6623FBF0}" sibTransId="{8F47C92C-BE48-42E6-94F2-522865EBCA33}"/>
    <dgm:cxn modelId="{419C771B-A69B-4235-BA89-A189471E4ADA}" srcId="{F3AE2259-4415-4BB2-A8D6-51B9CEEE7B22}" destId="{72220225-F71F-4A98-AAC6-9567BC314812}" srcOrd="4" destOrd="0" parTransId="{4ABF67C7-AED6-45B1-8561-C825A123818F}" sibTransId="{0E3789C9-C4E5-4275-8261-9025B593900B}"/>
    <dgm:cxn modelId="{569E7EB2-9F7E-4613-A25B-B6FDC650F71B}" type="presOf" srcId="{411300CD-9060-4585-86FC-DF114DFEF545}" destId="{9F6308EC-76FC-4644-AA73-196F9ECA6720}" srcOrd="0" destOrd="2" presId="urn:microsoft.com/office/officeart/2005/8/layout/radial5"/>
    <dgm:cxn modelId="{4ABE7C6E-A887-41D3-B309-7564194691C8}" type="presOf" srcId="{FF7E163A-CF4B-4C4D-B177-FAB75A01AE33}" destId="{8A09F1F7-6A16-4C5B-87AC-C5DE5BEE8F20}" srcOrd="0" destOrd="2" presId="urn:microsoft.com/office/officeart/2005/8/layout/radial5"/>
    <dgm:cxn modelId="{1077A674-967C-4C91-9D52-2001A0D5E0E8}" type="presOf" srcId="{06E27B80-B89C-464B-A2A8-9A8CA3EA09D1}" destId="{9F6308EC-76FC-4644-AA73-196F9ECA6720}" srcOrd="0" destOrd="3"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03EF9725-0058-4F9C-B514-D9714D118456}" type="presOf" srcId="{5E6217EB-058B-4BFE-B5CB-DDC61617FB6E}" destId="{213A6BED-701C-4696-BA47-681AFC9BF558}" srcOrd="0" destOrd="7" presId="urn:microsoft.com/office/officeart/2005/8/layout/radial5"/>
    <dgm:cxn modelId="{93D2CF05-E003-44FF-8071-340CA1F24AB6}" srcId="{779A4E01-EBCC-4AD9-A427-223977074438}" destId="{7FAEBBE4-18F0-4A56-ABA3-6A6B9DEB0B0D}" srcOrd="3" destOrd="0" parTransId="{221390A2-7FE1-4204-875A-450F103AD182}" sibTransId="{711EE9DE-4E4A-404C-8657-355B7662D598}"/>
    <dgm:cxn modelId="{AD23C04C-2D58-4644-B10C-158F66F23607}" type="presOf" srcId="{69B2CF56-DF3C-47C3-AD05-5AFA04D6DF81}" destId="{213A6BED-701C-4696-BA47-681AFC9BF558}" srcOrd="0" destOrd="2" presId="urn:microsoft.com/office/officeart/2005/8/layout/radial5"/>
    <dgm:cxn modelId="{A375913F-0087-4347-BD2C-2B89409CFC22}" srcId="{5D22646E-3FAC-4167-9D24-3EA587ADCADB}" destId="{3B6D0E68-3810-4747-860C-0729AA750217}" srcOrd="2" destOrd="0" parTransId="{DF2B0097-F7A9-46A6-A987-17321AA816F9}" sibTransId="{29ED2F14-DEB4-4C3E-9B71-CDCDA9C6D60F}"/>
    <dgm:cxn modelId="{E36854FE-A1F0-4A8E-B8DA-820E81D9B1B2}" srcId="{5D22646E-3FAC-4167-9D24-3EA587ADCADB}" destId="{2E1DB479-63F6-47A8-A80C-46616A504888}" srcOrd="6" destOrd="0" parTransId="{5590BCD6-F712-4A31-AB05-9A022CF32E6D}" sibTransId="{C953F22D-BA6E-48CD-B437-D7CA0D9E86B4}"/>
    <dgm:cxn modelId="{F1FF1543-3CC6-4A80-9D8A-9DFAC7833FA8}" type="presOf" srcId="{2E1DB479-63F6-47A8-A80C-46616A504888}" destId="{8A09F1F7-6A16-4C5B-87AC-C5DE5BEE8F20}" srcOrd="0" destOrd="7" presId="urn:microsoft.com/office/officeart/2005/8/layout/radial5"/>
    <dgm:cxn modelId="{D079AE7B-7188-441D-9601-AC675B88EBC2}" srcId="{779A4E01-EBCC-4AD9-A427-223977074438}" destId="{69B2CF56-DF3C-47C3-AD05-5AFA04D6DF81}" srcOrd="1" destOrd="0" parTransId="{F360CAF0-E5AE-4A98-8FD6-D279816B7DC3}" sibTransId="{6E19AC36-A69A-4671-9E6E-A444EE02C162}"/>
    <dgm:cxn modelId="{0A7B7E95-DA7F-4951-8597-A1EDF718A50E}" type="presOf" srcId="{F3AE2259-4415-4BB2-A8D6-51B9CEEE7B22}" destId="{C8DCEC74-46A7-45A7-AC30-19DD1BA439C4}" srcOrd="0" destOrd="0" presId="urn:microsoft.com/office/officeart/2005/8/layout/radial5"/>
    <dgm:cxn modelId="{2E1F8905-6DB9-4C17-9336-A7FFAD9B846C}" srcId="{F3AE2259-4415-4BB2-A8D6-51B9CEEE7B22}" destId="{CE30F275-05E3-44EA-8FCE-A76D6C19CD0A}" srcOrd="2" destOrd="0" parTransId="{E7E03C1B-9FFC-462A-9C9A-CDC1B3375CC7}" sibTransId="{5FA8B912-B541-42D6-B907-21B86E3E3F3F}"/>
    <dgm:cxn modelId="{FF2AAFD6-DB55-43B9-8B89-379C904B7763}" srcId="{F3AE2259-4415-4BB2-A8D6-51B9CEEE7B22}" destId="{3B4F15A3-7A27-49CA-AC8B-527DAD4C3CDB}" srcOrd="1" destOrd="0" parTransId="{1A2C368B-FFC8-4A8C-A83F-D6E6F3B2AF0D}" sibTransId="{E14679D3-8044-4E0C-91EE-E3904702BC90}"/>
    <dgm:cxn modelId="{65E0429D-EA84-4ACF-89E0-884D90A7F86E}" srcId="{5D22646E-3FAC-4167-9D24-3EA587ADCADB}" destId="{FF7E163A-CF4B-4C4D-B177-FAB75A01AE33}" srcOrd="1" destOrd="0" parTransId="{18E2C133-FE19-4875-A2BB-9D757FD8E40E}" sibTransId="{250BC6AD-64D8-4B50-9193-A242C7DA7585}"/>
    <dgm:cxn modelId="{7CA714CE-47CF-4AD7-9659-777C15726960}" srcId="{B583DC59-AC2E-4B58-9BFE-3F4307F8BBEB}" destId="{779A4E01-EBCC-4AD9-A427-223977074438}" srcOrd="1" destOrd="0" parTransId="{8E540435-FF3F-45F4-8ADA-AAF3F66EE04A}" sibTransId="{6B5F3519-EAD2-4AFE-AA8F-EB8FDB572753}"/>
    <dgm:cxn modelId="{31D86FC9-7EFD-4FFC-B906-06F7B1B0634A}" type="presOf" srcId="{8E540435-FF3F-45F4-8ADA-AAF3F66EE04A}" destId="{D66884C2-20DF-4841-B721-84B8DDAABCA0}" srcOrd="1" destOrd="0" presId="urn:microsoft.com/office/officeart/2005/8/layout/radial5"/>
    <dgm:cxn modelId="{E037539F-9203-4BCF-9A6B-6F66B9671E3E}" srcId="{5D22646E-3FAC-4167-9D24-3EA587ADCADB}" destId="{D12479C7-DECB-4440-9EFF-7548E22748C5}" srcOrd="0" destOrd="0" parTransId="{B64E431F-D2F9-4CD0-A6C4-17081298DD86}" sibTransId="{4CE827D2-C713-4396-82FC-B4BD153C70B9}"/>
    <dgm:cxn modelId="{F07092B1-7E52-48AD-85DD-AF0A3D1DC03F}" srcId="{5D22646E-3FAC-4167-9D24-3EA587ADCADB}" destId="{538D5C0B-278E-4E55-9773-BC610E546321}" srcOrd="4" destOrd="0" parTransId="{1B3533B2-75B5-4B02-AFE6-84A4C6B51EEE}" sibTransId="{A16BD89A-756B-4E79-955C-E43162CCDDCD}"/>
    <dgm:cxn modelId="{C369943E-E0D6-45D2-AC4B-0B9612F04DBF}" type="presOf" srcId="{1B9BFC61-0F8B-46FF-ABC1-D19F38170CCC}" destId="{9F6308EC-76FC-4644-AA73-196F9ECA6720}" srcOrd="0" destOrd="0" presId="urn:microsoft.com/office/officeart/2005/8/layout/radial5"/>
    <dgm:cxn modelId="{E515A844-E235-4230-A756-BFC9C4950BD5}" type="presOf" srcId="{1F7DD0F4-8741-4433-8FDD-BB88255230C9}" destId="{C8DCEC74-46A7-45A7-AC30-19DD1BA439C4}" srcOrd="0" destOrd="4" presId="urn:microsoft.com/office/officeart/2005/8/layout/radial5"/>
    <dgm:cxn modelId="{D8F06282-2581-49DB-8ACE-7FC6739E9DC5}" srcId="{779A4E01-EBCC-4AD9-A427-223977074438}" destId="{6A3A53FE-CF54-430F-97CE-0E3CB0ECC4C0}" srcOrd="5" destOrd="0" parTransId="{532FF760-62F0-4301-B784-14474F58094D}" sibTransId="{837B721C-EDFB-432E-8333-86F966482A30}"/>
    <dgm:cxn modelId="{9DB72F98-7CC3-4DFE-957D-DFDC03D72EE5}" type="presOf" srcId="{584AC4A0-68E0-49AE-9EA9-BB4938A6BDA6}" destId="{9111D467-59FE-4DED-932B-4569F0755F10}" srcOrd="0" destOrd="0" presId="urn:microsoft.com/office/officeart/2005/8/layout/radial5"/>
    <dgm:cxn modelId="{56D36F01-7C84-4445-9461-C3980358D5A5}" type="presOf" srcId="{7FAEBBE4-18F0-4A56-ABA3-6A6B9DEB0B0D}" destId="{213A6BED-701C-4696-BA47-681AFC9BF558}" srcOrd="0" destOrd="4" presId="urn:microsoft.com/office/officeart/2005/8/layout/radial5"/>
    <dgm:cxn modelId="{481B479B-A7F0-43B6-9E33-CB541AFC2782}" type="presOf" srcId="{84BB3570-E11F-445F-BB32-B231EE07F4DB}" destId="{8A09F1F7-6A16-4C5B-87AC-C5DE5BEE8F20}" srcOrd="0" destOrd="8" presId="urn:microsoft.com/office/officeart/2005/8/layout/radial5"/>
    <dgm:cxn modelId="{E80A8F86-2AA1-41AD-86B9-BC75A26046FD}" type="presOf" srcId="{5D22646E-3FAC-4167-9D24-3EA587ADCADB}" destId="{8A09F1F7-6A16-4C5B-87AC-C5DE5BEE8F20}" srcOrd="0"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E2388CFB-30FA-4ECF-A22E-EE2ACFEB3F73}" srcId="{779A4E01-EBCC-4AD9-A427-223977074438}" destId="{5E6217EB-058B-4BFE-B5CB-DDC61617FB6E}" srcOrd="6" destOrd="0" parTransId="{5966FA6B-12B0-4B0C-BA32-ECDF0B9C42E3}" sibTransId="{77D5F057-0AE0-48F5-800B-5AF3FEB7FB8C}"/>
    <dgm:cxn modelId="{A07F4DAD-DC11-46B3-BBC6-508635449F8C}" type="presOf" srcId="{26381526-9D6A-4F71-AE28-4E783F839179}" destId="{9F6308EC-76FC-4644-AA73-196F9ECA6720}" srcOrd="0" destOrd="1" presId="urn:microsoft.com/office/officeart/2005/8/layout/radial5"/>
    <dgm:cxn modelId="{35BB9E7E-F7C3-46D9-A95E-5A064109443E}" type="presOf" srcId="{6A3A53FE-CF54-430F-97CE-0E3CB0ECC4C0}" destId="{213A6BED-701C-4696-BA47-681AFC9BF558}" srcOrd="0" destOrd="6" presId="urn:microsoft.com/office/officeart/2005/8/layout/radial5"/>
    <dgm:cxn modelId="{327FC3BB-A211-40B7-8995-4BB79963FF2F}" type="presOf" srcId="{B583DC59-AC2E-4B58-9BFE-3F4307F8BBEB}" destId="{9CE2E058-348E-4CD8-98E8-0C29442F2DFF}" srcOrd="0" destOrd="0" presId="urn:microsoft.com/office/officeart/2005/8/layout/radial5"/>
    <dgm:cxn modelId="{6DD72A2A-C040-4F17-B977-E6C0527981FC}" type="presOf" srcId="{E9C09425-851B-46B2-8839-2F28B92279BB}" destId="{0C685FC3-0ABE-4608-9EF8-7AD5A4A3D5D0}" srcOrd="0" destOrd="0" presId="urn:microsoft.com/office/officeart/2005/8/layout/radial5"/>
    <dgm:cxn modelId="{0FE46740-559C-4B8A-B2AE-5F4477E5EF01}" type="presOf" srcId="{D12479C7-DECB-4440-9EFF-7548E22748C5}" destId="{8A09F1F7-6A16-4C5B-87AC-C5DE5BEE8F20}" srcOrd="0" destOrd="1" presId="urn:microsoft.com/office/officeart/2005/8/layout/radial5"/>
    <dgm:cxn modelId="{F0F51850-3994-4976-9924-8C9A3AA84CE0}" srcId="{5D22646E-3FAC-4167-9D24-3EA587ADCADB}" destId="{433D9D62-CE9D-45CB-B7B7-E365E0F5E9B3}" srcOrd="3" destOrd="0" parTransId="{42AC9E2D-E9AF-480E-8E5B-AF184DDA0C53}" sibTransId="{CFAAB513-2A08-46F1-B15D-04F5017703E3}"/>
    <dgm:cxn modelId="{F5573D9F-8F79-466D-8B68-687AA5D87743}" srcId="{F3AE2259-4415-4BB2-A8D6-51B9CEEE7B22}" destId="{1F7DD0F4-8741-4433-8FDD-BB88255230C9}" srcOrd="3" destOrd="0" parTransId="{C4CA2FF8-F094-42B9-917C-2B3ACBDB1A7E}" sibTransId="{C9B483AF-8E39-4C62-BA0C-3DCF4AC1DCA2}"/>
    <dgm:cxn modelId="{11BFB52B-4A1D-4E4B-BAE9-2DC6DA7C2E90}" type="presOf" srcId="{584AC4A0-68E0-49AE-9EA9-BB4938A6BDA6}" destId="{783C80D9-9331-49CC-BD62-3C67FC46D28F}" srcOrd="1" destOrd="0" presId="urn:microsoft.com/office/officeart/2005/8/layout/radial5"/>
    <dgm:cxn modelId="{AA3AF415-6299-49C0-9081-BD6AA0153B0C}" type="presOf" srcId="{3B4F15A3-7A27-49CA-AC8B-527DAD4C3CDB}" destId="{C8DCEC74-46A7-45A7-AC30-19DD1BA439C4}" srcOrd="0" destOrd="2" presId="urn:microsoft.com/office/officeart/2005/8/layout/radial5"/>
    <dgm:cxn modelId="{6C4B1339-F402-4DD4-863D-2B76FA481E87}" srcId="{F3AE2259-4415-4BB2-A8D6-51B9CEEE7B22}" destId="{75519DEE-9201-4D32-AFBC-CA895FB0F661}" srcOrd="0" destOrd="0" parTransId="{2EF8A3E0-C68D-43CC-BFB2-AE03133CA1D2}" sibTransId="{B56DD0CB-12C1-4291-B0C6-DB2E4295D49E}"/>
    <dgm:cxn modelId="{5C58745C-06F8-4F3F-93C0-B94E38A8C9F3}" srcId="{B583DC59-AC2E-4B58-9BFE-3F4307F8BBEB}" destId="{5D22646E-3FAC-4167-9D24-3EA587ADCADB}" srcOrd="2" destOrd="0" parTransId="{28666057-B340-4B8C-A607-808E7C682436}" sibTransId="{574FF107-EE01-40AD-9561-EA84E92BD4E3}"/>
    <dgm:cxn modelId="{8E3A649C-FAE3-4371-95FE-92291DC0338F}" type="presOf" srcId="{28666057-B340-4B8C-A607-808E7C682436}" destId="{3ED70661-89C3-44D0-916F-996C09BAEF77}" srcOrd="1" destOrd="0" presId="urn:microsoft.com/office/officeart/2005/8/layout/radial5"/>
    <dgm:cxn modelId="{65FE4617-DE1B-474B-80FA-BC2C0D19C19C}" type="presOf" srcId="{99B46055-A8E3-4DF5-A908-E7F87FF931BF}" destId="{1D6B6CCC-A977-49AE-9D42-8619D58155DF}" srcOrd="0" destOrd="0" presId="urn:microsoft.com/office/officeart/2005/8/layout/radial5"/>
    <dgm:cxn modelId="{83CFBA26-0AEF-4206-9AF4-1D6921200B4E}" type="presOf" srcId="{75519DEE-9201-4D32-AFBC-CA895FB0F661}" destId="{C8DCEC74-46A7-45A7-AC30-19DD1BA439C4}" srcOrd="0" destOrd="1" presId="urn:microsoft.com/office/officeart/2005/8/layout/radial5"/>
    <dgm:cxn modelId="{8F950A4D-E529-4123-BAAD-471EF81ACF20}" type="presOf" srcId="{DE03B41C-07E2-4253-A00A-ABC7209FC93C}" destId="{213A6BED-701C-4696-BA47-681AFC9BF558}" srcOrd="0" destOrd="3" presId="urn:microsoft.com/office/officeart/2005/8/layout/radial5"/>
    <dgm:cxn modelId="{65366A2D-FF9E-4ED2-9DEA-B789689DD680}" type="presOf" srcId="{CE30F275-05E3-44EA-8FCE-A76D6C19CD0A}" destId="{C8DCEC74-46A7-45A7-AC30-19DD1BA439C4}" srcOrd="0" destOrd="3" presId="urn:microsoft.com/office/officeart/2005/8/layout/radial5"/>
    <dgm:cxn modelId="{31BB5D8A-7D0C-4FE2-8595-5BCC8FD60150}" srcId="{1B9BFC61-0F8B-46FF-ABC1-D19F38170CCC}" destId="{411300CD-9060-4585-86FC-DF114DFEF545}" srcOrd="1" destOrd="0" parTransId="{EAD4BB87-3D38-4825-A966-D5F2744E04AA}" sibTransId="{395C2E25-01A5-4750-AC52-9E1345617425}"/>
    <dgm:cxn modelId="{0702333F-EBC8-4EC1-835A-9BDB08A60AA8}" type="presOf" srcId="{3B6D0E68-3810-4747-860C-0729AA750217}" destId="{8A09F1F7-6A16-4C5B-87AC-C5DE5BEE8F20}" srcOrd="0" destOrd="3" presId="urn:microsoft.com/office/officeart/2005/8/layout/radial5"/>
    <dgm:cxn modelId="{25263B37-DA3E-49FC-AF68-029CCDD5527B}" type="presOf" srcId="{99B46055-A8E3-4DF5-A908-E7F87FF931BF}" destId="{3B873CA4-3C58-4552-A1C3-D861DE1111B3}" srcOrd="1" destOrd="0" presId="urn:microsoft.com/office/officeart/2005/8/layout/radial5"/>
    <dgm:cxn modelId="{EC6FC5FD-AEFD-4AE7-AE44-83068B15A53C}" type="presOf" srcId="{814CB903-CD2F-4866-9915-78E662076B95}" destId="{8A09F1F7-6A16-4C5B-87AC-C5DE5BEE8F20}" srcOrd="0" destOrd="6" presId="urn:microsoft.com/office/officeart/2005/8/layout/radial5"/>
    <dgm:cxn modelId="{36D10F03-7CEA-46A0-B5BB-F65170E9ED6C}" type="presParOf" srcId="{0C685FC3-0ABE-4608-9EF8-7AD5A4A3D5D0}" destId="{9CE2E058-348E-4CD8-98E8-0C29442F2DFF}" srcOrd="0" destOrd="0" presId="urn:microsoft.com/office/officeart/2005/8/layout/radial5"/>
    <dgm:cxn modelId="{9B32B5E7-6250-4EA5-A2A2-2C861A078B7C}" type="presParOf" srcId="{0C685FC3-0ABE-4608-9EF8-7AD5A4A3D5D0}" destId="{9111D467-59FE-4DED-932B-4569F0755F10}" srcOrd="1" destOrd="0" presId="urn:microsoft.com/office/officeart/2005/8/layout/radial5"/>
    <dgm:cxn modelId="{7AC13AD1-EB36-4E9A-99FB-ED687B0071F7}" type="presParOf" srcId="{9111D467-59FE-4DED-932B-4569F0755F10}" destId="{783C80D9-9331-49CC-BD62-3C67FC46D28F}" srcOrd="0" destOrd="0" presId="urn:microsoft.com/office/officeart/2005/8/layout/radial5"/>
    <dgm:cxn modelId="{76C4294B-B846-433E-A449-4E38276E726F}" type="presParOf" srcId="{0C685FC3-0ABE-4608-9EF8-7AD5A4A3D5D0}" destId="{9F6308EC-76FC-4644-AA73-196F9ECA6720}" srcOrd="2" destOrd="0" presId="urn:microsoft.com/office/officeart/2005/8/layout/radial5"/>
    <dgm:cxn modelId="{42FEF72E-5F8F-4784-900D-E7FDC34DF3C4}" type="presParOf" srcId="{0C685FC3-0ABE-4608-9EF8-7AD5A4A3D5D0}" destId="{28EC9EEF-9683-4555-9FBE-01B9AD60AE5D}" srcOrd="3" destOrd="0" presId="urn:microsoft.com/office/officeart/2005/8/layout/radial5"/>
    <dgm:cxn modelId="{7F985492-CCF8-45FB-A95B-0E21E3E448F9}" type="presParOf" srcId="{28EC9EEF-9683-4555-9FBE-01B9AD60AE5D}" destId="{D66884C2-20DF-4841-B721-84B8DDAABCA0}" srcOrd="0" destOrd="0" presId="urn:microsoft.com/office/officeart/2005/8/layout/radial5"/>
    <dgm:cxn modelId="{F0A0C9AD-7178-45C3-8B7C-696A4E24BACE}" type="presParOf" srcId="{0C685FC3-0ABE-4608-9EF8-7AD5A4A3D5D0}" destId="{213A6BED-701C-4696-BA47-681AFC9BF558}" srcOrd="4" destOrd="0" presId="urn:microsoft.com/office/officeart/2005/8/layout/radial5"/>
    <dgm:cxn modelId="{F5877BEB-2623-40BE-94FA-80E7DC285CC2}" type="presParOf" srcId="{0C685FC3-0ABE-4608-9EF8-7AD5A4A3D5D0}" destId="{44D43A45-E51F-4490-9423-F7632FD22981}" srcOrd="5" destOrd="0" presId="urn:microsoft.com/office/officeart/2005/8/layout/radial5"/>
    <dgm:cxn modelId="{1EF6AED4-EA4A-4F6E-BF72-09BB8291D511}" type="presParOf" srcId="{44D43A45-E51F-4490-9423-F7632FD22981}" destId="{3ED70661-89C3-44D0-916F-996C09BAEF77}" srcOrd="0" destOrd="0" presId="urn:microsoft.com/office/officeart/2005/8/layout/radial5"/>
    <dgm:cxn modelId="{82B75F4D-408F-49BB-B5D1-D5F49EE70BC1}" type="presParOf" srcId="{0C685FC3-0ABE-4608-9EF8-7AD5A4A3D5D0}" destId="{8A09F1F7-6A16-4C5B-87AC-C5DE5BEE8F20}" srcOrd="6" destOrd="0" presId="urn:microsoft.com/office/officeart/2005/8/layout/radial5"/>
    <dgm:cxn modelId="{75450BF6-8988-444E-99A5-599746825BFE}" type="presParOf" srcId="{0C685FC3-0ABE-4608-9EF8-7AD5A4A3D5D0}" destId="{1D6B6CCC-A977-49AE-9D42-8619D58155DF}" srcOrd="7" destOrd="0" presId="urn:microsoft.com/office/officeart/2005/8/layout/radial5"/>
    <dgm:cxn modelId="{813E1D50-CFE0-4AE7-BCC0-4C35E38BDA7B}" type="presParOf" srcId="{1D6B6CCC-A977-49AE-9D42-8619D58155DF}" destId="{3B873CA4-3C58-4552-A1C3-D861DE1111B3}" srcOrd="0" destOrd="0" presId="urn:microsoft.com/office/officeart/2005/8/layout/radial5"/>
    <dgm:cxn modelId="{721408FB-5DBD-4AB8-9C7B-9E3F2EF03E18}"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Community Vitality</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000" b="1" dirty="0" smtClean="0">
              <a:latin typeface="Bookman Old Style" pitchFamily="18" charset="0"/>
            </a:rPr>
            <a:t>Donations (time &amp; money)</a:t>
          </a:r>
          <a:endParaRPr lang="en-US" sz="2000"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pPr algn="ctr"/>
          <a:r>
            <a:rPr lang="en-US" sz="2000" b="1" dirty="0" smtClean="0">
              <a:latin typeface="Bookman Old Style" pitchFamily="18" charset="0"/>
            </a:rPr>
            <a:t>Family</a:t>
          </a:r>
          <a:endParaRPr lang="en-US" sz="2000" b="1" dirty="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5D22646E-3FAC-4167-9D24-3EA587ADCADB}">
      <dgm:prSet phldrT="[Text]" custT="1"/>
      <dgm:spPr/>
      <dgm:t>
        <a:bodyPr/>
        <a:lstStyle/>
        <a:p>
          <a:pPr algn="ctr"/>
          <a:r>
            <a:rPr lang="en-US" sz="2000" b="1" dirty="0" smtClean="0">
              <a:latin typeface="Bookman Old Style" pitchFamily="18" charset="0"/>
            </a:rPr>
            <a:t>Community relationship</a:t>
          </a:r>
          <a:endParaRPr lang="en-US" sz="2000"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F3AE2259-4415-4BB2-A8D6-51B9CEEE7B22}">
      <dgm:prSet phldrT="[Text]" custT="1"/>
      <dgm:spPr/>
      <dgm:t>
        <a:bodyPr/>
        <a:lstStyle/>
        <a:p>
          <a:r>
            <a:rPr lang="en-US" sz="2400" b="1" dirty="0" smtClean="0">
              <a:latin typeface="Bookman Old Style" pitchFamily="18" charset="0"/>
            </a:rPr>
            <a:t>Safety</a:t>
          </a:r>
          <a:endParaRPr lang="en-US" sz="24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4927F905-EC72-4E0E-A764-1ACA1D2A91F9}">
      <dgm:prSet custT="1"/>
      <dgm:spPr/>
      <dgm:t>
        <a:bodyPr/>
        <a:lstStyle/>
        <a:p>
          <a:pPr algn="l"/>
          <a:endParaRPr lang="en-US" sz="1000" dirty="0">
            <a:latin typeface="Bookman Old Style" pitchFamily="18" charset="0"/>
          </a:endParaRPr>
        </a:p>
      </dgm:t>
    </dgm:pt>
    <dgm:pt modelId="{10F88E13-1C8F-4252-A803-641DDB97F075}" type="parTrans" cxnId="{1AD6BEF3-83E0-48F6-882B-3AE9D6D0A2EF}">
      <dgm:prSet/>
      <dgm:spPr/>
      <dgm:t>
        <a:bodyPr/>
        <a:lstStyle/>
        <a:p>
          <a:endParaRPr lang="en-GB"/>
        </a:p>
      </dgm:t>
    </dgm:pt>
    <dgm:pt modelId="{B1030DB5-A282-4FA5-B930-9B656164F511}" type="sibTrans" cxnId="{1AD6BEF3-83E0-48F6-882B-3AE9D6D0A2EF}">
      <dgm:prSet/>
      <dgm:spPr/>
      <dgm:t>
        <a:bodyPr/>
        <a:lstStyle/>
        <a:p>
          <a:endParaRPr lang="en-GB"/>
        </a:p>
      </dgm:t>
    </dgm:pt>
    <dgm:pt modelId="{D12479C7-DECB-4440-9EFF-7548E22748C5}">
      <dgm:prSet phldrT="[Text]" custT="1"/>
      <dgm:spPr/>
      <dgm:t>
        <a:bodyPr/>
        <a:lstStyle/>
        <a:p>
          <a:pPr algn="l"/>
          <a:r>
            <a:rPr lang="en-GB" sz="1600" dirty="0" smtClean="0">
              <a:latin typeface="Bookman Old Style" pitchFamily="18" charset="0"/>
            </a:rPr>
            <a:t>Sense of belonging</a:t>
          </a:r>
          <a:endParaRPr lang="en-US" sz="1600" dirty="0">
            <a:latin typeface="Bookman Old Style" pitchFamily="18" charset="0"/>
          </a:endParaRPr>
        </a:p>
      </dgm:t>
    </dgm:pt>
    <dgm:pt modelId="{B64E431F-D2F9-4CD0-A6C4-17081298DD86}" type="parTrans" cxnId="{E037539F-9203-4BCF-9A6B-6F66B9671E3E}">
      <dgm:prSet/>
      <dgm:spPr/>
      <dgm:t>
        <a:bodyPr/>
        <a:lstStyle/>
        <a:p>
          <a:endParaRPr lang="en-GB"/>
        </a:p>
      </dgm:t>
    </dgm:pt>
    <dgm:pt modelId="{4CE827D2-C713-4396-82FC-B4BD153C70B9}" type="sibTrans" cxnId="{E037539F-9203-4BCF-9A6B-6F66B9671E3E}">
      <dgm:prSet/>
      <dgm:spPr/>
      <dgm:t>
        <a:bodyPr/>
        <a:lstStyle/>
        <a:p>
          <a:endParaRPr lang="en-GB"/>
        </a:p>
      </dgm:t>
    </dgm:pt>
    <dgm:pt modelId="{5E6217EB-058B-4BFE-B5CB-DDC61617FB6E}">
      <dgm:prSet phldrT="[Text]" custT="1"/>
      <dgm:spPr/>
      <dgm:t>
        <a:bodyPr/>
        <a:lstStyle/>
        <a:p>
          <a:pPr algn="l"/>
          <a:r>
            <a:rPr lang="en-US" sz="1600" dirty="0" smtClean="0">
              <a:latin typeface="Bookman Old Style" pitchFamily="18" charset="0"/>
            </a:rPr>
            <a:t>Family care</a:t>
          </a:r>
          <a:endParaRPr lang="en-US" sz="1600" dirty="0" smtClean="0">
            <a:solidFill>
              <a:schemeClr val="bg1"/>
            </a:solidFill>
            <a:latin typeface="Bookman Old Style" pitchFamily="18" charset="0"/>
          </a:endParaRPr>
        </a:p>
      </dgm:t>
    </dgm:pt>
    <dgm:pt modelId="{5966FA6B-12B0-4B0C-BA32-ECDF0B9C42E3}" type="parTrans" cxnId="{E2388CFB-30FA-4ECF-A22E-EE2ACFEB3F73}">
      <dgm:prSet/>
      <dgm:spPr/>
      <dgm:t>
        <a:bodyPr/>
        <a:lstStyle/>
        <a:p>
          <a:endParaRPr lang="en-GB"/>
        </a:p>
      </dgm:t>
    </dgm:pt>
    <dgm:pt modelId="{77D5F057-0AE0-48F5-800B-5AF3FEB7FB8C}" type="sibTrans" cxnId="{E2388CFB-30FA-4ECF-A22E-EE2ACFEB3F73}">
      <dgm:prSet/>
      <dgm:spPr/>
      <dgm:t>
        <a:bodyPr/>
        <a:lstStyle/>
        <a:p>
          <a:endParaRPr lang="en-GB"/>
        </a:p>
      </dgm:t>
    </dgm:pt>
    <dgm:pt modelId="{84BB3570-E11F-445F-BB32-B231EE07F4DB}">
      <dgm:prSet phldrT="[Text]" custT="1"/>
      <dgm:spPr/>
      <dgm:t>
        <a:bodyPr/>
        <a:lstStyle/>
        <a:p>
          <a:pPr algn="l"/>
          <a:endParaRPr lang="en-US" sz="1600" dirty="0">
            <a:latin typeface="Bookman Old Style" pitchFamily="18" charset="0"/>
          </a:endParaRPr>
        </a:p>
      </dgm:t>
    </dgm:pt>
    <dgm:pt modelId="{E2573233-8DEA-4FAD-93F9-19FF992581B6}" type="parTrans" cxnId="{9C25A3BC-C25A-445A-81AE-AF488F5CF1C8}">
      <dgm:prSet/>
      <dgm:spPr/>
      <dgm:t>
        <a:bodyPr/>
        <a:lstStyle/>
        <a:p>
          <a:endParaRPr lang="en-GB"/>
        </a:p>
      </dgm:t>
    </dgm:pt>
    <dgm:pt modelId="{EAA28A37-EB4D-4FC9-AD99-C4E42E8A3F0A}" type="sibTrans" cxnId="{9C25A3BC-C25A-445A-81AE-AF488F5CF1C8}">
      <dgm:prSet/>
      <dgm:spPr/>
      <dgm:t>
        <a:bodyPr/>
        <a:lstStyle/>
        <a:p>
          <a:endParaRPr lang="en-GB"/>
        </a:p>
      </dgm:t>
    </dgm:pt>
    <dgm:pt modelId="{294A9F9C-9328-4773-8BB5-2DCC644AD079}">
      <dgm:prSet phldrT="[Text]" custT="1"/>
      <dgm:spPr/>
      <dgm:t>
        <a:bodyPr/>
        <a:lstStyle/>
        <a:p>
          <a:r>
            <a:rPr lang="en-US" sz="1600" dirty="0" smtClean="0">
              <a:latin typeface="Bookman Old Style" pitchFamily="18" charset="0"/>
            </a:rPr>
            <a:t>Having been a recent victim of crime</a:t>
          </a:r>
          <a:endParaRPr lang="en-US" sz="1600" dirty="0">
            <a:latin typeface="Bookman Old Style" pitchFamily="18" charset="0"/>
          </a:endParaRPr>
        </a:p>
      </dgm:t>
    </dgm:pt>
    <dgm:pt modelId="{95A9A11C-7E47-4443-B6B8-E3367BBCF04A}" type="parTrans" cxnId="{DAC77990-77B6-4973-A3A6-2A671B7A770C}">
      <dgm:prSet/>
      <dgm:spPr/>
      <dgm:t>
        <a:bodyPr/>
        <a:lstStyle/>
        <a:p>
          <a:endParaRPr lang="en-GB"/>
        </a:p>
      </dgm:t>
    </dgm:pt>
    <dgm:pt modelId="{CD0708B5-DCC9-4C52-9821-3D691D52651B}" type="sibTrans" cxnId="{DAC77990-77B6-4973-A3A6-2A671B7A770C}">
      <dgm:prSet/>
      <dgm:spPr/>
      <dgm:t>
        <a:bodyPr/>
        <a:lstStyle/>
        <a:p>
          <a:endParaRPr lang="en-GB"/>
        </a:p>
      </dgm:t>
    </dgm:pt>
    <dgm:pt modelId="{06E27B80-B89C-464B-A2A8-9A8CA3EA09D1}">
      <dgm:prSet custT="1"/>
      <dgm:spPr/>
      <dgm:t>
        <a:bodyPr/>
        <a:lstStyle/>
        <a:p>
          <a:pPr algn="l"/>
          <a:r>
            <a:rPr lang="en-GB" sz="1600" dirty="0" smtClean="0">
              <a:latin typeface="Bookman Old Style" pitchFamily="18" charset="0"/>
            </a:rPr>
            <a:t>Proportion of household income donated</a:t>
          </a:r>
        </a:p>
      </dgm:t>
    </dgm:pt>
    <dgm:pt modelId="{7A8294F6-2178-4313-9B2B-8D884AAFBEBC}" type="parTrans" cxnId="{903E4FFF-43C3-4CC7-A9EF-46FA867EDAC8}">
      <dgm:prSet/>
      <dgm:spPr/>
      <dgm:t>
        <a:bodyPr/>
        <a:lstStyle/>
        <a:p>
          <a:endParaRPr lang="en-GB"/>
        </a:p>
      </dgm:t>
    </dgm:pt>
    <dgm:pt modelId="{AA0F3157-BE1D-4E3C-A6B9-865E5A37168E}" type="sibTrans" cxnId="{903E4FFF-43C3-4CC7-A9EF-46FA867EDAC8}">
      <dgm:prSet/>
      <dgm:spPr/>
      <dgm:t>
        <a:bodyPr/>
        <a:lstStyle/>
        <a:p>
          <a:endParaRPr lang="en-GB"/>
        </a:p>
      </dgm:t>
    </dgm:pt>
    <dgm:pt modelId="{1E7AC778-D164-4BF1-A71E-772F4D2DF2B7}">
      <dgm:prSet custT="1"/>
      <dgm:spPr/>
      <dgm:t>
        <a:bodyPr/>
        <a:lstStyle/>
        <a:p>
          <a:pPr algn="l"/>
          <a:r>
            <a:rPr lang="en-GB" sz="1600" dirty="0" smtClean="0">
              <a:latin typeface="Bookman Old Style" pitchFamily="18" charset="0"/>
            </a:rPr>
            <a:t>Days of volunteering</a:t>
          </a:r>
        </a:p>
      </dgm:t>
    </dgm:pt>
    <dgm:pt modelId="{6EFDB22D-8E71-480C-8940-271540E7B7F4}" type="parTrans" cxnId="{272F120D-9F3B-4900-B053-A10214B32D7A}">
      <dgm:prSet/>
      <dgm:spPr/>
      <dgm:t>
        <a:bodyPr/>
        <a:lstStyle/>
        <a:p>
          <a:endParaRPr lang="en-GB"/>
        </a:p>
      </dgm:t>
    </dgm:pt>
    <dgm:pt modelId="{3A3FEEE8-3FBD-41AC-9199-16989FCF9A6C}" type="sibTrans" cxnId="{272F120D-9F3B-4900-B053-A10214B32D7A}">
      <dgm:prSet/>
      <dgm:spPr/>
      <dgm:t>
        <a:bodyPr/>
        <a:lstStyle/>
        <a:p>
          <a:endParaRPr lang="en-GB"/>
        </a:p>
      </dgm:t>
    </dgm:pt>
    <dgm:pt modelId="{E761717A-A1F0-4CB1-BC0B-D92CA7C6DBC1}">
      <dgm:prSet phldrT="[Text]" custT="1"/>
      <dgm:spPr/>
      <dgm:t>
        <a:bodyPr/>
        <a:lstStyle/>
        <a:p>
          <a:pPr algn="l"/>
          <a:r>
            <a:rPr lang="en-US" sz="1600" dirty="0" smtClean="0">
              <a:latin typeface="Bookman Old Style" pitchFamily="18" charset="0"/>
            </a:rPr>
            <a:t>Wish you were not part of your family</a:t>
          </a:r>
          <a:endParaRPr lang="en-US" sz="1600" dirty="0" smtClean="0">
            <a:solidFill>
              <a:schemeClr val="bg1"/>
            </a:solidFill>
            <a:latin typeface="Bookman Old Style" pitchFamily="18" charset="0"/>
          </a:endParaRPr>
        </a:p>
      </dgm:t>
    </dgm:pt>
    <dgm:pt modelId="{149D9E1F-08AA-41BB-8E18-D184A78C7633}" type="parTrans" cxnId="{4CAEC00F-16D4-4938-8FFD-AB7724009FE0}">
      <dgm:prSet/>
      <dgm:spPr/>
      <dgm:t>
        <a:bodyPr/>
        <a:lstStyle/>
        <a:p>
          <a:endParaRPr lang="en-GB"/>
        </a:p>
      </dgm:t>
    </dgm:pt>
    <dgm:pt modelId="{B8C02B86-405C-456F-AAE1-5A6BDDBE1EC1}" type="sibTrans" cxnId="{4CAEC00F-16D4-4938-8FFD-AB7724009FE0}">
      <dgm:prSet/>
      <dgm:spPr/>
      <dgm:t>
        <a:bodyPr/>
        <a:lstStyle/>
        <a:p>
          <a:endParaRPr lang="en-GB"/>
        </a:p>
      </dgm:t>
    </dgm:pt>
    <dgm:pt modelId="{7E9B617A-3A7C-4B23-AD82-22C6F3E1836B}">
      <dgm:prSet phldrT="[Text]" custT="1"/>
      <dgm:spPr/>
      <dgm:t>
        <a:bodyPr/>
        <a:lstStyle/>
        <a:p>
          <a:pPr algn="l"/>
          <a:r>
            <a:rPr lang="en-US" sz="1600" dirty="0" smtClean="0">
              <a:latin typeface="Bookman Old Style" pitchFamily="18" charset="0"/>
            </a:rPr>
            <a:t>Argue too much</a:t>
          </a:r>
          <a:endParaRPr lang="en-US" sz="1600" dirty="0" smtClean="0">
            <a:solidFill>
              <a:schemeClr val="bg1"/>
            </a:solidFill>
            <a:latin typeface="Bookman Old Style" pitchFamily="18" charset="0"/>
          </a:endParaRPr>
        </a:p>
      </dgm:t>
    </dgm:pt>
    <dgm:pt modelId="{4F689F15-06F5-4ED1-95B6-97F5EB0848EA}" type="parTrans" cxnId="{92E8A1E7-A77C-4AC9-948A-34220DDDB28E}">
      <dgm:prSet/>
      <dgm:spPr/>
      <dgm:t>
        <a:bodyPr/>
        <a:lstStyle/>
        <a:p>
          <a:endParaRPr lang="en-GB"/>
        </a:p>
      </dgm:t>
    </dgm:pt>
    <dgm:pt modelId="{665167C8-3E08-4999-A0A6-E29629B4E639}" type="sibTrans" cxnId="{92E8A1E7-A77C-4AC9-948A-34220DDDB28E}">
      <dgm:prSet/>
      <dgm:spPr/>
      <dgm:t>
        <a:bodyPr/>
        <a:lstStyle/>
        <a:p>
          <a:endParaRPr lang="en-GB"/>
        </a:p>
      </dgm:t>
    </dgm:pt>
    <dgm:pt modelId="{29AA8DCD-EDEB-4EAE-92B8-B8AB3D23D513}">
      <dgm:prSet phldrT="[Text]" custT="1"/>
      <dgm:spPr/>
      <dgm:t>
        <a:bodyPr/>
        <a:lstStyle/>
        <a:p>
          <a:pPr algn="l"/>
          <a:r>
            <a:rPr lang="en-US" sz="1600" dirty="0" smtClean="0">
              <a:latin typeface="Bookman Old Style" pitchFamily="18" charset="0"/>
            </a:rPr>
            <a:t>Feel like a stranger in family</a:t>
          </a:r>
          <a:endParaRPr lang="en-US" sz="1600" dirty="0" smtClean="0">
            <a:solidFill>
              <a:schemeClr val="bg1"/>
            </a:solidFill>
            <a:latin typeface="Bookman Old Style" pitchFamily="18" charset="0"/>
          </a:endParaRPr>
        </a:p>
      </dgm:t>
    </dgm:pt>
    <dgm:pt modelId="{9D18D414-B9D3-434E-A7EF-C67277D01040}" type="parTrans" cxnId="{1629938E-65F5-4D33-8609-766A10B33425}">
      <dgm:prSet/>
      <dgm:spPr/>
      <dgm:t>
        <a:bodyPr/>
        <a:lstStyle/>
        <a:p>
          <a:endParaRPr lang="en-GB"/>
        </a:p>
      </dgm:t>
    </dgm:pt>
    <dgm:pt modelId="{84930E3F-C860-4F6C-9A4F-4F9AA5F1333B}" type="sibTrans" cxnId="{1629938E-65F5-4D33-8609-766A10B33425}">
      <dgm:prSet/>
      <dgm:spPr/>
      <dgm:t>
        <a:bodyPr/>
        <a:lstStyle/>
        <a:p>
          <a:endParaRPr lang="en-GB"/>
        </a:p>
      </dgm:t>
    </dgm:pt>
    <dgm:pt modelId="{61C54155-AE15-4FA4-9BC2-FD2F108CC199}">
      <dgm:prSet phldrT="[Text]" custT="1"/>
      <dgm:spPr/>
      <dgm:t>
        <a:bodyPr/>
        <a:lstStyle/>
        <a:p>
          <a:pPr algn="l"/>
          <a:r>
            <a:rPr lang="en-US" sz="1600" dirty="0" smtClean="0">
              <a:latin typeface="Bookman Old Style" pitchFamily="18" charset="0"/>
            </a:rPr>
            <a:t>Family are a real source of comfort</a:t>
          </a:r>
          <a:endParaRPr lang="en-US" sz="1600" dirty="0" smtClean="0">
            <a:solidFill>
              <a:schemeClr val="bg1"/>
            </a:solidFill>
            <a:latin typeface="Bookman Old Style" pitchFamily="18" charset="0"/>
          </a:endParaRPr>
        </a:p>
      </dgm:t>
    </dgm:pt>
    <dgm:pt modelId="{2CB78620-1916-45CD-ABDD-180F19FD527C}" type="parTrans" cxnId="{DB9F01AE-6E69-458A-8622-9DD467407217}">
      <dgm:prSet/>
      <dgm:spPr/>
      <dgm:t>
        <a:bodyPr/>
        <a:lstStyle/>
        <a:p>
          <a:endParaRPr lang="en-GB"/>
        </a:p>
      </dgm:t>
    </dgm:pt>
    <dgm:pt modelId="{4E772F0C-8E0E-4541-9435-105523FD890D}" type="sibTrans" cxnId="{DB9F01AE-6E69-458A-8622-9DD467407217}">
      <dgm:prSet/>
      <dgm:spPr/>
      <dgm:t>
        <a:bodyPr/>
        <a:lstStyle/>
        <a:p>
          <a:endParaRPr lang="en-GB"/>
        </a:p>
      </dgm:t>
    </dgm:pt>
    <dgm:pt modelId="{48C2BC80-14CA-47E3-B6F2-569ABBF70DF5}">
      <dgm:prSet phldrT="[Text]" custT="1"/>
      <dgm:spPr/>
      <dgm:t>
        <a:bodyPr/>
        <a:lstStyle/>
        <a:p>
          <a:pPr algn="l"/>
          <a:r>
            <a:rPr lang="en-GB" sz="1600" dirty="0" smtClean="0">
              <a:latin typeface="Bookman Old Style" pitchFamily="18" charset="0"/>
            </a:rPr>
            <a:t>Trust neighbours</a:t>
          </a:r>
          <a:endParaRPr lang="en-US" sz="1600" dirty="0">
            <a:latin typeface="Bookman Old Style" pitchFamily="18" charset="0"/>
          </a:endParaRPr>
        </a:p>
      </dgm:t>
    </dgm:pt>
    <dgm:pt modelId="{4EA4CF9D-663B-43FD-A891-6780F0C40DBF}" type="parTrans" cxnId="{EEAC9853-7BEA-4EA3-A9B5-A2A30CCF7597}">
      <dgm:prSet/>
      <dgm:spPr/>
      <dgm:t>
        <a:bodyPr/>
        <a:lstStyle/>
        <a:p>
          <a:endParaRPr lang="en-GB"/>
        </a:p>
      </dgm:t>
    </dgm:pt>
    <dgm:pt modelId="{2DE45DBE-596D-424C-81B8-A44177E2B08C}" type="sibTrans" cxnId="{EEAC9853-7BEA-4EA3-A9B5-A2A30CCF7597}">
      <dgm:prSet/>
      <dgm:spPr/>
      <dgm:t>
        <a:bodyPr/>
        <a:lstStyle/>
        <a:p>
          <a:endParaRPr lang="en-GB"/>
        </a:p>
      </dgm:t>
    </dgm:pt>
    <dgm:pt modelId="{5C96A4BA-B26A-43E8-BED5-84212D4CEEAC}">
      <dgm:prSet phldrT="[Text]" custT="1"/>
      <dgm:spPr/>
      <dgm:t>
        <a:bodyPr/>
        <a:lstStyle/>
        <a:p>
          <a:pPr algn="l"/>
          <a:r>
            <a:rPr lang="en-US" sz="1600" dirty="0" smtClean="0">
              <a:latin typeface="Bookman Old Style" pitchFamily="18" charset="0"/>
            </a:rPr>
            <a:t>Family are understanding</a:t>
          </a:r>
          <a:endParaRPr lang="en-US" sz="1600" dirty="0" smtClean="0">
            <a:solidFill>
              <a:schemeClr val="bg1"/>
            </a:solidFill>
            <a:latin typeface="Bookman Old Style" pitchFamily="18" charset="0"/>
          </a:endParaRPr>
        </a:p>
      </dgm:t>
    </dgm:pt>
    <dgm:pt modelId="{CB059919-C2A1-4ED1-840F-4FB4AAD11B74}" type="parTrans" cxnId="{56D0FF2E-803A-4878-A55F-2634B6CF658C}">
      <dgm:prSet/>
      <dgm:spPr/>
      <dgm:t>
        <a:bodyPr/>
        <a:lstStyle/>
        <a:p>
          <a:endParaRPr lang="en-GB"/>
        </a:p>
      </dgm:t>
    </dgm:pt>
    <dgm:pt modelId="{4E395DE7-5ED0-4E4B-942C-33FC9E24F2C8}" type="sibTrans" cxnId="{56D0FF2E-803A-4878-A55F-2634B6CF658C}">
      <dgm:prSet/>
      <dgm:spPr/>
      <dgm:t>
        <a:bodyPr/>
        <a:lstStyle/>
        <a:p>
          <a:endParaRPr lang="en-GB"/>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73314"/>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278525" custScaleY="84669" custRadScaleRad="73943" custRadScaleInc="-11710">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51760" custScaleY="273803" custRadScaleRad="127082" custRadScaleInc="17310">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157514" custScaleY="100175" custRadScaleRad="90022">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24780" custScaleY="110913" custRadScaleRad="124979" custRadScaleInc="-2133">
        <dgm:presLayoutVars>
          <dgm:bulletEnabled val="1"/>
        </dgm:presLayoutVars>
      </dgm:prSet>
      <dgm:spPr/>
      <dgm:t>
        <a:bodyPr/>
        <a:lstStyle/>
        <a:p>
          <a:endParaRPr lang="en-GB"/>
        </a:p>
      </dgm:t>
    </dgm:pt>
  </dgm:ptLst>
  <dgm:cxnLst>
    <dgm:cxn modelId="{7CA714CE-47CF-4AD7-9659-777C15726960}" srcId="{B583DC59-AC2E-4B58-9BFE-3F4307F8BBEB}" destId="{779A4E01-EBCC-4AD9-A427-223977074438}" srcOrd="1" destOrd="0" parTransId="{8E540435-FF3F-45F4-8ADA-AAF3F66EE04A}" sibTransId="{6B5F3519-EAD2-4AFE-AA8F-EB8FDB572753}"/>
    <dgm:cxn modelId="{DA1AC29F-D7C8-406A-BC7A-85A4248179DD}" type="presOf" srcId="{F3AE2259-4415-4BB2-A8D6-51B9CEEE7B22}" destId="{C8DCEC74-46A7-45A7-AC30-19DD1BA439C4}" srcOrd="0" destOrd="0" presId="urn:microsoft.com/office/officeart/2005/8/layout/radial5"/>
    <dgm:cxn modelId="{5C58745C-06F8-4F3F-93C0-B94E38A8C9F3}" srcId="{B583DC59-AC2E-4B58-9BFE-3F4307F8BBEB}" destId="{5D22646E-3FAC-4167-9D24-3EA587ADCADB}" srcOrd="2" destOrd="0" parTransId="{28666057-B340-4B8C-A607-808E7C682436}" sibTransId="{574FF107-EE01-40AD-9561-EA84E92BD4E3}"/>
    <dgm:cxn modelId="{8CCC6DB3-DC99-4257-BAB3-4E2B2BC2C7E0}" type="presOf" srcId="{1E7AC778-D164-4BF1-A71E-772F4D2DF2B7}" destId="{9F6308EC-76FC-4644-AA73-196F9ECA6720}" srcOrd="0" destOrd="2" presId="urn:microsoft.com/office/officeart/2005/8/layout/radial5"/>
    <dgm:cxn modelId="{4CAEC00F-16D4-4938-8FFD-AB7724009FE0}" srcId="{779A4E01-EBCC-4AD9-A427-223977074438}" destId="{E761717A-A1F0-4CB1-BC0B-D92CA7C6DBC1}" srcOrd="1" destOrd="0" parTransId="{149D9E1F-08AA-41BB-8E18-D184A78C7633}" sibTransId="{B8C02B86-405C-456F-AAE1-5A6BDDBE1EC1}"/>
    <dgm:cxn modelId="{BE02FAB6-789B-4CA1-B275-1DE512C73275}" type="presOf" srcId="{E761717A-A1F0-4CB1-BC0B-D92CA7C6DBC1}" destId="{213A6BED-701C-4696-BA47-681AFC9BF558}" srcOrd="0" destOrd="2" presId="urn:microsoft.com/office/officeart/2005/8/layout/radial5"/>
    <dgm:cxn modelId="{272F120D-9F3B-4900-B053-A10214B32D7A}" srcId="{1B9BFC61-0F8B-46FF-ABC1-D19F38170CCC}" destId="{1E7AC778-D164-4BF1-A71E-772F4D2DF2B7}" srcOrd="1" destOrd="0" parTransId="{6EFDB22D-8E71-480C-8940-271540E7B7F4}" sibTransId="{3A3FEEE8-3FBD-41AC-9199-16989FCF9A6C}"/>
    <dgm:cxn modelId="{5D059E93-077A-4D42-B2EE-D43FA35CACD1}" type="presOf" srcId="{99B46055-A8E3-4DF5-A908-E7F87FF931BF}" destId="{1D6B6CCC-A977-49AE-9D42-8619D58155DF}" srcOrd="0" destOrd="0" presId="urn:microsoft.com/office/officeart/2005/8/layout/radial5"/>
    <dgm:cxn modelId="{50B5F4AA-E874-4DD2-A1E6-0CA598E92430}" type="presOf" srcId="{48C2BC80-14CA-47E3-B6F2-569ABBF70DF5}" destId="{8A09F1F7-6A16-4C5B-87AC-C5DE5BEE8F20}" srcOrd="0" destOrd="2" presId="urn:microsoft.com/office/officeart/2005/8/layout/radial5"/>
    <dgm:cxn modelId="{DB9F01AE-6E69-458A-8622-9DD467407217}" srcId="{779A4E01-EBCC-4AD9-A427-223977074438}" destId="{61C54155-AE15-4FA4-9BC2-FD2F108CC199}" srcOrd="5" destOrd="0" parTransId="{2CB78620-1916-45CD-ABDD-180F19FD527C}" sibTransId="{4E772F0C-8E0E-4541-9435-105523FD890D}"/>
    <dgm:cxn modelId="{7EA2E259-FD7A-4E88-811A-D02A72EF3B39}" type="presOf" srcId="{29AA8DCD-EDEB-4EAE-92B8-B8AB3D23D513}" destId="{213A6BED-701C-4696-BA47-681AFC9BF558}" srcOrd="0" destOrd="4" presId="urn:microsoft.com/office/officeart/2005/8/layout/radial5"/>
    <dgm:cxn modelId="{8F503BB1-3ED5-40E7-9FCF-7BDA1266306A}" type="presOf" srcId="{28666057-B340-4B8C-A607-808E7C682436}" destId="{44D43A45-E51F-4490-9423-F7632FD22981}" srcOrd="0" destOrd="0" presId="urn:microsoft.com/office/officeart/2005/8/layout/radial5"/>
    <dgm:cxn modelId="{EEAC9853-7BEA-4EA3-A9B5-A2A30CCF7597}" srcId="{5D22646E-3FAC-4167-9D24-3EA587ADCADB}" destId="{48C2BC80-14CA-47E3-B6F2-569ABBF70DF5}" srcOrd="1" destOrd="0" parTransId="{4EA4CF9D-663B-43FD-A891-6780F0C40DBF}" sibTransId="{2DE45DBE-596D-424C-81B8-A44177E2B08C}"/>
    <dgm:cxn modelId="{1629938E-65F5-4D33-8609-766A10B33425}" srcId="{779A4E01-EBCC-4AD9-A427-223977074438}" destId="{29AA8DCD-EDEB-4EAE-92B8-B8AB3D23D513}" srcOrd="3" destOrd="0" parTransId="{9D18D414-B9D3-434E-A7EF-C67277D01040}" sibTransId="{84930E3F-C860-4F6C-9A4F-4F9AA5F1333B}"/>
    <dgm:cxn modelId="{31620EB6-D8A5-448D-9C3C-BB2258BF31B3}" type="presOf" srcId="{5E6217EB-058B-4BFE-B5CB-DDC61617FB6E}" destId="{213A6BED-701C-4696-BA47-681AFC9BF558}" srcOrd="0" destOrd="1" presId="urn:microsoft.com/office/officeart/2005/8/layout/radial5"/>
    <dgm:cxn modelId="{1BEB5425-D1B0-4389-A177-923C12DA2AAE}" type="presOf" srcId="{8E540435-FF3F-45F4-8ADA-AAF3F66EE04A}" destId="{D66884C2-20DF-4841-B721-84B8DDAABCA0}" srcOrd="1" destOrd="0" presId="urn:microsoft.com/office/officeart/2005/8/layout/radial5"/>
    <dgm:cxn modelId="{EE7F21AE-6AE2-49E4-874F-31147B9D86D8}" type="presOf" srcId="{B583DC59-AC2E-4B58-9BFE-3F4307F8BBEB}" destId="{9CE2E058-348E-4CD8-98E8-0C29442F2DFF}" srcOrd="0" destOrd="0" presId="urn:microsoft.com/office/officeart/2005/8/layout/radial5"/>
    <dgm:cxn modelId="{0D0423D8-B901-4873-9044-E0792A1C3F22}" type="presOf" srcId="{1B9BFC61-0F8B-46FF-ABC1-D19F38170CCC}" destId="{9F6308EC-76FC-4644-AA73-196F9ECA6720}" srcOrd="0" destOrd="0" presId="urn:microsoft.com/office/officeart/2005/8/layout/radial5"/>
    <dgm:cxn modelId="{B98E7C34-2E11-49C8-BB83-346A16C5BD97}" type="presOf" srcId="{5D22646E-3FAC-4167-9D24-3EA587ADCADB}" destId="{8A09F1F7-6A16-4C5B-87AC-C5DE5BEE8F20}" srcOrd="0" destOrd="0" presId="urn:microsoft.com/office/officeart/2005/8/layout/radial5"/>
    <dgm:cxn modelId="{8E49AFAB-0953-43D1-830A-4BAB8F6B23A5}" srcId="{B583DC59-AC2E-4B58-9BFE-3F4307F8BBEB}" destId="{F3AE2259-4415-4BB2-A8D6-51B9CEEE7B22}" srcOrd="3" destOrd="0" parTransId="{99B46055-A8E3-4DF5-A908-E7F87FF931BF}" sibTransId="{26D9FA43-7EA2-4781-A2D8-2AFFDDA8BCAE}"/>
    <dgm:cxn modelId="{BAD90494-2ABE-485C-9256-967952C52D2C}" type="presOf" srcId="{8E540435-FF3F-45F4-8ADA-AAF3F66EE04A}" destId="{28EC9EEF-9683-4555-9FBE-01B9AD60AE5D}" srcOrd="0" destOrd="0" presId="urn:microsoft.com/office/officeart/2005/8/layout/radial5"/>
    <dgm:cxn modelId="{56D0FF2E-803A-4878-A55F-2634B6CF658C}" srcId="{779A4E01-EBCC-4AD9-A427-223977074438}" destId="{5C96A4BA-B26A-43E8-BED5-84212D4CEEAC}" srcOrd="4" destOrd="0" parTransId="{CB059919-C2A1-4ED1-840F-4FB4AAD11B74}" sibTransId="{4E395DE7-5ED0-4E4B-942C-33FC9E24F2C8}"/>
    <dgm:cxn modelId="{574D80C8-CB3A-4696-8E21-6850C0104159}" type="presOf" srcId="{06E27B80-B89C-464B-A2A8-9A8CA3EA09D1}" destId="{9F6308EC-76FC-4644-AA73-196F9ECA6720}" srcOrd="0" destOrd="1" presId="urn:microsoft.com/office/officeart/2005/8/layout/radial5"/>
    <dgm:cxn modelId="{E2388CFB-30FA-4ECF-A22E-EE2ACFEB3F73}" srcId="{779A4E01-EBCC-4AD9-A427-223977074438}" destId="{5E6217EB-058B-4BFE-B5CB-DDC61617FB6E}" srcOrd="0" destOrd="0" parTransId="{5966FA6B-12B0-4B0C-BA32-ECDF0B9C42E3}" sibTransId="{77D5F057-0AE0-48F5-800B-5AF3FEB7FB8C}"/>
    <dgm:cxn modelId="{586BADFB-0610-444A-A2DD-D27862FA91E2}" srcId="{B583DC59-AC2E-4B58-9BFE-3F4307F8BBEB}" destId="{1B9BFC61-0F8B-46FF-ABC1-D19F38170CCC}" srcOrd="0" destOrd="0" parTransId="{584AC4A0-68E0-49AE-9EA9-BB4938A6BDA6}" sibTransId="{B7AA3861-7331-42F2-A7B6-12E131C639F7}"/>
    <dgm:cxn modelId="{FEB11141-B819-46A3-955B-BA1F7FA38368}" type="presOf" srcId="{779A4E01-EBCC-4AD9-A427-223977074438}" destId="{213A6BED-701C-4696-BA47-681AFC9BF558}" srcOrd="0" destOrd="0" presId="urn:microsoft.com/office/officeart/2005/8/layout/radial5"/>
    <dgm:cxn modelId="{EDB274A9-30E3-40C7-970B-234D4126E76A}" type="presOf" srcId="{28666057-B340-4B8C-A607-808E7C682436}" destId="{3ED70661-89C3-44D0-916F-996C09BAEF77}" srcOrd="1" destOrd="0" presId="urn:microsoft.com/office/officeart/2005/8/layout/radial5"/>
    <dgm:cxn modelId="{8F8EC798-A378-4DA4-B712-BC7F0BC34D0E}" type="presOf" srcId="{5C96A4BA-B26A-43E8-BED5-84212D4CEEAC}" destId="{213A6BED-701C-4696-BA47-681AFC9BF558}" srcOrd="0" destOrd="5" presId="urn:microsoft.com/office/officeart/2005/8/layout/radial5"/>
    <dgm:cxn modelId="{E037539F-9203-4BCF-9A6B-6F66B9671E3E}" srcId="{5D22646E-3FAC-4167-9D24-3EA587ADCADB}" destId="{D12479C7-DECB-4440-9EFF-7548E22748C5}" srcOrd="0" destOrd="0" parTransId="{B64E431F-D2F9-4CD0-A6C4-17081298DD86}" sibTransId="{4CE827D2-C713-4396-82FC-B4BD153C70B9}"/>
    <dgm:cxn modelId="{41A6E2B5-8A56-4D78-921E-4D304F61FEA9}" type="presOf" srcId="{61C54155-AE15-4FA4-9BC2-FD2F108CC199}" destId="{213A6BED-701C-4696-BA47-681AFC9BF558}" srcOrd="0" destOrd="6" presId="urn:microsoft.com/office/officeart/2005/8/layout/radial5"/>
    <dgm:cxn modelId="{9A8931E6-73FD-4AF3-B4AC-BB011CC18D8D}" type="presOf" srcId="{4927F905-EC72-4E0E-A764-1ACA1D2A91F9}" destId="{9F6308EC-76FC-4644-AA73-196F9ECA6720}" srcOrd="0" destOrd="3" presId="urn:microsoft.com/office/officeart/2005/8/layout/radial5"/>
    <dgm:cxn modelId="{8E13971B-900C-4D89-8FC6-C1F23C397F6E}" type="presOf" srcId="{584AC4A0-68E0-49AE-9EA9-BB4938A6BDA6}" destId="{783C80D9-9331-49CC-BD62-3C67FC46D28F}" srcOrd="1" destOrd="0" presId="urn:microsoft.com/office/officeart/2005/8/layout/radial5"/>
    <dgm:cxn modelId="{1AD6BEF3-83E0-48F6-882B-3AE9D6D0A2EF}" srcId="{1B9BFC61-0F8B-46FF-ABC1-D19F38170CCC}" destId="{4927F905-EC72-4E0E-A764-1ACA1D2A91F9}" srcOrd="2" destOrd="0" parTransId="{10F88E13-1C8F-4252-A803-641DDB97F075}" sibTransId="{B1030DB5-A282-4FA5-B930-9B656164F511}"/>
    <dgm:cxn modelId="{6E96F3FA-761A-4A67-97D1-663090E76961}" type="presOf" srcId="{7E9B617A-3A7C-4B23-AD82-22C6F3E1836B}" destId="{213A6BED-701C-4696-BA47-681AFC9BF558}" srcOrd="0" destOrd="3" presId="urn:microsoft.com/office/officeart/2005/8/layout/radial5"/>
    <dgm:cxn modelId="{9C25A3BC-C25A-445A-81AE-AF488F5CF1C8}" srcId="{5D22646E-3FAC-4167-9D24-3EA587ADCADB}" destId="{84BB3570-E11F-445F-BB32-B231EE07F4DB}" srcOrd="2" destOrd="0" parTransId="{E2573233-8DEA-4FAD-93F9-19FF992581B6}" sibTransId="{EAA28A37-EB4D-4FC9-AD99-C4E42E8A3F0A}"/>
    <dgm:cxn modelId="{E9586108-B7ED-4787-9DEC-EC2E36649F9F}" type="presOf" srcId="{99B46055-A8E3-4DF5-A908-E7F87FF931BF}" destId="{3B873CA4-3C58-4552-A1C3-D861DE1111B3}" srcOrd="1" destOrd="0" presId="urn:microsoft.com/office/officeart/2005/8/layout/radial5"/>
    <dgm:cxn modelId="{903E4FFF-43C3-4CC7-A9EF-46FA867EDAC8}" srcId="{1B9BFC61-0F8B-46FF-ABC1-D19F38170CCC}" destId="{06E27B80-B89C-464B-A2A8-9A8CA3EA09D1}" srcOrd="0" destOrd="0" parTransId="{7A8294F6-2178-4313-9B2B-8D884AAFBEBC}" sibTransId="{AA0F3157-BE1D-4E3C-A6B9-865E5A37168E}"/>
    <dgm:cxn modelId="{935C08F9-A3DB-49FE-BEA9-4EBA94BECB0B}" type="presOf" srcId="{E9C09425-851B-46B2-8839-2F28B92279BB}" destId="{0C685FC3-0ABE-4608-9EF8-7AD5A4A3D5D0}" srcOrd="0" destOrd="0" presId="urn:microsoft.com/office/officeart/2005/8/layout/radial5"/>
    <dgm:cxn modelId="{C24A9FF8-60C8-4162-A7D6-913B935A7C7F}" type="presOf" srcId="{584AC4A0-68E0-49AE-9EA9-BB4938A6BDA6}" destId="{9111D467-59FE-4DED-932B-4569F0755F10}" srcOrd="0" destOrd="0" presId="urn:microsoft.com/office/officeart/2005/8/layout/radial5"/>
    <dgm:cxn modelId="{DAC77990-77B6-4973-A3A6-2A671B7A770C}" srcId="{F3AE2259-4415-4BB2-A8D6-51B9CEEE7B22}" destId="{294A9F9C-9328-4773-8BB5-2DCC644AD079}" srcOrd="0" destOrd="0" parTransId="{95A9A11C-7E47-4443-B6B8-E3367BBCF04A}" sibTransId="{CD0708B5-DCC9-4C52-9821-3D691D52651B}"/>
    <dgm:cxn modelId="{48434E5C-A550-4443-B228-01004DA9D953}" type="presOf" srcId="{294A9F9C-9328-4773-8BB5-2DCC644AD079}" destId="{C8DCEC74-46A7-45A7-AC30-19DD1BA439C4}" srcOrd="0" destOrd="1"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7DC163E0-2CF3-46EB-AA66-22FDC007DE1B}" type="presOf" srcId="{D12479C7-DECB-4440-9EFF-7548E22748C5}" destId="{8A09F1F7-6A16-4C5B-87AC-C5DE5BEE8F20}" srcOrd="0" destOrd="1" presId="urn:microsoft.com/office/officeart/2005/8/layout/radial5"/>
    <dgm:cxn modelId="{92E8A1E7-A77C-4AC9-948A-34220DDDB28E}" srcId="{779A4E01-EBCC-4AD9-A427-223977074438}" destId="{7E9B617A-3A7C-4B23-AD82-22C6F3E1836B}" srcOrd="2" destOrd="0" parTransId="{4F689F15-06F5-4ED1-95B6-97F5EB0848EA}" sibTransId="{665167C8-3E08-4999-A0A6-E29629B4E639}"/>
    <dgm:cxn modelId="{E1B0FC6E-DFC9-45D1-9521-F727025FA095}" type="presOf" srcId="{84BB3570-E11F-445F-BB32-B231EE07F4DB}" destId="{8A09F1F7-6A16-4C5B-87AC-C5DE5BEE8F20}" srcOrd="0" destOrd="3" presId="urn:microsoft.com/office/officeart/2005/8/layout/radial5"/>
    <dgm:cxn modelId="{04C8A175-EE17-4367-96B3-C81D7671BA1C}" type="presParOf" srcId="{0C685FC3-0ABE-4608-9EF8-7AD5A4A3D5D0}" destId="{9CE2E058-348E-4CD8-98E8-0C29442F2DFF}" srcOrd="0" destOrd="0" presId="urn:microsoft.com/office/officeart/2005/8/layout/radial5"/>
    <dgm:cxn modelId="{1C8389E5-183A-4072-B5BC-3C7185A91929}" type="presParOf" srcId="{0C685FC3-0ABE-4608-9EF8-7AD5A4A3D5D0}" destId="{9111D467-59FE-4DED-932B-4569F0755F10}" srcOrd="1" destOrd="0" presId="urn:microsoft.com/office/officeart/2005/8/layout/radial5"/>
    <dgm:cxn modelId="{A2DB9370-014B-43E6-B365-BFF469FDF8F4}" type="presParOf" srcId="{9111D467-59FE-4DED-932B-4569F0755F10}" destId="{783C80D9-9331-49CC-BD62-3C67FC46D28F}" srcOrd="0" destOrd="0" presId="urn:microsoft.com/office/officeart/2005/8/layout/radial5"/>
    <dgm:cxn modelId="{703A8638-7E0A-4922-963D-92E7E286B339}" type="presParOf" srcId="{0C685FC3-0ABE-4608-9EF8-7AD5A4A3D5D0}" destId="{9F6308EC-76FC-4644-AA73-196F9ECA6720}" srcOrd="2" destOrd="0" presId="urn:microsoft.com/office/officeart/2005/8/layout/radial5"/>
    <dgm:cxn modelId="{3685759F-095C-44FA-897A-12954AFDAA08}" type="presParOf" srcId="{0C685FC3-0ABE-4608-9EF8-7AD5A4A3D5D0}" destId="{28EC9EEF-9683-4555-9FBE-01B9AD60AE5D}" srcOrd="3" destOrd="0" presId="urn:microsoft.com/office/officeart/2005/8/layout/radial5"/>
    <dgm:cxn modelId="{466E8F61-5857-43AD-AB1B-3C0F73B48FF6}" type="presParOf" srcId="{28EC9EEF-9683-4555-9FBE-01B9AD60AE5D}" destId="{D66884C2-20DF-4841-B721-84B8DDAABCA0}" srcOrd="0" destOrd="0" presId="urn:microsoft.com/office/officeart/2005/8/layout/radial5"/>
    <dgm:cxn modelId="{0E3E2742-9BDC-43DD-BE29-63042525EFE1}" type="presParOf" srcId="{0C685FC3-0ABE-4608-9EF8-7AD5A4A3D5D0}" destId="{213A6BED-701C-4696-BA47-681AFC9BF558}" srcOrd="4" destOrd="0" presId="urn:microsoft.com/office/officeart/2005/8/layout/radial5"/>
    <dgm:cxn modelId="{F73CE8AF-9EB9-404F-96BB-B6FF8549CF24}" type="presParOf" srcId="{0C685FC3-0ABE-4608-9EF8-7AD5A4A3D5D0}" destId="{44D43A45-E51F-4490-9423-F7632FD22981}" srcOrd="5" destOrd="0" presId="urn:microsoft.com/office/officeart/2005/8/layout/radial5"/>
    <dgm:cxn modelId="{0F85E4B6-A83F-40B2-9653-5EF40FE7DAA4}" type="presParOf" srcId="{44D43A45-E51F-4490-9423-F7632FD22981}" destId="{3ED70661-89C3-44D0-916F-996C09BAEF77}" srcOrd="0" destOrd="0" presId="urn:microsoft.com/office/officeart/2005/8/layout/radial5"/>
    <dgm:cxn modelId="{971B8720-A33F-4389-A817-72D96D3FC4D9}" type="presParOf" srcId="{0C685FC3-0ABE-4608-9EF8-7AD5A4A3D5D0}" destId="{8A09F1F7-6A16-4C5B-87AC-C5DE5BEE8F20}" srcOrd="6" destOrd="0" presId="urn:microsoft.com/office/officeart/2005/8/layout/radial5"/>
    <dgm:cxn modelId="{0009E451-32B4-4F2D-B3D7-843E5738923B}" type="presParOf" srcId="{0C685FC3-0ABE-4608-9EF8-7AD5A4A3D5D0}" destId="{1D6B6CCC-A977-49AE-9D42-8619D58155DF}" srcOrd="7" destOrd="0" presId="urn:microsoft.com/office/officeart/2005/8/layout/radial5"/>
    <dgm:cxn modelId="{030BB240-8D96-49AE-9A48-69919CBFE8AE}" type="presParOf" srcId="{1D6B6CCC-A977-49AE-9D42-8619D58155DF}" destId="{3B873CA4-3C58-4552-A1C3-D861DE1111B3}" srcOrd="0" destOrd="0" presId="urn:microsoft.com/office/officeart/2005/8/layout/radial5"/>
    <dgm:cxn modelId="{5E1BC497-938D-4B44-9DF1-F21599DA7DAD}"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dirty="0" smtClean="0">
              <a:latin typeface="Bookman Old Style" pitchFamily="18" charset="0"/>
            </a:rPr>
            <a:t>Ecological Diversity and Resilience</a:t>
          </a:r>
          <a:endParaRPr lang="en-US" sz="2400"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r>
            <a:rPr lang="en-GB" sz="2000" b="1" dirty="0" smtClean="0">
              <a:latin typeface="Bookman Old Style" pitchFamily="18" charset="0"/>
            </a:rPr>
            <a:t>Responsibility towards Environment</a:t>
          </a:r>
          <a:r>
            <a:rPr lang="en-US" sz="1600" dirty="0" smtClean="0">
              <a:latin typeface="Bookman Old Style" pitchFamily="18" charset="0"/>
            </a:rPr>
            <a:t> </a:t>
          </a:r>
          <a:endParaRPr lang="en-GB" sz="2000" b="1" dirty="0" smtClean="0">
            <a:latin typeface="Bookman Old Style" pitchFamily="18" charset="0"/>
          </a:endParaRP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5D22646E-3FAC-4167-9D24-3EA587ADCADB}">
      <dgm:prSet phldrT="[Text]" custT="1"/>
      <dgm:spPr/>
      <dgm:t>
        <a:bodyPr/>
        <a:lstStyle/>
        <a:p>
          <a:r>
            <a:rPr lang="en-US" sz="2400" b="1" dirty="0" smtClean="0">
              <a:latin typeface="Bookman Old Style" pitchFamily="18" charset="0"/>
            </a:rPr>
            <a:t>     Wildlife Damage (Rural)</a:t>
          </a:r>
          <a:endParaRPr lang="en-US" sz="2400" b="1" dirty="0">
            <a:latin typeface="Bookman Old Style" pitchFamily="18" charset="0"/>
          </a:endParaRPr>
        </a:p>
      </dgm:t>
    </dgm:pt>
    <dgm:pt modelId="{28666057-B340-4B8C-A607-808E7C682436}" type="parTrans" cxnId="{5C58745C-06F8-4F3F-93C0-B94E38A8C9F3}">
      <dgm:prSet/>
      <dgm:spPr/>
      <dgm:t>
        <a:bodyPr/>
        <a:lstStyle/>
        <a:p>
          <a:endParaRPr lang="en-GB">
            <a:solidFill>
              <a:schemeClr val="bg1"/>
            </a:solidFill>
          </a:endParaRPr>
        </a:p>
      </dgm:t>
    </dgm:pt>
    <dgm:pt modelId="{574FF107-EE01-40AD-9561-EA84E92BD4E3}" type="sibTrans" cxnId="{5C58745C-06F8-4F3F-93C0-B94E38A8C9F3}">
      <dgm:prSet/>
      <dgm:spPr/>
      <dgm:t>
        <a:bodyPr/>
        <a:lstStyle/>
        <a:p>
          <a:endParaRPr lang="en-GB">
            <a:solidFill>
              <a:schemeClr val="bg1"/>
            </a:solidFill>
          </a:endParaRPr>
        </a:p>
      </dgm:t>
    </dgm:pt>
    <dgm:pt modelId="{F3AE2259-4415-4BB2-A8D6-51B9CEEE7B22}">
      <dgm:prSet phldrT="[Text]" custT="1"/>
      <dgm:spPr/>
      <dgm:t>
        <a:bodyPr/>
        <a:lstStyle/>
        <a:p>
          <a:r>
            <a:rPr lang="en-US" sz="1600" b="1" dirty="0" smtClean="0">
              <a:latin typeface="Bookman Old Style" pitchFamily="18" charset="0"/>
            </a:rPr>
            <a:t>Urbanization issues </a:t>
          </a:r>
          <a:endParaRPr lang="en-US" sz="16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D12479C7-DECB-4440-9EFF-7548E22748C5}">
      <dgm:prSet phldrT="[Text]" custT="1"/>
      <dgm:spPr/>
      <dgm:t>
        <a:bodyPr/>
        <a:lstStyle/>
        <a:p>
          <a:r>
            <a:rPr lang="en-US" sz="1800" dirty="0" smtClean="0">
              <a:latin typeface="Bookman Old Style" pitchFamily="18" charset="0"/>
            </a:rPr>
            <a:t>Wild animals are a constraint to crops.</a:t>
          </a:r>
          <a:endParaRPr lang="en-US" sz="1800" dirty="0">
            <a:latin typeface="Bookman Old Style" pitchFamily="18" charset="0"/>
          </a:endParaRPr>
        </a:p>
      </dgm:t>
    </dgm:pt>
    <dgm:pt modelId="{B64E431F-D2F9-4CD0-A6C4-17081298DD86}" type="parTrans" cxnId="{E037539F-9203-4BCF-9A6B-6F66B9671E3E}">
      <dgm:prSet/>
      <dgm:spPr/>
      <dgm:t>
        <a:bodyPr/>
        <a:lstStyle/>
        <a:p>
          <a:endParaRPr lang="en-GB"/>
        </a:p>
      </dgm:t>
    </dgm:pt>
    <dgm:pt modelId="{4CE827D2-C713-4396-82FC-B4BD153C70B9}" type="sibTrans" cxnId="{E037539F-9203-4BCF-9A6B-6F66B9671E3E}">
      <dgm:prSet/>
      <dgm:spPr/>
      <dgm:t>
        <a:bodyPr/>
        <a:lstStyle/>
        <a:p>
          <a:endParaRPr lang="en-GB"/>
        </a:p>
      </dgm:t>
    </dgm:pt>
    <dgm:pt modelId="{E29AADAB-0AEB-4711-9F55-EC2510B7E8FA}">
      <dgm:prSet phldrT="[Text]" custT="1"/>
      <dgm:spPr/>
      <dgm:t>
        <a:bodyPr/>
        <a:lstStyle/>
        <a:p>
          <a:r>
            <a:rPr lang="en-US" sz="1800" dirty="0" smtClean="0">
              <a:latin typeface="Bookman Old Style" pitchFamily="18" charset="0"/>
            </a:rPr>
            <a:t>Crops have been damaged by wild animals</a:t>
          </a:r>
          <a:endParaRPr lang="en-US" sz="1800" dirty="0">
            <a:latin typeface="Bookman Old Style" pitchFamily="18" charset="0"/>
          </a:endParaRPr>
        </a:p>
      </dgm:t>
    </dgm:pt>
    <dgm:pt modelId="{19A4FA8C-4412-40A9-BAEF-53B84C447DC7}" type="parTrans" cxnId="{9E7584E5-1E26-4F9B-A824-B57E2D44F08D}">
      <dgm:prSet/>
      <dgm:spPr/>
      <dgm:t>
        <a:bodyPr/>
        <a:lstStyle/>
        <a:p>
          <a:endParaRPr lang="en-GB"/>
        </a:p>
      </dgm:t>
    </dgm:pt>
    <dgm:pt modelId="{496215DD-B25C-418C-86A4-8CD7774C1321}" type="sibTrans" cxnId="{9E7584E5-1E26-4F9B-A824-B57E2D44F08D}">
      <dgm:prSet/>
      <dgm:spPr/>
      <dgm:t>
        <a:bodyPr/>
        <a:lstStyle/>
        <a:p>
          <a:endParaRPr lang="en-GB"/>
        </a:p>
      </dgm:t>
    </dgm:pt>
    <dgm:pt modelId="{8C1F9C65-CB6C-436C-93FA-2364E340D524}">
      <dgm:prSet phldrT="[Text]" custScaleX="137269" custScaleY="261800" custRadScaleRad="113501" custRadScaleInc="103748"/>
      <dgm:spPr/>
      <dgm:t>
        <a:bodyPr/>
        <a:lstStyle/>
        <a:p>
          <a:endParaRPr lang="en-GB" dirty="0"/>
        </a:p>
      </dgm:t>
    </dgm:pt>
    <dgm:pt modelId="{DC072076-6955-4F6F-8988-85377CF680AA}" type="parTrans" cxnId="{A99CF7C1-8161-4390-8E07-93CA341B5C07}">
      <dgm:prSet/>
      <dgm:spPr/>
      <dgm:t>
        <a:bodyPr/>
        <a:lstStyle/>
        <a:p>
          <a:endParaRPr lang="en-GB"/>
        </a:p>
      </dgm:t>
    </dgm:pt>
    <dgm:pt modelId="{DD983E12-B9E7-4E6C-9DC7-A521412CC12D}" type="sibTrans" cxnId="{A99CF7C1-8161-4390-8E07-93CA341B5C07}">
      <dgm:prSet/>
      <dgm:spPr/>
      <dgm:t>
        <a:bodyPr/>
        <a:lstStyle/>
        <a:p>
          <a:endParaRPr lang="en-GB"/>
        </a:p>
      </dgm:t>
    </dgm:pt>
    <dgm:pt modelId="{1D4AB002-167A-4A01-86AF-99C1AE53993A}">
      <dgm:prSet custScaleX="137269" custScaleY="261800" custRadScaleRad="113501" custRadScaleInc="103748"/>
      <dgm:spPr/>
      <dgm:t>
        <a:bodyPr/>
        <a:lstStyle/>
        <a:p>
          <a:endParaRPr lang="en-GB" dirty="0"/>
        </a:p>
      </dgm:t>
    </dgm:pt>
    <dgm:pt modelId="{DF234DD5-CBD8-42F4-BFAD-638336D2C61C}" type="parTrans" cxnId="{68E1C35A-1828-4E6C-8087-9E94BA392987}">
      <dgm:prSet/>
      <dgm:spPr/>
      <dgm:t>
        <a:bodyPr/>
        <a:lstStyle/>
        <a:p>
          <a:endParaRPr lang="en-GB"/>
        </a:p>
      </dgm:t>
    </dgm:pt>
    <dgm:pt modelId="{31A895C5-49FF-4254-B0F6-4DEE13341329}" type="sibTrans" cxnId="{68E1C35A-1828-4E6C-8087-9E94BA392987}">
      <dgm:prSet/>
      <dgm:spPr/>
      <dgm:t>
        <a:bodyPr/>
        <a:lstStyle/>
        <a:p>
          <a:endParaRPr lang="en-GB"/>
        </a:p>
      </dgm:t>
    </dgm:pt>
    <dgm:pt modelId="{81154532-0278-4598-A4EE-C13F86ECA6A1}">
      <dgm:prSet custScaleX="137269" custScaleY="261800" custRadScaleRad="113501" custRadScaleInc="103748"/>
      <dgm:spPr/>
      <dgm:t>
        <a:bodyPr/>
        <a:lstStyle/>
        <a:p>
          <a:endParaRPr lang="en-GB" dirty="0"/>
        </a:p>
      </dgm:t>
    </dgm:pt>
    <dgm:pt modelId="{A75D6498-44E7-45DC-950D-9C943E5FE395}" type="parTrans" cxnId="{54573800-D0B3-4F18-B849-91F77EEFEB1E}">
      <dgm:prSet/>
      <dgm:spPr/>
      <dgm:t>
        <a:bodyPr/>
        <a:lstStyle/>
        <a:p>
          <a:endParaRPr lang="en-GB"/>
        </a:p>
      </dgm:t>
    </dgm:pt>
    <dgm:pt modelId="{E268986E-D317-4ADE-95A3-3645BAC46192}" type="sibTrans" cxnId="{54573800-D0B3-4F18-B849-91F77EEFEB1E}">
      <dgm:prSet/>
      <dgm:spPr/>
      <dgm:t>
        <a:bodyPr/>
        <a:lstStyle/>
        <a:p>
          <a:endParaRPr lang="en-GB"/>
        </a:p>
      </dgm:t>
    </dgm:pt>
    <dgm:pt modelId="{D28B92BF-7B1A-4A18-8115-16ED56D8B185}">
      <dgm:prSet custScaleX="137269" custScaleY="261800" custRadScaleRad="113501" custRadScaleInc="103748"/>
      <dgm:spPr/>
      <dgm:t>
        <a:bodyPr/>
        <a:lstStyle/>
        <a:p>
          <a:endParaRPr lang="en-GB" dirty="0"/>
        </a:p>
      </dgm:t>
    </dgm:pt>
    <dgm:pt modelId="{08916CCE-66DB-419A-9679-DC63EE90D7CC}" type="parTrans" cxnId="{A0D1832C-FF97-4499-8EA4-D558BE9C8704}">
      <dgm:prSet/>
      <dgm:spPr/>
      <dgm:t>
        <a:bodyPr/>
        <a:lstStyle/>
        <a:p>
          <a:endParaRPr lang="en-GB"/>
        </a:p>
      </dgm:t>
    </dgm:pt>
    <dgm:pt modelId="{6F5F68A9-2787-4A96-B886-DCDDCAF8DEE2}" type="sibTrans" cxnId="{A0D1832C-FF97-4499-8EA4-D558BE9C8704}">
      <dgm:prSet/>
      <dgm:spPr/>
      <dgm:t>
        <a:bodyPr/>
        <a:lstStyle/>
        <a:p>
          <a:endParaRPr lang="en-GB"/>
        </a:p>
      </dgm:t>
    </dgm:pt>
    <dgm:pt modelId="{214EE28B-4EF4-430F-A37A-6118C15C64FC}">
      <dgm:prSet custScaleX="137269" custScaleY="261800" custRadScaleRad="113501" custRadScaleInc="103748"/>
      <dgm:spPr/>
      <dgm:t>
        <a:bodyPr/>
        <a:lstStyle/>
        <a:p>
          <a:endParaRPr lang="en-GB" dirty="0"/>
        </a:p>
      </dgm:t>
    </dgm:pt>
    <dgm:pt modelId="{3B35C506-6FEA-4680-AAF9-178DF35686B5}" type="parTrans" cxnId="{815A7D4B-4962-4604-81DF-9A66DEEBCF24}">
      <dgm:prSet/>
      <dgm:spPr/>
      <dgm:t>
        <a:bodyPr/>
        <a:lstStyle/>
        <a:p>
          <a:endParaRPr lang="en-GB"/>
        </a:p>
      </dgm:t>
    </dgm:pt>
    <dgm:pt modelId="{872C3D9C-E648-48F6-9FEE-07E2AAA975FA}" type="sibTrans" cxnId="{815A7D4B-4962-4604-81DF-9A66DEEBCF24}">
      <dgm:prSet/>
      <dgm:spPr/>
      <dgm:t>
        <a:bodyPr/>
        <a:lstStyle/>
        <a:p>
          <a:endParaRPr lang="en-GB"/>
        </a:p>
      </dgm:t>
    </dgm:pt>
    <dgm:pt modelId="{C776AF34-F764-4418-BD81-5E5FCA2EBB9F}">
      <dgm:prSet custScaleX="137269" custScaleY="261800" custRadScaleRad="113501" custRadScaleInc="103748"/>
      <dgm:spPr/>
      <dgm:t>
        <a:bodyPr/>
        <a:lstStyle/>
        <a:p>
          <a:endParaRPr lang="en-GB" dirty="0"/>
        </a:p>
      </dgm:t>
    </dgm:pt>
    <dgm:pt modelId="{2B92BC15-85B5-41B9-A359-E32A979B9A59}" type="parTrans" cxnId="{CED93B39-C37B-4CBF-ACED-01E905C29CE3}">
      <dgm:prSet/>
      <dgm:spPr/>
      <dgm:t>
        <a:bodyPr/>
        <a:lstStyle/>
        <a:p>
          <a:endParaRPr lang="en-GB"/>
        </a:p>
      </dgm:t>
    </dgm:pt>
    <dgm:pt modelId="{5DC8D98E-9CB4-4720-96E5-4FB79A947121}" type="sibTrans" cxnId="{CED93B39-C37B-4CBF-ACED-01E905C29CE3}">
      <dgm:prSet/>
      <dgm:spPr/>
      <dgm:t>
        <a:bodyPr/>
        <a:lstStyle/>
        <a:p>
          <a:endParaRPr lang="en-GB"/>
        </a:p>
      </dgm:t>
    </dgm:pt>
    <dgm:pt modelId="{2EBEFD25-054D-401A-91D8-2B21F4640F12}">
      <dgm:prSet custScaleX="137269" custScaleY="261800" custRadScaleRad="113501" custRadScaleInc="103748"/>
      <dgm:spPr/>
      <dgm:t>
        <a:bodyPr/>
        <a:lstStyle/>
        <a:p>
          <a:endParaRPr lang="en-GB" dirty="0"/>
        </a:p>
      </dgm:t>
    </dgm:pt>
    <dgm:pt modelId="{28A4A746-EA2A-4699-9BF7-6A691040378C}" type="parTrans" cxnId="{8FF7A054-C7AF-4F11-87A1-BAB1E5439F75}">
      <dgm:prSet/>
      <dgm:spPr/>
      <dgm:t>
        <a:bodyPr/>
        <a:lstStyle/>
        <a:p>
          <a:endParaRPr lang="en-GB"/>
        </a:p>
      </dgm:t>
    </dgm:pt>
    <dgm:pt modelId="{F37147FC-CDF3-41DB-9B22-A6D032F18B00}" type="sibTrans" cxnId="{8FF7A054-C7AF-4F11-87A1-BAB1E5439F75}">
      <dgm:prSet/>
      <dgm:spPr/>
      <dgm:t>
        <a:bodyPr/>
        <a:lstStyle/>
        <a:p>
          <a:endParaRPr lang="en-GB"/>
        </a:p>
      </dgm:t>
    </dgm:pt>
    <dgm:pt modelId="{35068FD4-CEC0-456D-BB92-16D53A7148C2}">
      <dgm:prSet custScaleX="137269" custScaleY="261800" custRadScaleRad="113501" custRadScaleInc="103748"/>
      <dgm:spPr/>
      <dgm:t>
        <a:bodyPr/>
        <a:lstStyle/>
        <a:p>
          <a:endParaRPr lang="en-GB" dirty="0"/>
        </a:p>
      </dgm:t>
    </dgm:pt>
    <dgm:pt modelId="{534E08BE-7E9E-48A4-94BF-1820180E1E39}" type="parTrans" cxnId="{6F8FD630-3092-488A-BF1B-824F213DB385}">
      <dgm:prSet/>
      <dgm:spPr/>
      <dgm:t>
        <a:bodyPr/>
        <a:lstStyle/>
        <a:p>
          <a:endParaRPr lang="en-GB"/>
        </a:p>
      </dgm:t>
    </dgm:pt>
    <dgm:pt modelId="{18CE6362-D14B-49D1-ABC6-75BE4E2CCBAB}" type="sibTrans" cxnId="{6F8FD630-3092-488A-BF1B-824F213DB385}">
      <dgm:prSet/>
      <dgm:spPr/>
      <dgm:t>
        <a:bodyPr/>
        <a:lstStyle/>
        <a:p>
          <a:endParaRPr lang="en-GB"/>
        </a:p>
      </dgm:t>
    </dgm:pt>
    <dgm:pt modelId="{50EB3EE4-5C4C-4536-8D3B-398B5C6D96BC}">
      <dgm:prSet custScaleX="137269" custScaleY="261800" custRadScaleRad="113501" custRadScaleInc="103748"/>
      <dgm:spPr/>
      <dgm:t>
        <a:bodyPr/>
        <a:lstStyle/>
        <a:p>
          <a:endParaRPr lang="en-GB" dirty="0"/>
        </a:p>
      </dgm:t>
    </dgm:pt>
    <dgm:pt modelId="{2032F852-0D5E-4074-9636-9E0F1625A6FF}" type="parTrans" cxnId="{E641405F-3998-4FB0-BE36-C76C906A5CE0}">
      <dgm:prSet/>
      <dgm:spPr/>
      <dgm:t>
        <a:bodyPr/>
        <a:lstStyle/>
        <a:p>
          <a:endParaRPr lang="en-GB"/>
        </a:p>
      </dgm:t>
    </dgm:pt>
    <dgm:pt modelId="{916C82BD-9219-4F45-A417-EFBBD59557FF}" type="sibTrans" cxnId="{E641405F-3998-4FB0-BE36-C76C906A5CE0}">
      <dgm:prSet/>
      <dgm:spPr/>
      <dgm:t>
        <a:bodyPr/>
        <a:lstStyle/>
        <a:p>
          <a:endParaRPr lang="en-GB"/>
        </a:p>
      </dgm:t>
    </dgm:pt>
    <dgm:pt modelId="{5B1F6316-8E7A-4889-BC1B-588E4B440ED4}">
      <dgm:prSet custT="1"/>
      <dgm:spPr/>
      <dgm:t>
        <a:bodyPr/>
        <a:lstStyle/>
        <a:p>
          <a:r>
            <a:rPr lang="en-GB" sz="1600" dirty="0" smtClean="0">
              <a:latin typeface="Bookman Old Style" pitchFamily="18" charset="0"/>
            </a:rPr>
            <a:t>Noise pollution</a:t>
          </a:r>
        </a:p>
      </dgm:t>
    </dgm:pt>
    <dgm:pt modelId="{FB675046-E341-4C22-B2E5-2218C0B8C693}">
      <dgm:prSet custT="1"/>
      <dgm:spPr/>
      <dgm:t>
        <a:bodyPr/>
        <a:lstStyle/>
        <a:p>
          <a:r>
            <a:rPr lang="en-GB" sz="1600" dirty="0" smtClean="0">
              <a:latin typeface="Bookman Old Style" pitchFamily="18" charset="0"/>
            </a:rPr>
            <a:t>Littering</a:t>
          </a:r>
        </a:p>
      </dgm:t>
    </dgm:pt>
    <dgm:pt modelId="{D38334A5-D260-4B15-9D82-881F062001A7}">
      <dgm:prSet custT="1"/>
      <dgm:spPr/>
      <dgm:t>
        <a:bodyPr/>
        <a:lstStyle/>
        <a:p>
          <a:r>
            <a:rPr lang="en-GB" sz="1600" dirty="0" smtClean="0">
              <a:latin typeface="Bookman Old Style" pitchFamily="18" charset="0"/>
            </a:rPr>
            <a:t>Floods</a:t>
          </a:r>
        </a:p>
      </dgm:t>
    </dgm:pt>
    <dgm:pt modelId="{F6A705B3-4474-430F-929A-80B29B45E0AB}">
      <dgm:prSet custT="1"/>
      <dgm:spPr/>
      <dgm:t>
        <a:bodyPr/>
        <a:lstStyle/>
        <a:p>
          <a:r>
            <a:rPr lang="en-GB" sz="1600" dirty="0" smtClean="0">
              <a:latin typeface="Bookman Old Style" pitchFamily="18" charset="0"/>
            </a:rPr>
            <a:t>Soil erosion</a:t>
          </a:r>
        </a:p>
      </dgm:t>
    </dgm:pt>
    <dgm:pt modelId="{9410EFAA-B382-4BB1-9BB5-3D12AAADAE8C}">
      <dgm:prSet custT="1"/>
      <dgm:spPr/>
      <dgm:t>
        <a:bodyPr/>
        <a:lstStyle/>
        <a:p>
          <a:r>
            <a:rPr lang="en-GB" sz="1600" dirty="0" smtClean="0">
              <a:latin typeface="Bookman Old Style" pitchFamily="18" charset="0"/>
            </a:rPr>
            <a:t>Landslides</a:t>
          </a:r>
        </a:p>
      </dgm:t>
    </dgm:pt>
    <dgm:pt modelId="{D51DE5E0-1534-44D2-8BA0-3535AE58E495}">
      <dgm:prSet custT="1"/>
      <dgm:spPr/>
      <dgm:t>
        <a:bodyPr/>
        <a:lstStyle/>
        <a:p>
          <a:r>
            <a:rPr lang="en-US" sz="1600" dirty="0" smtClean="0">
              <a:latin typeface="Bookman Old Style" pitchFamily="18" charset="0"/>
            </a:rPr>
            <a:t>Absence of waste disposal sites</a:t>
          </a:r>
          <a:endParaRPr lang="en-GB" sz="1600" dirty="0" smtClean="0">
            <a:latin typeface="Bookman Old Style" pitchFamily="18" charset="0"/>
          </a:endParaRPr>
        </a:p>
      </dgm:t>
    </dgm:pt>
    <dgm:pt modelId="{0504EDD5-07A5-4DBD-9F04-B6C3AEE6AC41}">
      <dgm:prSet custT="1"/>
      <dgm:spPr/>
      <dgm:t>
        <a:bodyPr/>
        <a:lstStyle/>
        <a:p>
          <a:r>
            <a:rPr lang="en-GB" sz="1600" dirty="0" smtClean="0">
              <a:latin typeface="Bookman Old Style" pitchFamily="18" charset="0"/>
            </a:rPr>
            <a:t>Air pollution</a:t>
          </a:r>
        </a:p>
      </dgm:t>
    </dgm:pt>
    <dgm:pt modelId="{06E27B80-B89C-464B-A2A8-9A8CA3EA09D1}">
      <dgm:prSet custT="1"/>
      <dgm:spPr/>
      <dgm:t>
        <a:bodyPr/>
        <a:lstStyle/>
        <a:p>
          <a:r>
            <a:rPr lang="en-US" sz="1600" dirty="0" smtClean="0">
              <a:latin typeface="Bookman Old Style" pitchFamily="18" charset="0"/>
            </a:rPr>
            <a:t>Pollution of rivers and steams</a:t>
          </a:r>
          <a:endParaRPr lang="en-GB" sz="1600" dirty="0" err="1" smtClean="0">
            <a:latin typeface="Bookman Old Style" pitchFamily="18" charset="0"/>
          </a:endParaRPr>
        </a:p>
      </dgm:t>
    </dgm:pt>
    <dgm:pt modelId="{1B9BFC61-0F8B-46FF-ABC1-D19F38170CCC}">
      <dgm:prSet phldrT="[Text]" custT="1"/>
      <dgm:spPr/>
      <dgm:t>
        <a:bodyPr/>
        <a:lstStyle/>
        <a:p>
          <a:r>
            <a:rPr lang="en-US" sz="2400" b="1" dirty="0" smtClean="0">
              <a:latin typeface="Bookman Old Style" pitchFamily="18" charset="0"/>
            </a:rPr>
            <a:t>Ecological  </a:t>
          </a:r>
          <a:br>
            <a:rPr lang="en-US" sz="2400" b="1" dirty="0" smtClean="0">
              <a:latin typeface="Bookman Old Style" pitchFamily="18" charset="0"/>
            </a:rPr>
          </a:br>
          <a:r>
            <a:rPr lang="en-US" sz="2400" b="1" dirty="0" smtClean="0">
              <a:latin typeface="Bookman Old Style" pitchFamily="18" charset="0"/>
            </a:rPr>
            <a:t>   Issues</a:t>
          </a:r>
          <a:endParaRPr lang="en-US" sz="2400" b="1" dirty="0">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65D63BD5-8C7E-4614-82CC-BA4FCE0DD364}" type="sibTrans" cxnId="{EFC3C1D8-7276-484D-9AA1-21E23AC39475}">
      <dgm:prSet/>
      <dgm:spPr/>
      <dgm:t>
        <a:bodyPr/>
        <a:lstStyle/>
        <a:p>
          <a:endParaRPr lang="en-GB"/>
        </a:p>
      </dgm:t>
    </dgm:pt>
    <dgm:pt modelId="{57F15353-8B36-49F6-9856-3F60939ECAF4}" type="parTrans" cxnId="{EFC3C1D8-7276-484D-9AA1-21E23AC39475}">
      <dgm:prSet/>
      <dgm:spPr/>
      <dgm:t>
        <a:bodyPr/>
        <a:lstStyle/>
        <a:p>
          <a:endParaRPr lang="en-GB"/>
        </a:p>
      </dgm:t>
    </dgm:pt>
    <dgm:pt modelId="{A2173607-B6FB-46A6-A3E3-45A2CAB8DE81}" type="sibTrans" cxnId="{E4204032-5E8C-48B6-A8FF-513BB2ADE7E5}">
      <dgm:prSet/>
      <dgm:spPr/>
      <dgm:t>
        <a:bodyPr/>
        <a:lstStyle/>
        <a:p>
          <a:endParaRPr lang="en-GB"/>
        </a:p>
      </dgm:t>
    </dgm:pt>
    <dgm:pt modelId="{0F2D043F-3B02-4D4D-AA9F-CB95D4450567}" type="parTrans" cxnId="{E4204032-5E8C-48B6-A8FF-513BB2ADE7E5}">
      <dgm:prSet/>
      <dgm:spPr/>
      <dgm:t>
        <a:bodyPr/>
        <a:lstStyle/>
        <a:p>
          <a:endParaRPr lang="en-GB"/>
        </a:p>
      </dgm:t>
    </dgm:pt>
    <dgm:pt modelId="{4EDD3C63-9716-4E39-AA6B-44E36E65303C}" type="sibTrans" cxnId="{CBCABFA5-B8C9-4E38-9544-9E21B74DAF37}">
      <dgm:prSet/>
      <dgm:spPr/>
      <dgm:t>
        <a:bodyPr/>
        <a:lstStyle/>
        <a:p>
          <a:endParaRPr lang="en-GB"/>
        </a:p>
      </dgm:t>
    </dgm:pt>
    <dgm:pt modelId="{6BF050B9-1072-4891-A541-50034AF73158}" type="parTrans" cxnId="{CBCABFA5-B8C9-4E38-9544-9E21B74DAF37}">
      <dgm:prSet/>
      <dgm:spPr/>
      <dgm:t>
        <a:bodyPr/>
        <a:lstStyle/>
        <a:p>
          <a:endParaRPr lang="en-GB"/>
        </a:p>
      </dgm:t>
    </dgm:pt>
    <dgm:pt modelId="{2472FBB1-65DD-403C-B124-AA58B2230C09}" type="sibTrans" cxnId="{16802316-D6F8-4D3D-8BE7-1CD4C796D069}">
      <dgm:prSet/>
      <dgm:spPr/>
      <dgm:t>
        <a:bodyPr/>
        <a:lstStyle/>
        <a:p>
          <a:endParaRPr lang="en-GB"/>
        </a:p>
      </dgm:t>
    </dgm:pt>
    <dgm:pt modelId="{2A0642B3-175C-4F42-BE2D-47961E95534C}" type="parTrans" cxnId="{16802316-D6F8-4D3D-8BE7-1CD4C796D069}">
      <dgm:prSet/>
      <dgm:spPr/>
      <dgm:t>
        <a:bodyPr/>
        <a:lstStyle/>
        <a:p>
          <a:endParaRPr lang="en-GB"/>
        </a:p>
      </dgm:t>
    </dgm:pt>
    <dgm:pt modelId="{7449B6DA-5FA6-4AE9-A2F5-5BB02967D3B6}" type="sibTrans" cxnId="{BFABCE83-539A-4111-BF0C-DD695E88B7CD}">
      <dgm:prSet/>
      <dgm:spPr/>
      <dgm:t>
        <a:bodyPr/>
        <a:lstStyle/>
        <a:p>
          <a:endParaRPr lang="en-GB"/>
        </a:p>
      </dgm:t>
    </dgm:pt>
    <dgm:pt modelId="{85E9BF3A-CC63-449A-9B57-2527990CCBFC}" type="parTrans" cxnId="{BFABCE83-539A-4111-BF0C-DD695E88B7CD}">
      <dgm:prSet/>
      <dgm:spPr/>
      <dgm:t>
        <a:bodyPr/>
        <a:lstStyle/>
        <a:p>
          <a:endParaRPr lang="en-GB"/>
        </a:p>
      </dgm:t>
    </dgm:pt>
    <dgm:pt modelId="{83988B0B-8BE7-413E-A018-F99B1BA3711E}" type="sibTrans" cxnId="{6AED1AF8-A423-4D7F-B4E3-4DC60E6DE8CA}">
      <dgm:prSet/>
      <dgm:spPr/>
      <dgm:t>
        <a:bodyPr/>
        <a:lstStyle/>
        <a:p>
          <a:endParaRPr lang="en-GB"/>
        </a:p>
      </dgm:t>
    </dgm:pt>
    <dgm:pt modelId="{B45EDD45-18F0-41A8-A462-1CFDF9A6913A}" type="parTrans" cxnId="{6AED1AF8-A423-4D7F-B4E3-4DC60E6DE8CA}">
      <dgm:prSet/>
      <dgm:spPr/>
      <dgm:t>
        <a:bodyPr/>
        <a:lstStyle/>
        <a:p>
          <a:endParaRPr lang="en-GB"/>
        </a:p>
      </dgm:t>
    </dgm:pt>
    <dgm:pt modelId="{0D9F790E-6AE8-4282-A780-7F71B6FF9AE2}" type="sibTrans" cxnId="{98C31E18-8950-4D5D-8C36-3B06B9D81806}">
      <dgm:prSet/>
      <dgm:spPr/>
      <dgm:t>
        <a:bodyPr/>
        <a:lstStyle/>
        <a:p>
          <a:endParaRPr lang="en-GB"/>
        </a:p>
      </dgm:t>
    </dgm:pt>
    <dgm:pt modelId="{628229EB-710C-4F72-B1C3-F609B00EFBD6}" type="parTrans" cxnId="{98C31E18-8950-4D5D-8C36-3B06B9D81806}">
      <dgm:prSet/>
      <dgm:spPr/>
      <dgm:t>
        <a:bodyPr/>
        <a:lstStyle/>
        <a:p>
          <a:endParaRPr lang="en-GB"/>
        </a:p>
      </dgm:t>
    </dgm:pt>
    <dgm:pt modelId="{AA0F3157-BE1D-4E3C-A6B9-865E5A37168E}" type="sibTrans" cxnId="{903E4FFF-43C3-4CC7-A9EF-46FA867EDAC8}">
      <dgm:prSet/>
      <dgm:spPr/>
      <dgm:t>
        <a:bodyPr/>
        <a:lstStyle/>
        <a:p>
          <a:endParaRPr lang="en-GB"/>
        </a:p>
      </dgm:t>
    </dgm:pt>
    <dgm:pt modelId="{7A8294F6-2178-4313-9B2B-8D884AAFBEBC}" type="parTrans" cxnId="{903E4FFF-43C3-4CC7-A9EF-46FA867EDAC8}">
      <dgm:prSet/>
      <dgm:spPr/>
      <dgm:t>
        <a:bodyPr/>
        <a:lstStyle/>
        <a:p>
          <a:endParaRPr lang="en-GB"/>
        </a:p>
      </dgm:t>
    </dgm:pt>
    <dgm:pt modelId="{75519DEE-9201-4D32-AFBC-CA895FB0F661}">
      <dgm:prSet phldrT="[Text]" custT="1"/>
      <dgm:spPr/>
      <dgm:t>
        <a:bodyPr/>
        <a:lstStyle/>
        <a:p>
          <a:r>
            <a:rPr lang="en-US" sz="1400" dirty="0" smtClean="0">
              <a:latin typeface="Bookman Old Style" pitchFamily="18" charset="0"/>
            </a:rPr>
            <a:t>Traffic congestion</a:t>
          </a:r>
          <a:endParaRPr lang="en-US" sz="1400" dirty="0">
            <a:latin typeface="Bookman Old Style" pitchFamily="18" charset="0"/>
          </a:endParaRPr>
        </a:p>
      </dgm:t>
    </dgm:pt>
    <dgm:pt modelId="{B56DD0CB-12C1-4291-B0C6-DB2E4295D49E}" type="sibTrans" cxnId="{6C4B1339-F402-4DD4-863D-2B76FA481E87}">
      <dgm:prSet/>
      <dgm:spPr/>
      <dgm:t>
        <a:bodyPr/>
        <a:lstStyle/>
        <a:p>
          <a:endParaRPr lang="en-GB">
            <a:solidFill>
              <a:schemeClr val="bg1"/>
            </a:solidFill>
          </a:endParaRPr>
        </a:p>
      </dgm:t>
    </dgm:pt>
    <dgm:pt modelId="{2EF8A3E0-C68D-43CC-BFB2-AE03133CA1D2}" type="parTrans" cxnId="{6C4B1339-F402-4DD4-863D-2B76FA481E87}">
      <dgm:prSet/>
      <dgm:spPr/>
      <dgm:t>
        <a:bodyPr/>
        <a:lstStyle/>
        <a:p>
          <a:endParaRPr lang="en-GB">
            <a:solidFill>
              <a:schemeClr val="bg1"/>
            </a:solidFill>
          </a:endParaRPr>
        </a:p>
      </dgm:t>
    </dgm:pt>
    <dgm:pt modelId="{340A44BE-44A3-428D-9B50-2C4400907BD7}">
      <dgm:prSet phldrT="[Text]" custT="1"/>
      <dgm:spPr/>
      <dgm:t>
        <a:bodyPr/>
        <a:lstStyle/>
        <a:p>
          <a:r>
            <a:rPr lang="en-US" sz="1400" dirty="0" smtClean="0">
              <a:latin typeface="Bookman Old Style" pitchFamily="18" charset="0"/>
            </a:rPr>
            <a:t>Absence/inadequate green spaces</a:t>
          </a:r>
          <a:endParaRPr lang="en-US" sz="1400" dirty="0">
            <a:latin typeface="Bookman Old Style" pitchFamily="18" charset="0"/>
          </a:endParaRPr>
        </a:p>
      </dgm:t>
    </dgm:pt>
    <dgm:pt modelId="{551D9CE2-3C2B-480F-A758-658C8A94D825}" type="parTrans" cxnId="{8932835E-6ABE-4B63-AB18-A4B4DFF7BDCC}">
      <dgm:prSet/>
      <dgm:spPr/>
      <dgm:t>
        <a:bodyPr/>
        <a:lstStyle/>
        <a:p>
          <a:endParaRPr lang="en-US"/>
        </a:p>
      </dgm:t>
    </dgm:pt>
    <dgm:pt modelId="{4D22A931-69BA-43F7-9AAC-7F1878CB4EF5}" type="sibTrans" cxnId="{8932835E-6ABE-4B63-AB18-A4B4DFF7BDCC}">
      <dgm:prSet/>
      <dgm:spPr/>
      <dgm:t>
        <a:bodyPr/>
        <a:lstStyle/>
        <a:p>
          <a:endParaRPr lang="en-US"/>
        </a:p>
      </dgm:t>
    </dgm:pt>
    <dgm:pt modelId="{7389E3C6-2086-4691-A234-B7CD857F5D2C}">
      <dgm:prSet phldrT="[Text]" custT="1"/>
      <dgm:spPr/>
      <dgm:t>
        <a:bodyPr/>
        <a:lstStyle/>
        <a:p>
          <a:r>
            <a:rPr lang="en-US" sz="1400" dirty="0" smtClean="0">
              <a:latin typeface="Bookman Old Style" pitchFamily="18" charset="0"/>
            </a:rPr>
            <a:t>Lack of pedestrian friendly streets </a:t>
          </a:r>
          <a:endParaRPr lang="en-US" sz="1400" dirty="0">
            <a:latin typeface="Bookman Old Style" pitchFamily="18" charset="0"/>
          </a:endParaRPr>
        </a:p>
      </dgm:t>
    </dgm:pt>
    <dgm:pt modelId="{7366ECB2-CAAB-4403-87A6-D4A084583249}" type="parTrans" cxnId="{19B9E89D-2BA8-43E9-B293-079EF76BE87C}">
      <dgm:prSet/>
      <dgm:spPr/>
      <dgm:t>
        <a:bodyPr/>
        <a:lstStyle/>
        <a:p>
          <a:endParaRPr lang="en-US"/>
        </a:p>
      </dgm:t>
    </dgm:pt>
    <dgm:pt modelId="{EA09179F-E27C-47A7-875D-4AB67EF7BB91}" type="sibTrans" cxnId="{19B9E89D-2BA8-43E9-B293-079EF76BE87C}">
      <dgm:prSet/>
      <dgm:spPr/>
      <dgm:t>
        <a:bodyPr/>
        <a:lstStyle/>
        <a:p>
          <a:endParaRPr lang="en-US"/>
        </a:p>
      </dgm:t>
    </dgm:pt>
    <dgm:pt modelId="{12E6E433-C135-487B-8040-15C7EC061984}">
      <dgm:prSet phldrT="[Text]" custT="1"/>
      <dgm:spPr/>
      <dgm:t>
        <a:bodyPr/>
        <a:lstStyle/>
        <a:p>
          <a:r>
            <a:rPr lang="en-US" sz="1400" dirty="0" smtClean="0">
              <a:latin typeface="Bookman Old Style" pitchFamily="18" charset="0"/>
            </a:rPr>
            <a:t>Urban sprawl</a:t>
          </a:r>
          <a:endParaRPr lang="en-US" sz="1400" dirty="0">
            <a:latin typeface="Bookman Old Style" pitchFamily="18" charset="0"/>
          </a:endParaRPr>
        </a:p>
      </dgm:t>
    </dgm:pt>
    <dgm:pt modelId="{0806434D-50A5-49CD-9D83-0B656C15B85E}" type="parTrans" cxnId="{39695D76-2196-4A01-A936-83A43F97D55E}">
      <dgm:prSet/>
      <dgm:spPr/>
      <dgm:t>
        <a:bodyPr/>
        <a:lstStyle/>
        <a:p>
          <a:endParaRPr lang="en-US"/>
        </a:p>
      </dgm:t>
    </dgm:pt>
    <dgm:pt modelId="{193A9811-A8CB-4CC0-ACD9-846F1E28685D}" type="sibTrans" cxnId="{39695D76-2196-4A01-A936-83A43F97D55E}">
      <dgm:prSet/>
      <dgm:spPr/>
      <dgm:t>
        <a:bodyPr/>
        <a:lstStyle/>
        <a:p>
          <a:endParaRPr lang="en-US"/>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57446" custLinFactNeighborX="337" custLinFactNeighborY="-10839"/>
      <dgm:spPr/>
      <dgm:t>
        <a:bodyPr/>
        <a:lstStyle/>
        <a:p>
          <a:endParaRPr lang="en-US"/>
        </a:p>
      </dgm:t>
    </dgm:pt>
    <dgm:pt modelId="{9111D467-59FE-4DED-932B-4569F0755F10}" type="pres">
      <dgm:prSet presAssocID="{584AC4A0-68E0-49AE-9EA9-BB4938A6BDA6}" presName="parTrans" presStyleLbl="sibTrans2D1" presStyleIdx="0" presStyleCnt="4"/>
      <dgm:spPr/>
      <dgm:t>
        <a:bodyPr/>
        <a:lstStyle/>
        <a:p>
          <a:endParaRPr lang="en-US"/>
        </a:p>
      </dgm:t>
    </dgm:pt>
    <dgm:pt modelId="{783C80D9-9331-49CC-BD62-3C67FC46D28F}" type="pres">
      <dgm:prSet presAssocID="{584AC4A0-68E0-49AE-9EA9-BB4938A6BDA6}" presName="connectorText" presStyleLbl="sibTrans2D1" presStyleIdx="0" presStyleCnt="4"/>
      <dgm:spPr/>
      <dgm:t>
        <a:bodyPr/>
        <a:lstStyle/>
        <a:p>
          <a:endParaRPr lang="en-US"/>
        </a:p>
      </dgm:t>
    </dgm:pt>
    <dgm:pt modelId="{9F6308EC-76FC-4644-AA73-196F9ECA6720}" type="pres">
      <dgm:prSet presAssocID="{1B9BFC61-0F8B-46FF-ABC1-D19F38170CCC}" presName="node" presStyleLbl="node1" presStyleIdx="0" presStyleCnt="4" custScaleX="149113" custScaleY="249797" custRadScaleRad="129115" custRadScaleInc="161628">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4"/>
      <dgm:spPr/>
      <dgm:t>
        <a:bodyPr/>
        <a:lstStyle/>
        <a:p>
          <a:endParaRPr lang="en-US"/>
        </a:p>
      </dgm:t>
    </dgm:pt>
    <dgm:pt modelId="{D66884C2-20DF-4841-B721-84B8DDAABCA0}" type="pres">
      <dgm:prSet presAssocID="{8E540435-FF3F-45F4-8ADA-AAF3F66EE04A}" presName="connectorText" presStyleLbl="sibTrans2D1" presStyleIdx="1" presStyleCnt="4"/>
      <dgm:spPr/>
      <dgm:t>
        <a:bodyPr/>
        <a:lstStyle/>
        <a:p>
          <a:endParaRPr lang="en-US"/>
        </a:p>
      </dgm:t>
    </dgm:pt>
    <dgm:pt modelId="{213A6BED-701C-4696-BA47-681AFC9BF558}" type="pres">
      <dgm:prSet presAssocID="{779A4E01-EBCC-4AD9-A427-223977074438}" presName="node" presStyleLbl="node1" presStyleIdx="1" presStyleCnt="4" custScaleX="185610" custScaleY="73748" custRadScaleRad="110015" custRadScaleInc="-194347">
        <dgm:presLayoutVars>
          <dgm:bulletEnabled val="1"/>
        </dgm:presLayoutVars>
      </dgm:prSet>
      <dgm:spPr/>
      <dgm:t>
        <a:bodyPr/>
        <a:lstStyle/>
        <a:p>
          <a:endParaRPr lang="en-US"/>
        </a:p>
      </dgm:t>
    </dgm:pt>
    <dgm:pt modelId="{44D43A45-E51F-4490-9423-F7632FD22981}" type="pres">
      <dgm:prSet presAssocID="{28666057-B340-4B8C-A607-808E7C682436}" presName="parTrans" presStyleLbl="sibTrans2D1" presStyleIdx="2" presStyleCnt="4"/>
      <dgm:spPr/>
      <dgm:t>
        <a:bodyPr/>
        <a:lstStyle/>
        <a:p>
          <a:endParaRPr lang="en-GB"/>
        </a:p>
      </dgm:t>
    </dgm:pt>
    <dgm:pt modelId="{3ED70661-89C3-44D0-916F-996C09BAEF77}" type="pres">
      <dgm:prSet presAssocID="{28666057-B340-4B8C-A607-808E7C682436}" presName="connectorText" presStyleLbl="sibTrans2D1" presStyleIdx="2" presStyleCnt="4"/>
      <dgm:spPr/>
      <dgm:t>
        <a:bodyPr/>
        <a:lstStyle/>
        <a:p>
          <a:endParaRPr lang="en-GB"/>
        </a:p>
      </dgm:t>
    </dgm:pt>
    <dgm:pt modelId="{8A09F1F7-6A16-4C5B-87AC-C5DE5BEE8F20}" type="pres">
      <dgm:prSet presAssocID="{5D22646E-3FAC-4167-9D24-3EA587ADCADB}" presName="node" presStyleLbl="node1" presStyleIdx="2" presStyleCnt="4" custScaleX="360486" custScaleY="83818" custRadScaleRad="66579" custRadScaleInc="16604">
        <dgm:presLayoutVars>
          <dgm:bulletEnabled val="1"/>
        </dgm:presLayoutVars>
      </dgm:prSet>
      <dgm:spPr/>
      <dgm:t>
        <a:bodyPr/>
        <a:lstStyle/>
        <a:p>
          <a:endParaRPr lang="en-GB"/>
        </a:p>
      </dgm:t>
    </dgm:pt>
    <dgm:pt modelId="{1D6B6CCC-A977-49AE-9D42-8619D58155DF}" type="pres">
      <dgm:prSet presAssocID="{99B46055-A8E3-4DF5-A908-E7F87FF931BF}" presName="parTrans" presStyleLbl="sibTrans2D1" presStyleIdx="3" presStyleCnt="4"/>
      <dgm:spPr/>
      <dgm:t>
        <a:bodyPr/>
        <a:lstStyle/>
        <a:p>
          <a:endParaRPr lang="en-GB"/>
        </a:p>
      </dgm:t>
    </dgm:pt>
    <dgm:pt modelId="{3B873CA4-3C58-4552-A1C3-D861DE1111B3}" type="pres">
      <dgm:prSet presAssocID="{99B46055-A8E3-4DF5-A908-E7F87FF931BF}" presName="connectorText" presStyleLbl="sibTrans2D1" presStyleIdx="3" presStyleCnt="4"/>
      <dgm:spPr/>
      <dgm:t>
        <a:bodyPr/>
        <a:lstStyle/>
        <a:p>
          <a:endParaRPr lang="en-GB"/>
        </a:p>
      </dgm:t>
    </dgm:pt>
    <dgm:pt modelId="{C8DCEC74-46A7-45A7-AC30-19DD1BA439C4}" type="pres">
      <dgm:prSet presAssocID="{F3AE2259-4415-4BB2-A8D6-51B9CEEE7B22}" presName="node" presStyleLbl="node1" presStyleIdx="3" presStyleCnt="4" custScaleX="136562" custScaleY="135448" custRadScaleRad="127450" custRadScaleInc="39034">
        <dgm:presLayoutVars>
          <dgm:bulletEnabled val="1"/>
        </dgm:presLayoutVars>
      </dgm:prSet>
      <dgm:spPr/>
      <dgm:t>
        <a:bodyPr/>
        <a:lstStyle/>
        <a:p>
          <a:endParaRPr lang="en-GB"/>
        </a:p>
      </dgm:t>
    </dgm:pt>
  </dgm:ptLst>
  <dgm:cxnLst>
    <dgm:cxn modelId="{B1BC6D05-E647-4DF5-91BB-818D77CD4900}" type="presOf" srcId="{D12479C7-DECB-4440-9EFF-7548E22748C5}" destId="{8A09F1F7-6A16-4C5B-87AC-C5DE5BEE8F20}" srcOrd="0" destOrd="1" presId="urn:microsoft.com/office/officeart/2005/8/layout/radial5"/>
    <dgm:cxn modelId="{A1AE151D-9F23-4F42-ABC0-17A62FA166A2}" type="presOf" srcId="{5B1F6316-8E7A-4889-BC1B-588E4B440ED4}" destId="{9F6308EC-76FC-4644-AA73-196F9ECA6720}" srcOrd="0" destOrd="8" presId="urn:microsoft.com/office/officeart/2005/8/layout/radial5"/>
    <dgm:cxn modelId="{CED93B39-C37B-4CBF-ACED-01E905C29CE3}" srcId="{8C1F9C65-CB6C-436C-93FA-2364E340D524}" destId="{C776AF34-F764-4418-BD81-5E5FCA2EBB9F}" srcOrd="4" destOrd="0" parTransId="{2B92BC15-85B5-41B9-A359-E32A979B9A59}" sibTransId="{5DC8D98E-9CB4-4720-96E5-4FB79A947121}"/>
    <dgm:cxn modelId="{271EAE4E-2994-4B86-894D-AAF3090A16EB}" type="presOf" srcId="{F6A705B3-4474-430F-929A-80B29B45E0AB}" destId="{9F6308EC-76FC-4644-AA73-196F9ECA6720}" srcOrd="0" destOrd="5" presId="urn:microsoft.com/office/officeart/2005/8/layout/radial5"/>
    <dgm:cxn modelId="{903E4FFF-43C3-4CC7-A9EF-46FA867EDAC8}" srcId="{1B9BFC61-0F8B-46FF-ABC1-D19F38170CCC}" destId="{06E27B80-B89C-464B-A2A8-9A8CA3EA09D1}" srcOrd="0" destOrd="0" parTransId="{7A8294F6-2178-4313-9B2B-8D884AAFBEBC}" sibTransId="{AA0F3157-BE1D-4E3C-A6B9-865E5A37168E}"/>
    <dgm:cxn modelId="{205F97B7-8EEA-46FC-AA08-8F26CA2E5702}" type="presOf" srcId="{12E6E433-C135-487B-8040-15C7EC061984}" destId="{C8DCEC74-46A7-45A7-AC30-19DD1BA439C4}" srcOrd="0" destOrd="4" presId="urn:microsoft.com/office/officeart/2005/8/layout/radial5"/>
    <dgm:cxn modelId="{5D422D5A-BB88-4166-AF06-36F11B13E038}" type="presOf" srcId="{8E540435-FF3F-45F4-8ADA-AAF3F66EE04A}" destId="{28EC9EEF-9683-4555-9FBE-01B9AD60AE5D}" srcOrd="0" destOrd="0" presId="urn:microsoft.com/office/officeart/2005/8/layout/radial5"/>
    <dgm:cxn modelId="{CBCABFA5-B8C9-4E38-9544-9E21B74DAF37}" srcId="{1B9BFC61-0F8B-46FF-ABC1-D19F38170CCC}" destId="{D38334A5-D260-4B15-9D82-881F062001A7}" srcOrd="5" destOrd="0" parTransId="{6BF050B9-1072-4891-A541-50034AF73158}" sibTransId="{4EDD3C63-9716-4E39-AA6B-44E36E65303C}"/>
    <dgm:cxn modelId="{993BC339-80DD-430B-B92D-C3F7523282ED}" type="presOf" srcId="{F3AE2259-4415-4BB2-A8D6-51B9CEEE7B22}" destId="{C8DCEC74-46A7-45A7-AC30-19DD1BA439C4}" srcOrd="0" destOrd="0" presId="urn:microsoft.com/office/officeart/2005/8/layout/radial5"/>
    <dgm:cxn modelId="{586BADFB-0610-444A-A2DD-D27862FA91E2}" srcId="{B583DC59-AC2E-4B58-9BFE-3F4307F8BBEB}" destId="{1B9BFC61-0F8B-46FF-ABC1-D19F38170CCC}" srcOrd="0" destOrd="0" parTransId="{584AC4A0-68E0-49AE-9EA9-BB4938A6BDA6}" sibTransId="{B7AA3861-7331-42F2-A7B6-12E131C639F7}"/>
    <dgm:cxn modelId="{54573800-D0B3-4F18-B849-91F77EEFEB1E}" srcId="{8C1F9C65-CB6C-436C-93FA-2364E340D524}" destId="{81154532-0278-4598-A4EE-C13F86ECA6A1}" srcOrd="1" destOrd="0" parTransId="{A75D6498-44E7-45DC-950D-9C943E5FE395}" sibTransId="{E268986E-D317-4ADE-95A3-3645BAC46192}"/>
    <dgm:cxn modelId="{E30443A0-7B77-4822-A8C9-E69A6B2B198E}" type="presOf" srcId="{28666057-B340-4B8C-A607-808E7C682436}" destId="{44D43A45-E51F-4490-9423-F7632FD22981}" srcOrd="0" destOrd="0" presId="urn:microsoft.com/office/officeart/2005/8/layout/radial5"/>
    <dgm:cxn modelId="{A754E0F4-F940-43E9-892E-BC7502FF13BE}" type="presOf" srcId="{340A44BE-44A3-428D-9B50-2C4400907BD7}" destId="{C8DCEC74-46A7-45A7-AC30-19DD1BA439C4}" srcOrd="0" destOrd="2" presId="urn:microsoft.com/office/officeart/2005/8/layout/radial5"/>
    <dgm:cxn modelId="{6BCD0914-DA59-4B8A-B1B4-77086AADDC4E}" type="presOf" srcId="{D51DE5E0-1534-44D2-8BA0-3535AE58E495}" destId="{9F6308EC-76FC-4644-AA73-196F9ECA6720}" srcOrd="0" destOrd="3" presId="urn:microsoft.com/office/officeart/2005/8/layout/radial5"/>
    <dgm:cxn modelId="{C85C54A7-0119-41AE-9DEF-775B42FC5AF7}" type="presOf" srcId="{1B9BFC61-0F8B-46FF-ABC1-D19F38170CCC}" destId="{9F6308EC-76FC-4644-AA73-196F9ECA6720}" srcOrd="0" destOrd="0" presId="urn:microsoft.com/office/officeart/2005/8/layout/radial5"/>
    <dgm:cxn modelId="{9E7584E5-1E26-4F9B-A824-B57E2D44F08D}" srcId="{5D22646E-3FAC-4167-9D24-3EA587ADCADB}" destId="{E29AADAB-0AEB-4711-9F55-EC2510B7E8FA}" srcOrd="1" destOrd="0" parTransId="{19A4FA8C-4412-40A9-BAEF-53B84C447DC7}" sibTransId="{496215DD-B25C-418C-86A4-8CD7774C1321}"/>
    <dgm:cxn modelId="{443CEE4B-3D88-47BF-BC64-183320D7D27F}" type="presOf" srcId="{FB675046-E341-4C22-B2E5-2218C0B8C693}" destId="{9F6308EC-76FC-4644-AA73-196F9ECA6720}" srcOrd="0" destOrd="7" presId="urn:microsoft.com/office/officeart/2005/8/layout/radial5"/>
    <dgm:cxn modelId="{E6CCE8A7-A61D-4703-8463-62CD8661DDDD}" srcId="{E9C09425-851B-46B2-8839-2F28B92279BB}" destId="{B583DC59-AC2E-4B58-9BFE-3F4307F8BBEB}" srcOrd="0" destOrd="0" parTransId="{6EA68328-D69D-4390-AB3D-2AE765F0AAD5}" sibTransId="{E4999B2C-0315-4716-9024-03F58B23EAD7}"/>
    <dgm:cxn modelId="{815A7D4B-4962-4604-81DF-9A66DEEBCF24}" srcId="{8C1F9C65-CB6C-436C-93FA-2364E340D524}" destId="{214EE28B-4EF4-430F-A37A-6118C15C64FC}" srcOrd="3" destOrd="0" parTransId="{3B35C506-6FEA-4680-AAF9-178DF35686B5}" sibTransId="{872C3D9C-E648-48F6-9FEE-07E2AAA975FA}"/>
    <dgm:cxn modelId="{6EA4852A-DE4A-4112-AB9B-548C3E8E7A1A}" type="presOf" srcId="{E9C09425-851B-46B2-8839-2F28B92279BB}" destId="{0C685FC3-0ABE-4608-9EF8-7AD5A4A3D5D0}" srcOrd="0" destOrd="0" presId="urn:microsoft.com/office/officeart/2005/8/layout/radial5"/>
    <dgm:cxn modelId="{5ACF9B61-E8EF-47CC-83AC-01AA868029CA}" type="presOf" srcId="{7389E3C6-2086-4691-A234-B7CD857F5D2C}" destId="{C8DCEC74-46A7-45A7-AC30-19DD1BA439C4}" srcOrd="0" destOrd="3" presId="urn:microsoft.com/office/officeart/2005/8/layout/radial5"/>
    <dgm:cxn modelId="{D4273069-004A-48EF-A759-4F24284AE172}" type="presOf" srcId="{99B46055-A8E3-4DF5-A908-E7F87FF931BF}" destId="{3B873CA4-3C58-4552-A1C3-D861DE1111B3}" srcOrd="1" destOrd="0" presId="urn:microsoft.com/office/officeart/2005/8/layout/radial5"/>
    <dgm:cxn modelId="{7CA714CE-47CF-4AD7-9659-777C15726960}" srcId="{B583DC59-AC2E-4B58-9BFE-3F4307F8BBEB}" destId="{779A4E01-EBCC-4AD9-A427-223977074438}" srcOrd="1" destOrd="0" parTransId="{8E540435-FF3F-45F4-8ADA-AAF3F66EE04A}" sibTransId="{6B5F3519-EAD2-4AFE-AA8F-EB8FDB572753}"/>
    <dgm:cxn modelId="{39695D76-2196-4A01-A936-83A43F97D55E}" srcId="{F3AE2259-4415-4BB2-A8D6-51B9CEEE7B22}" destId="{12E6E433-C135-487B-8040-15C7EC061984}" srcOrd="3" destOrd="0" parTransId="{0806434D-50A5-49CD-9D83-0B656C15B85E}" sibTransId="{193A9811-A8CB-4CC0-ACD9-846F1E28685D}"/>
    <dgm:cxn modelId="{E037539F-9203-4BCF-9A6B-6F66B9671E3E}" srcId="{5D22646E-3FAC-4167-9D24-3EA587ADCADB}" destId="{D12479C7-DECB-4440-9EFF-7548E22748C5}" srcOrd="0" destOrd="0" parTransId="{B64E431F-D2F9-4CD0-A6C4-17081298DD86}" sibTransId="{4CE827D2-C713-4396-82FC-B4BD153C70B9}"/>
    <dgm:cxn modelId="{6AED1AF8-A423-4D7F-B4E3-4DC60E6DE8CA}" srcId="{1B9BFC61-0F8B-46FF-ABC1-D19F38170CCC}" destId="{D51DE5E0-1534-44D2-8BA0-3535AE58E495}" srcOrd="2" destOrd="0" parTransId="{B45EDD45-18F0-41A8-A462-1CFDF9A6913A}" sibTransId="{83988B0B-8BE7-413E-A018-F99B1BA3711E}"/>
    <dgm:cxn modelId="{C083067D-3990-40FE-886A-0D20A9336CB7}" type="presOf" srcId="{99B46055-A8E3-4DF5-A908-E7F87FF931BF}" destId="{1D6B6CCC-A977-49AE-9D42-8619D58155DF}" srcOrd="0" destOrd="0" presId="urn:microsoft.com/office/officeart/2005/8/layout/radial5"/>
    <dgm:cxn modelId="{DB6BBD04-6032-481C-8B9B-4E9F32509415}" type="presOf" srcId="{0504EDD5-07A5-4DBD-9F04-B6C3AEE6AC41}" destId="{9F6308EC-76FC-4644-AA73-196F9ECA6720}" srcOrd="0" destOrd="2" presId="urn:microsoft.com/office/officeart/2005/8/layout/radial5"/>
    <dgm:cxn modelId="{8A4D435A-27A5-4B18-A5C6-8630BB11F772}" type="presOf" srcId="{E29AADAB-0AEB-4711-9F55-EC2510B7E8FA}" destId="{8A09F1F7-6A16-4C5B-87AC-C5DE5BEE8F20}" srcOrd="0" destOrd="2" presId="urn:microsoft.com/office/officeart/2005/8/layout/radial5"/>
    <dgm:cxn modelId="{98C31E18-8950-4D5D-8C36-3B06B9D81806}" srcId="{1B9BFC61-0F8B-46FF-ABC1-D19F38170CCC}" destId="{0504EDD5-07A5-4DBD-9F04-B6C3AEE6AC41}" srcOrd="1" destOrd="0" parTransId="{628229EB-710C-4F72-B1C3-F609B00EFBD6}" sibTransId="{0D9F790E-6AE8-4282-A780-7F71B6FF9AE2}"/>
    <dgm:cxn modelId="{8E49AFAB-0953-43D1-830A-4BAB8F6B23A5}" srcId="{B583DC59-AC2E-4B58-9BFE-3F4307F8BBEB}" destId="{F3AE2259-4415-4BB2-A8D6-51B9CEEE7B22}" srcOrd="3" destOrd="0" parTransId="{99B46055-A8E3-4DF5-A908-E7F87FF931BF}" sibTransId="{26D9FA43-7EA2-4781-A2D8-2AFFDDA8BCAE}"/>
    <dgm:cxn modelId="{16802316-D6F8-4D3D-8BE7-1CD4C796D069}" srcId="{1B9BFC61-0F8B-46FF-ABC1-D19F38170CCC}" destId="{F6A705B3-4474-430F-929A-80B29B45E0AB}" srcOrd="4" destOrd="0" parTransId="{2A0642B3-175C-4F42-BE2D-47961E95534C}" sibTransId="{2472FBB1-65DD-403C-B124-AA58B2230C09}"/>
    <dgm:cxn modelId="{19B9E89D-2BA8-43E9-B293-079EF76BE87C}" srcId="{F3AE2259-4415-4BB2-A8D6-51B9CEEE7B22}" destId="{7389E3C6-2086-4691-A234-B7CD857F5D2C}" srcOrd="2" destOrd="0" parTransId="{7366ECB2-CAAB-4403-87A6-D4A084583249}" sibTransId="{EA09179F-E27C-47A7-875D-4AB67EF7BB91}"/>
    <dgm:cxn modelId="{F35D2282-50F8-44BD-980B-6D8ADDCA61A4}" type="presOf" srcId="{8E540435-FF3F-45F4-8ADA-AAF3F66EE04A}" destId="{D66884C2-20DF-4841-B721-84B8DDAABCA0}" srcOrd="1" destOrd="0" presId="urn:microsoft.com/office/officeart/2005/8/layout/radial5"/>
    <dgm:cxn modelId="{A0D1832C-FF97-4499-8EA4-D558BE9C8704}" srcId="{8C1F9C65-CB6C-436C-93FA-2364E340D524}" destId="{D28B92BF-7B1A-4A18-8115-16ED56D8B185}" srcOrd="2" destOrd="0" parTransId="{08916CCE-66DB-419A-9679-DC63EE90D7CC}" sibTransId="{6F5F68A9-2787-4A96-B886-DCDDCAF8DEE2}"/>
    <dgm:cxn modelId="{A99CF7C1-8161-4390-8E07-93CA341B5C07}" srcId="{E9C09425-851B-46B2-8839-2F28B92279BB}" destId="{8C1F9C65-CB6C-436C-93FA-2364E340D524}" srcOrd="1" destOrd="0" parTransId="{DC072076-6955-4F6F-8988-85377CF680AA}" sibTransId="{DD983E12-B9E7-4E6C-9DC7-A521412CC12D}"/>
    <dgm:cxn modelId="{BFABCE83-539A-4111-BF0C-DD695E88B7CD}" srcId="{1B9BFC61-0F8B-46FF-ABC1-D19F38170CCC}" destId="{9410EFAA-B382-4BB1-9BB5-3D12AAADAE8C}" srcOrd="3" destOrd="0" parTransId="{85E9BF3A-CC63-449A-9B57-2527990CCBFC}" sibTransId="{7449B6DA-5FA6-4AE9-A2F5-5BB02967D3B6}"/>
    <dgm:cxn modelId="{2C2D47E1-CE79-4997-BFD3-00CDD7E74356}" type="presOf" srcId="{D38334A5-D260-4B15-9D82-881F062001A7}" destId="{9F6308EC-76FC-4644-AA73-196F9ECA6720}" srcOrd="0" destOrd="6" presId="urn:microsoft.com/office/officeart/2005/8/layout/radial5"/>
    <dgm:cxn modelId="{68E1C35A-1828-4E6C-8087-9E94BA392987}" srcId="{8C1F9C65-CB6C-436C-93FA-2364E340D524}" destId="{1D4AB002-167A-4A01-86AF-99C1AE53993A}" srcOrd="0" destOrd="0" parTransId="{DF234DD5-CBD8-42F4-BFAD-638336D2C61C}" sibTransId="{31A895C5-49FF-4254-B0F6-4DEE13341329}"/>
    <dgm:cxn modelId="{7263F84B-A1CB-461A-9884-FF16C5A9D7EB}" type="presOf" srcId="{584AC4A0-68E0-49AE-9EA9-BB4938A6BDA6}" destId="{9111D467-59FE-4DED-932B-4569F0755F10}" srcOrd="0" destOrd="0" presId="urn:microsoft.com/office/officeart/2005/8/layout/radial5"/>
    <dgm:cxn modelId="{01D2628D-75FA-426F-9704-0F63FAAE91FB}" type="presOf" srcId="{75519DEE-9201-4D32-AFBC-CA895FB0F661}" destId="{C8DCEC74-46A7-45A7-AC30-19DD1BA439C4}" srcOrd="0" destOrd="1" presId="urn:microsoft.com/office/officeart/2005/8/layout/radial5"/>
    <dgm:cxn modelId="{6CD121E9-B94A-46E2-8830-5555EB8B9A5D}" type="presOf" srcId="{B583DC59-AC2E-4B58-9BFE-3F4307F8BBEB}" destId="{9CE2E058-348E-4CD8-98E8-0C29442F2DFF}" srcOrd="0" destOrd="0" presId="urn:microsoft.com/office/officeart/2005/8/layout/radial5"/>
    <dgm:cxn modelId="{0BA9B236-1033-418C-BEEE-B302528811AC}" type="presOf" srcId="{06E27B80-B89C-464B-A2A8-9A8CA3EA09D1}" destId="{9F6308EC-76FC-4644-AA73-196F9ECA6720}" srcOrd="0" destOrd="1" presId="urn:microsoft.com/office/officeart/2005/8/layout/radial5"/>
    <dgm:cxn modelId="{6556AE46-60E7-4E02-8932-99BD7B332BF1}" type="presOf" srcId="{5D22646E-3FAC-4167-9D24-3EA587ADCADB}" destId="{8A09F1F7-6A16-4C5B-87AC-C5DE5BEE8F20}" srcOrd="0" destOrd="0" presId="urn:microsoft.com/office/officeart/2005/8/layout/radial5"/>
    <dgm:cxn modelId="{E4204032-5E8C-48B6-A8FF-513BB2ADE7E5}" srcId="{1B9BFC61-0F8B-46FF-ABC1-D19F38170CCC}" destId="{FB675046-E341-4C22-B2E5-2218C0B8C693}" srcOrd="6" destOrd="0" parTransId="{0F2D043F-3B02-4D4D-AA9F-CB95D4450567}" sibTransId="{A2173607-B6FB-46A6-A3E3-45A2CAB8DE81}"/>
    <dgm:cxn modelId="{C28C7205-3869-42F4-A887-C04605F3E38F}" type="presOf" srcId="{28666057-B340-4B8C-A607-808E7C682436}" destId="{3ED70661-89C3-44D0-916F-996C09BAEF77}" srcOrd="1" destOrd="0" presId="urn:microsoft.com/office/officeart/2005/8/layout/radial5"/>
    <dgm:cxn modelId="{E641405F-3998-4FB0-BE36-C76C906A5CE0}" srcId="{8C1F9C65-CB6C-436C-93FA-2364E340D524}" destId="{50EB3EE4-5C4C-4536-8D3B-398B5C6D96BC}" srcOrd="7" destOrd="0" parTransId="{2032F852-0D5E-4074-9636-9E0F1625A6FF}" sibTransId="{916C82BD-9219-4F45-A417-EFBBD59557FF}"/>
    <dgm:cxn modelId="{6F8FD630-3092-488A-BF1B-824F213DB385}" srcId="{8C1F9C65-CB6C-436C-93FA-2364E340D524}" destId="{35068FD4-CEC0-456D-BB92-16D53A7148C2}" srcOrd="6" destOrd="0" parTransId="{534E08BE-7E9E-48A4-94BF-1820180E1E39}" sibTransId="{18CE6362-D14B-49D1-ABC6-75BE4E2CCBAB}"/>
    <dgm:cxn modelId="{EFC3C1D8-7276-484D-9AA1-21E23AC39475}" srcId="{1B9BFC61-0F8B-46FF-ABC1-D19F38170CCC}" destId="{5B1F6316-8E7A-4889-BC1B-588E4B440ED4}" srcOrd="7" destOrd="0" parTransId="{57F15353-8B36-49F6-9856-3F60939ECAF4}" sibTransId="{65D63BD5-8C7E-4614-82CC-BA4FCE0DD364}"/>
    <dgm:cxn modelId="{6C4B1339-F402-4DD4-863D-2B76FA481E87}" srcId="{F3AE2259-4415-4BB2-A8D6-51B9CEEE7B22}" destId="{75519DEE-9201-4D32-AFBC-CA895FB0F661}" srcOrd="0" destOrd="0" parTransId="{2EF8A3E0-C68D-43CC-BFB2-AE03133CA1D2}" sibTransId="{B56DD0CB-12C1-4291-B0C6-DB2E4295D49E}"/>
    <dgm:cxn modelId="{5C58745C-06F8-4F3F-93C0-B94E38A8C9F3}" srcId="{B583DC59-AC2E-4B58-9BFE-3F4307F8BBEB}" destId="{5D22646E-3FAC-4167-9D24-3EA587ADCADB}" srcOrd="2" destOrd="0" parTransId="{28666057-B340-4B8C-A607-808E7C682436}" sibTransId="{574FF107-EE01-40AD-9561-EA84E92BD4E3}"/>
    <dgm:cxn modelId="{8FF7A054-C7AF-4F11-87A1-BAB1E5439F75}" srcId="{8C1F9C65-CB6C-436C-93FA-2364E340D524}" destId="{2EBEFD25-054D-401A-91D8-2B21F4640F12}" srcOrd="5" destOrd="0" parTransId="{28A4A746-EA2A-4699-9BF7-6A691040378C}" sibTransId="{F37147FC-CDF3-41DB-9B22-A6D032F18B00}"/>
    <dgm:cxn modelId="{8932835E-6ABE-4B63-AB18-A4B4DFF7BDCC}" srcId="{F3AE2259-4415-4BB2-A8D6-51B9CEEE7B22}" destId="{340A44BE-44A3-428D-9B50-2C4400907BD7}" srcOrd="1" destOrd="0" parTransId="{551D9CE2-3C2B-480F-A758-658C8A94D825}" sibTransId="{4D22A931-69BA-43F7-9AAC-7F1878CB4EF5}"/>
    <dgm:cxn modelId="{159A2501-1B4B-484B-AF3A-779FA3CEA122}" type="presOf" srcId="{9410EFAA-B382-4BB1-9BB5-3D12AAADAE8C}" destId="{9F6308EC-76FC-4644-AA73-196F9ECA6720}" srcOrd="0" destOrd="4" presId="urn:microsoft.com/office/officeart/2005/8/layout/radial5"/>
    <dgm:cxn modelId="{01666CEE-C253-48AF-BD66-07E073E21FEC}" type="presOf" srcId="{584AC4A0-68E0-49AE-9EA9-BB4938A6BDA6}" destId="{783C80D9-9331-49CC-BD62-3C67FC46D28F}" srcOrd="1" destOrd="0" presId="urn:microsoft.com/office/officeart/2005/8/layout/radial5"/>
    <dgm:cxn modelId="{9E30318E-00AA-40A1-B324-194316A3F7BE}" type="presOf" srcId="{779A4E01-EBCC-4AD9-A427-223977074438}" destId="{213A6BED-701C-4696-BA47-681AFC9BF558}" srcOrd="0" destOrd="0" presId="urn:microsoft.com/office/officeart/2005/8/layout/radial5"/>
    <dgm:cxn modelId="{D1BB4836-DD55-4DBE-B65B-F97F3A95B6CC}" type="presParOf" srcId="{0C685FC3-0ABE-4608-9EF8-7AD5A4A3D5D0}" destId="{9CE2E058-348E-4CD8-98E8-0C29442F2DFF}" srcOrd="0" destOrd="0" presId="urn:microsoft.com/office/officeart/2005/8/layout/radial5"/>
    <dgm:cxn modelId="{8905625B-C4FC-4446-801C-4A69990CF677}" type="presParOf" srcId="{0C685FC3-0ABE-4608-9EF8-7AD5A4A3D5D0}" destId="{9111D467-59FE-4DED-932B-4569F0755F10}" srcOrd="1" destOrd="0" presId="urn:microsoft.com/office/officeart/2005/8/layout/radial5"/>
    <dgm:cxn modelId="{CEF52FF3-7CFD-48F6-A2DD-77EA2669E3E7}" type="presParOf" srcId="{9111D467-59FE-4DED-932B-4569F0755F10}" destId="{783C80D9-9331-49CC-BD62-3C67FC46D28F}" srcOrd="0" destOrd="0" presId="urn:microsoft.com/office/officeart/2005/8/layout/radial5"/>
    <dgm:cxn modelId="{3376160C-AB5F-43CD-9855-6E25C6BD1EAE}" type="presParOf" srcId="{0C685FC3-0ABE-4608-9EF8-7AD5A4A3D5D0}" destId="{9F6308EC-76FC-4644-AA73-196F9ECA6720}" srcOrd="2" destOrd="0" presId="urn:microsoft.com/office/officeart/2005/8/layout/radial5"/>
    <dgm:cxn modelId="{6F3A43DE-5ED4-48FA-8C80-CE3E80AD8CB1}" type="presParOf" srcId="{0C685FC3-0ABE-4608-9EF8-7AD5A4A3D5D0}" destId="{28EC9EEF-9683-4555-9FBE-01B9AD60AE5D}" srcOrd="3" destOrd="0" presId="urn:microsoft.com/office/officeart/2005/8/layout/radial5"/>
    <dgm:cxn modelId="{AC391407-FDC3-43D4-9DEE-A4ECAE8DD943}" type="presParOf" srcId="{28EC9EEF-9683-4555-9FBE-01B9AD60AE5D}" destId="{D66884C2-20DF-4841-B721-84B8DDAABCA0}" srcOrd="0" destOrd="0" presId="urn:microsoft.com/office/officeart/2005/8/layout/radial5"/>
    <dgm:cxn modelId="{72933D7E-1EA9-4F65-A46A-4F52382786EF}" type="presParOf" srcId="{0C685FC3-0ABE-4608-9EF8-7AD5A4A3D5D0}" destId="{213A6BED-701C-4696-BA47-681AFC9BF558}" srcOrd="4" destOrd="0" presId="urn:microsoft.com/office/officeart/2005/8/layout/radial5"/>
    <dgm:cxn modelId="{60453849-B9A4-44CE-B07A-37FC2F634634}" type="presParOf" srcId="{0C685FC3-0ABE-4608-9EF8-7AD5A4A3D5D0}" destId="{44D43A45-E51F-4490-9423-F7632FD22981}" srcOrd="5" destOrd="0" presId="urn:microsoft.com/office/officeart/2005/8/layout/radial5"/>
    <dgm:cxn modelId="{63BCA7EA-83BD-44D1-995F-3D7336B97FD2}" type="presParOf" srcId="{44D43A45-E51F-4490-9423-F7632FD22981}" destId="{3ED70661-89C3-44D0-916F-996C09BAEF77}" srcOrd="0" destOrd="0" presId="urn:microsoft.com/office/officeart/2005/8/layout/radial5"/>
    <dgm:cxn modelId="{3C6EA692-9365-42DD-AC78-109A80F4FD08}" type="presParOf" srcId="{0C685FC3-0ABE-4608-9EF8-7AD5A4A3D5D0}" destId="{8A09F1F7-6A16-4C5B-87AC-C5DE5BEE8F20}" srcOrd="6" destOrd="0" presId="urn:microsoft.com/office/officeart/2005/8/layout/radial5"/>
    <dgm:cxn modelId="{BC338132-DFFF-4E5A-B296-12B879DC8F8D}" type="presParOf" srcId="{0C685FC3-0ABE-4608-9EF8-7AD5A4A3D5D0}" destId="{1D6B6CCC-A977-49AE-9D42-8619D58155DF}" srcOrd="7" destOrd="0" presId="urn:microsoft.com/office/officeart/2005/8/layout/radial5"/>
    <dgm:cxn modelId="{CA37ED87-2FA5-4C0C-99B7-E2EE6E70E55A}" type="presParOf" srcId="{1D6B6CCC-A977-49AE-9D42-8619D58155DF}" destId="{3B873CA4-3C58-4552-A1C3-D861DE1111B3}" srcOrd="0" destOrd="0" presId="urn:microsoft.com/office/officeart/2005/8/layout/radial5"/>
    <dgm:cxn modelId="{A23CDF0D-88BB-482C-A7DA-C52D8E31BE60}" type="presParOf" srcId="{0C685FC3-0ABE-4608-9EF8-7AD5A4A3D5D0}" destId="{C8DCEC74-46A7-45A7-AC30-19DD1BA439C4}" srcOrd="8"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C09425-851B-46B2-8839-2F28B92279BB}" type="doc">
      <dgm:prSet loTypeId="urn:microsoft.com/office/officeart/2005/8/layout/radial5" loCatId="cycle" qsTypeId="urn:microsoft.com/office/officeart/2005/8/quickstyle/simple2" qsCatId="simple" csTypeId="urn:microsoft.com/office/officeart/2005/8/colors/colorful1#2" csCatId="colorful" phldr="1"/>
      <dgm:spPr/>
      <dgm:t>
        <a:bodyPr/>
        <a:lstStyle/>
        <a:p>
          <a:endParaRPr lang="en-US"/>
        </a:p>
      </dgm:t>
    </dgm:pt>
    <dgm:pt modelId="{B583DC59-AC2E-4B58-9BFE-3F4307F8BBEB}">
      <dgm:prSet phldrT="[Text]" custT="1"/>
      <dgm:spPr/>
      <dgm:t>
        <a:bodyPr/>
        <a:lstStyle/>
        <a:p>
          <a:r>
            <a:rPr lang="en-US" sz="2400" b="1" dirty="0" smtClean="0">
              <a:latin typeface="Bookman Old Style" pitchFamily="18" charset="0"/>
            </a:rPr>
            <a:t>Living Standard</a:t>
          </a:r>
          <a:endParaRPr lang="en-US" sz="2400" b="1" dirty="0">
            <a:latin typeface="Bookman Old Style" pitchFamily="18" charset="0"/>
          </a:endParaRPr>
        </a:p>
      </dgm:t>
    </dgm:pt>
    <dgm:pt modelId="{6EA68328-D69D-4390-AB3D-2AE765F0AAD5}" type="parTrans" cxnId="{E6CCE8A7-A61D-4703-8463-62CD8661DDDD}">
      <dgm:prSet/>
      <dgm:spPr/>
      <dgm:t>
        <a:bodyPr/>
        <a:lstStyle/>
        <a:p>
          <a:endParaRPr lang="en-US">
            <a:solidFill>
              <a:schemeClr val="bg1"/>
            </a:solidFill>
            <a:latin typeface="Bookman Old Style" pitchFamily="18" charset="0"/>
          </a:endParaRPr>
        </a:p>
      </dgm:t>
    </dgm:pt>
    <dgm:pt modelId="{E4999B2C-0315-4716-9024-03F58B23EAD7}" type="sibTrans" cxnId="{E6CCE8A7-A61D-4703-8463-62CD8661DDDD}">
      <dgm:prSet/>
      <dgm:spPr/>
      <dgm:t>
        <a:bodyPr/>
        <a:lstStyle/>
        <a:p>
          <a:endParaRPr lang="en-US">
            <a:solidFill>
              <a:schemeClr val="bg1"/>
            </a:solidFill>
            <a:latin typeface="Bookman Old Style" pitchFamily="18" charset="0"/>
          </a:endParaRPr>
        </a:p>
      </dgm:t>
    </dgm:pt>
    <dgm:pt modelId="{1B9BFC61-0F8B-46FF-ABC1-D19F38170CCC}">
      <dgm:prSet phldrT="[Text]" custT="1"/>
      <dgm:spPr/>
      <dgm:t>
        <a:bodyPr/>
        <a:lstStyle/>
        <a:p>
          <a:pPr algn="ctr"/>
          <a:r>
            <a:rPr lang="en-US" sz="2400" b="1" dirty="0" smtClean="0">
              <a:latin typeface="Bookman Old Style" pitchFamily="18" charset="0"/>
            </a:rPr>
            <a:t>Assets</a:t>
          </a:r>
          <a:endParaRPr lang="en-US" sz="2400" b="1" dirty="0">
            <a:latin typeface="Bookman Old Style" pitchFamily="18" charset="0"/>
          </a:endParaRPr>
        </a:p>
      </dgm:t>
    </dgm:pt>
    <dgm:pt modelId="{584AC4A0-68E0-49AE-9EA9-BB4938A6BDA6}" type="parTrans" cxnId="{586BADFB-0610-444A-A2DD-D27862FA91E2}">
      <dgm:prSet/>
      <dgm:spPr/>
      <dgm:t>
        <a:bodyPr/>
        <a:lstStyle/>
        <a:p>
          <a:endParaRPr lang="en-US">
            <a:solidFill>
              <a:schemeClr val="bg1"/>
            </a:solidFill>
            <a:latin typeface="Bookman Old Style" pitchFamily="18" charset="0"/>
          </a:endParaRPr>
        </a:p>
      </dgm:t>
    </dgm:pt>
    <dgm:pt modelId="{B7AA3861-7331-42F2-A7B6-12E131C639F7}" type="sibTrans" cxnId="{586BADFB-0610-444A-A2DD-D27862FA91E2}">
      <dgm:prSet/>
      <dgm:spPr/>
      <dgm:t>
        <a:bodyPr/>
        <a:lstStyle/>
        <a:p>
          <a:endParaRPr lang="en-US">
            <a:solidFill>
              <a:schemeClr val="bg1"/>
            </a:solidFill>
            <a:latin typeface="Bookman Old Style" pitchFamily="18" charset="0"/>
          </a:endParaRPr>
        </a:p>
      </dgm:t>
    </dgm:pt>
    <dgm:pt modelId="{779A4E01-EBCC-4AD9-A427-223977074438}">
      <dgm:prSet phldrT="[Text]" custT="1"/>
      <dgm:spPr/>
      <dgm:t>
        <a:bodyPr/>
        <a:lstStyle/>
        <a:p>
          <a:r>
            <a:rPr lang="en-GB" sz="2000" b="1" dirty="0" smtClean="0">
              <a:latin typeface="Bookman Old Style" pitchFamily="18" charset="0"/>
            </a:rPr>
            <a:t>Household income per capita</a:t>
          </a:r>
        </a:p>
      </dgm:t>
    </dgm:pt>
    <dgm:pt modelId="{8E540435-FF3F-45F4-8ADA-AAF3F66EE04A}" type="parTrans" cxnId="{7CA714CE-47CF-4AD7-9659-777C15726960}">
      <dgm:prSet/>
      <dgm:spPr/>
      <dgm:t>
        <a:bodyPr/>
        <a:lstStyle/>
        <a:p>
          <a:endParaRPr lang="en-US">
            <a:solidFill>
              <a:schemeClr val="bg1"/>
            </a:solidFill>
            <a:latin typeface="Bookman Old Style" pitchFamily="18" charset="0"/>
          </a:endParaRPr>
        </a:p>
      </dgm:t>
    </dgm:pt>
    <dgm:pt modelId="{6B5F3519-EAD2-4AFE-AA8F-EB8FDB572753}" type="sibTrans" cxnId="{7CA714CE-47CF-4AD7-9659-777C15726960}">
      <dgm:prSet/>
      <dgm:spPr/>
      <dgm:t>
        <a:bodyPr/>
        <a:lstStyle/>
        <a:p>
          <a:endParaRPr lang="en-US">
            <a:solidFill>
              <a:schemeClr val="bg1"/>
            </a:solidFill>
            <a:latin typeface="Bookman Old Style" pitchFamily="18" charset="0"/>
          </a:endParaRPr>
        </a:p>
      </dgm:t>
    </dgm:pt>
    <dgm:pt modelId="{F3AE2259-4415-4BB2-A8D6-51B9CEEE7B22}">
      <dgm:prSet phldrT="[Text]" custT="1"/>
      <dgm:spPr/>
      <dgm:t>
        <a:bodyPr/>
        <a:lstStyle/>
        <a:p>
          <a:r>
            <a:rPr lang="en-US" sz="2400" b="1" dirty="0" smtClean="0">
              <a:latin typeface="Bookman Old Style" pitchFamily="18" charset="0"/>
            </a:rPr>
            <a:t>Housing</a:t>
          </a:r>
          <a:endParaRPr lang="en-US" sz="2400" b="1" dirty="0">
            <a:latin typeface="Bookman Old Style" pitchFamily="18" charset="0"/>
          </a:endParaRPr>
        </a:p>
      </dgm:t>
    </dgm:pt>
    <dgm:pt modelId="{26D9FA43-7EA2-4781-A2D8-2AFFDDA8BCAE}" type="sibTrans" cxnId="{8E49AFAB-0953-43D1-830A-4BAB8F6B23A5}">
      <dgm:prSet/>
      <dgm:spPr/>
      <dgm:t>
        <a:bodyPr/>
        <a:lstStyle/>
        <a:p>
          <a:endParaRPr lang="en-GB">
            <a:solidFill>
              <a:schemeClr val="bg1"/>
            </a:solidFill>
          </a:endParaRPr>
        </a:p>
      </dgm:t>
    </dgm:pt>
    <dgm:pt modelId="{99B46055-A8E3-4DF5-A908-E7F87FF931BF}" type="parTrans" cxnId="{8E49AFAB-0953-43D1-830A-4BAB8F6B23A5}">
      <dgm:prSet/>
      <dgm:spPr/>
      <dgm:t>
        <a:bodyPr/>
        <a:lstStyle/>
        <a:p>
          <a:endParaRPr lang="en-GB">
            <a:solidFill>
              <a:schemeClr val="bg1"/>
            </a:solidFill>
          </a:endParaRPr>
        </a:p>
      </dgm:t>
    </dgm:pt>
    <dgm:pt modelId="{C28E6AE2-B4D6-43BB-AC13-864574000F69}">
      <dgm:prSet custT="1"/>
      <dgm:spPr/>
      <dgm:t>
        <a:bodyPr/>
        <a:lstStyle/>
        <a:p>
          <a:pPr algn="l"/>
          <a:r>
            <a:rPr lang="en-GB" sz="1600" dirty="0" smtClean="0">
              <a:latin typeface="Bookman Old Style" pitchFamily="18" charset="0"/>
            </a:rPr>
            <a:t>Personal computer</a:t>
          </a:r>
        </a:p>
      </dgm:t>
    </dgm:pt>
    <dgm:pt modelId="{69BFCEB5-CF80-4146-9D1E-1F4B35044EF4}" type="parTrans" cxnId="{08B39821-B765-4916-89A4-FBB51A07F118}">
      <dgm:prSet/>
      <dgm:spPr/>
      <dgm:t>
        <a:bodyPr/>
        <a:lstStyle/>
        <a:p>
          <a:endParaRPr lang="en-GB"/>
        </a:p>
      </dgm:t>
    </dgm:pt>
    <dgm:pt modelId="{1D6BED10-E603-493E-8D63-783863A45B8F}" type="sibTrans" cxnId="{08B39821-B765-4916-89A4-FBB51A07F118}">
      <dgm:prSet/>
      <dgm:spPr/>
      <dgm:t>
        <a:bodyPr/>
        <a:lstStyle/>
        <a:p>
          <a:endParaRPr lang="en-GB"/>
        </a:p>
      </dgm:t>
    </dgm:pt>
    <dgm:pt modelId="{1EB4A9A2-7858-4E98-9905-105A71F4F9B9}">
      <dgm:prSet custT="1"/>
      <dgm:spPr/>
      <dgm:t>
        <a:bodyPr/>
        <a:lstStyle/>
        <a:p>
          <a:pPr algn="l"/>
          <a:r>
            <a:rPr lang="en-GB" sz="1600" dirty="0" smtClean="0">
              <a:latin typeface="Bookman Old Style" pitchFamily="18" charset="0"/>
            </a:rPr>
            <a:t>Fixed phone</a:t>
          </a:r>
        </a:p>
      </dgm:t>
    </dgm:pt>
    <dgm:pt modelId="{DC628966-6C6A-4CA7-A046-C8A802A700BA}" type="parTrans" cxnId="{41101272-94A4-4478-A6FB-2E01211ED96D}">
      <dgm:prSet/>
      <dgm:spPr/>
      <dgm:t>
        <a:bodyPr/>
        <a:lstStyle/>
        <a:p>
          <a:endParaRPr lang="en-GB"/>
        </a:p>
      </dgm:t>
    </dgm:pt>
    <dgm:pt modelId="{1E94843E-8914-4BAF-8A5E-434450F27BB6}" type="sibTrans" cxnId="{41101272-94A4-4478-A6FB-2E01211ED96D}">
      <dgm:prSet/>
      <dgm:spPr/>
      <dgm:t>
        <a:bodyPr/>
        <a:lstStyle/>
        <a:p>
          <a:endParaRPr lang="en-GB"/>
        </a:p>
      </dgm:t>
    </dgm:pt>
    <dgm:pt modelId="{AF10AAA8-CB60-4CBF-B827-DFA662609C68}">
      <dgm:prSet custT="1"/>
      <dgm:spPr/>
      <dgm:t>
        <a:bodyPr/>
        <a:lstStyle/>
        <a:p>
          <a:pPr algn="l"/>
          <a:r>
            <a:rPr lang="en-GB" sz="1600" dirty="0" smtClean="0">
              <a:latin typeface="Bookman Old Style" pitchFamily="18" charset="0"/>
            </a:rPr>
            <a:t>Refrigerator</a:t>
          </a:r>
        </a:p>
      </dgm:t>
    </dgm:pt>
    <dgm:pt modelId="{94C363DE-2FBE-4424-9A44-FD03B6ED547C}" type="parTrans" cxnId="{9E77B2D8-B310-4217-8F1E-7F1531573959}">
      <dgm:prSet/>
      <dgm:spPr/>
      <dgm:t>
        <a:bodyPr/>
        <a:lstStyle/>
        <a:p>
          <a:endParaRPr lang="en-GB"/>
        </a:p>
      </dgm:t>
    </dgm:pt>
    <dgm:pt modelId="{450D3634-4382-4174-B4A8-ADA1884BD200}" type="sibTrans" cxnId="{9E77B2D8-B310-4217-8F1E-7F1531573959}">
      <dgm:prSet/>
      <dgm:spPr/>
      <dgm:t>
        <a:bodyPr/>
        <a:lstStyle/>
        <a:p>
          <a:endParaRPr lang="en-GB"/>
        </a:p>
      </dgm:t>
    </dgm:pt>
    <dgm:pt modelId="{39E441B6-1401-4EDA-96CB-2C99ECE60FCB}">
      <dgm:prSet custT="1"/>
      <dgm:spPr/>
      <dgm:t>
        <a:bodyPr/>
        <a:lstStyle/>
        <a:p>
          <a:pPr algn="l"/>
          <a:r>
            <a:rPr lang="en-GB" sz="1600" dirty="0" smtClean="0">
              <a:latin typeface="Bookman Old Style" pitchFamily="18" charset="0"/>
            </a:rPr>
            <a:t>Washing machine</a:t>
          </a:r>
        </a:p>
      </dgm:t>
    </dgm:pt>
    <dgm:pt modelId="{63D4971F-9936-4BCB-836C-2224DF7AC858}" type="parTrans" cxnId="{DAC9278A-1FF0-4890-8E26-4C7227BD35BD}">
      <dgm:prSet/>
      <dgm:spPr/>
      <dgm:t>
        <a:bodyPr/>
        <a:lstStyle/>
        <a:p>
          <a:endParaRPr lang="en-GB"/>
        </a:p>
      </dgm:t>
    </dgm:pt>
    <dgm:pt modelId="{397AD911-F894-4DC8-BDF9-122F6E285C37}" type="sibTrans" cxnId="{DAC9278A-1FF0-4890-8E26-4C7227BD35BD}">
      <dgm:prSet/>
      <dgm:spPr/>
      <dgm:t>
        <a:bodyPr/>
        <a:lstStyle/>
        <a:p>
          <a:endParaRPr lang="en-GB"/>
        </a:p>
      </dgm:t>
    </dgm:pt>
    <dgm:pt modelId="{E1DB73A1-9CB8-46EB-9BBB-88104953EC9C}">
      <dgm:prSet custT="1"/>
      <dgm:spPr/>
      <dgm:t>
        <a:bodyPr/>
        <a:lstStyle/>
        <a:p>
          <a:pPr algn="l"/>
          <a:r>
            <a:rPr lang="en-GB" sz="1600" dirty="0" smtClean="0">
              <a:latin typeface="Bookman Old Style" pitchFamily="18" charset="0"/>
            </a:rPr>
            <a:t>Television</a:t>
          </a:r>
        </a:p>
      </dgm:t>
    </dgm:pt>
    <dgm:pt modelId="{2AE7DA6B-E151-473C-BC34-4E50A6E77CFF}" type="parTrans" cxnId="{4ACC398D-0E51-4B10-9E99-289E6623754C}">
      <dgm:prSet/>
      <dgm:spPr/>
      <dgm:t>
        <a:bodyPr/>
        <a:lstStyle/>
        <a:p>
          <a:endParaRPr lang="en-GB"/>
        </a:p>
      </dgm:t>
    </dgm:pt>
    <dgm:pt modelId="{5037A4BE-F983-4A3C-A5D5-A5F5FC3E754A}" type="sibTrans" cxnId="{4ACC398D-0E51-4B10-9E99-289E6623754C}">
      <dgm:prSet/>
      <dgm:spPr/>
      <dgm:t>
        <a:bodyPr/>
        <a:lstStyle/>
        <a:p>
          <a:endParaRPr lang="en-GB"/>
        </a:p>
      </dgm:t>
    </dgm:pt>
    <dgm:pt modelId="{A1C13E26-729A-4EA3-9F07-4F3E54099336}">
      <dgm:prSet custT="1"/>
      <dgm:spPr/>
      <dgm:t>
        <a:bodyPr/>
        <a:lstStyle/>
        <a:p>
          <a:pPr algn="l"/>
          <a:r>
            <a:rPr lang="en-GB" sz="1600" dirty="0" smtClean="0">
              <a:latin typeface="Bookman Old Style" pitchFamily="18" charset="0"/>
            </a:rPr>
            <a:t>Livestock</a:t>
          </a:r>
        </a:p>
      </dgm:t>
    </dgm:pt>
    <dgm:pt modelId="{3F2F0766-D694-4A3A-ABB8-06C95A39FBFC}" type="parTrans" cxnId="{D435CC50-BC9E-466A-B1A1-87240BA4D1D0}">
      <dgm:prSet/>
      <dgm:spPr/>
      <dgm:t>
        <a:bodyPr/>
        <a:lstStyle/>
        <a:p>
          <a:endParaRPr lang="en-GB"/>
        </a:p>
      </dgm:t>
    </dgm:pt>
    <dgm:pt modelId="{DBE7E182-5071-46D5-AD11-EA59D48A1763}" type="sibTrans" cxnId="{D435CC50-BC9E-466A-B1A1-87240BA4D1D0}">
      <dgm:prSet/>
      <dgm:spPr/>
      <dgm:t>
        <a:bodyPr/>
        <a:lstStyle/>
        <a:p>
          <a:endParaRPr lang="en-GB"/>
        </a:p>
      </dgm:t>
    </dgm:pt>
    <dgm:pt modelId="{30489B30-BBA9-4E8A-B3D6-9B85816B7E06}">
      <dgm:prSet custT="1"/>
      <dgm:spPr/>
      <dgm:t>
        <a:bodyPr/>
        <a:lstStyle/>
        <a:p>
          <a:pPr algn="l"/>
          <a:r>
            <a:rPr lang="en-GB" sz="1600" dirty="0" smtClean="0">
              <a:latin typeface="Bookman Old Style" pitchFamily="18" charset="0"/>
            </a:rPr>
            <a:t>Land size (5 acres threshold)</a:t>
          </a:r>
        </a:p>
      </dgm:t>
    </dgm:pt>
    <dgm:pt modelId="{8E5EB503-1934-4B31-A7A7-3201E0FE02D3}" type="parTrans" cxnId="{687F9D94-050C-4829-91A5-AD79DCD0819E}">
      <dgm:prSet/>
      <dgm:spPr/>
      <dgm:t>
        <a:bodyPr/>
        <a:lstStyle/>
        <a:p>
          <a:endParaRPr lang="en-GB"/>
        </a:p>
      </dgm:t>
    </dgm:pt>
    <dgm:pt modelId="{E1169482-A465-4C6E-8EF8-93ACBCBE69D4}" type="sibTrans" cxnId="{687F9D94-050C-4829-91A5-AD79DCD0819E}">
      <dgm:prSet/>
      <dgm:spPr/>
      <dgm:t>
        <a:bodyPr/>
        <a:lstStyle/>
        <a:p>
          <a:endParaRPr lang="en-GB"/>
        </a:p>
      </dgm:t>
    </dgm:pt>
    <dgm:pt modelId="{06E27B80-B89C-464B-A2A8-9A8CA3EA09D1}">
      <dgm:prSet custT="1"/>
      <dgm:spPr/>
      <dgm:t>
        <a:bodyPr/>
        <a:lstStyle/>
        <a:p>
          <a:pPr algn="l"/>
          <a:r>
            <a:rPr lang="en-GB" sz="1600" dirty="0" smtClean="0">
              <a:latin typeface="Bookman Old Style" pitchFamily="18" charset="0"/>
            </a:rPr>
            <a:t>Mobile phone</a:t>
          </a:r>
        </a:p>
      </dgm:t>
    </dgm:pt>
    <dgm:pt modelId="{AA0F3157-BE1D-4E3C-A6B9-865E5A37168E}" type="sibTrans" cxnId="{903E4FFF-43C3-4CC7-A9EF-46FA867EDAC8}">
      <dgm:prSet/>
      <dgm:spPr/>
      <dgm:t>
        <a:bodyPr/>
        <a:lstStyle/>
        <a:p>
          <a:endParaRPr lang="en-GB"/>
        </a:p>
      </dgm:t>
    </dgm:pt>
    <dgm:pt modelId="{7A8294F6-2178-4313-9B2B-8D884AAFBEBC}" type="parTrans" cxnId="{903E4FFF-43C3-4CC7-A9EF-46FA867EDAC8}">
      <dgm:prSet/>
      <dgm:spPr/>
      <dgm:t>
        <a:bodyPr/>
        <a:lstStyle/>
        <a:p>
          <a:endParaRPr lang="en-GB"/>
        </a:p>
      </dgm:t>
    </dgm:pt>
    <dgm:pt modelId="{CBA1191B-B452-44C8-8D03-7E49004A1607}">
      <dgm:prSet phldrT="[Text]" custT="1"/>
      <dgm:spPr/>
      <dgm:t>
        <a:bodyPr/>
        <a:lstStyle/>
        <a:p>
          <a:r>
            <a:rPr lang="en-US" sz="1600" dirty="0" smtClean="0">
              <a:latin typeface="Bookman Old Style" pitchFamily="18" charset="0"/>
            </a:rPr>
            <a:t>Quality of roof</a:t>
          </a:r>
          <a:endParaRPr lang="en-US" sz="1600" dirty="0">
            <a:latin typeface="Bookman Old Style" pitchFamily="18" charset="0"/>
          </a:endParaRPr>
        </a:p>
      </dgm:t>
    </dgm:pt>
    <dgm:pt modelId="{75CE46E3-7EA8-4B75-B25C-D2FC0BDCDC6F}" type="parTrans" cxnId="{489E1773-BC5E-429E-B7FB-72379FE9E812}">
      <dgm:prSet/>
      <dgm:spPr/>
      <dgm:t>
        <a:bodyPr/>
        <a:lstStyle/>
        <a:p>
          <a:endParaRPr lang="en-GB"/>
        </a:p>
      </dgm:t>
    </dgm:pt>
    <dgm:pt modelId="{0C885E52-20A8-4796-B997-737044DBA326}" type="sibTrans" cxnId="{489E1773-BC5E-429E-B7FB-72379FE9E812}">
      <dgm:prSet/>
      <dgm:spPr/>
      <dgm:t>
        <a:bodyPr/>
        <a:lstStyle/>
        <a:p>
          <a:endParaRPr lang="en-GB"/>
        </a:p>
      </dgm:t>
    </dgm:pt>
    <dgm:pt modelId="{F7A1C9C8-8161-4DF5-A125-18455F3321E3}">
      <dgm:prSet phldrT="[Text]" custT="1"/>
      <dgm:spPr/>
      <dgm:t>
        <a:bodyPr/>
        <a:lstStyle/>
        <a:p>
          <a:r>
            <a:rPr lang="en-US" sz="1600" dirty="0" smtClean="0">
              <a:latin typeface="Bookman Old Style" pitchFamily="18" charset="0"/>
            </a:rPr>
            <a:t>Electricity</a:t>
          </a:r>
          <a:endParaRPr lang="en-US" sz="1600" dirty="0">
            <a:latin typeface="Bookman Old Style" pitchFamily="18" charset="0"/>
          </a:endParaRPr>
        </a:p>
      </dgm:t>
    </dgm:pt>
    <dgm:pt modelId="{733DBB0C-FD0E-457D-A3C0-322B1F3EC30E}" type="parTrans" cxnId="{0CC26982-CE9A-4583-8989-73FFC169BB5F}">
      <dgm:prSet/>
      <dgm:spPr/>
      <dgm:t>
        <a:bodyPr/>
        <a:lstStyle/>
        <a:p>
          <a:endParaRPr lang="en-GB"/>
        </a:p>
      </dgm:t>
    </dgm:pt>
    <dgm:pt modelId="{BEFA533B-743B-4C40-A735-0B1C2F12AB07}" type="sibTrans" cxnId="{0CC26982-CE9A-4583-8989-73FFC169BB5F}">
      <dgm:prSet/>
      <dgm:spPr/>
      <dgm:t>
        <a:bodyPr/>
        <a:lstStyle/>
        <a:p>
          <a:endParaRPr lang="en-GB"/>
        </a:p>
      </dgm:t>
    </dgm:pt>
    <dgm:pt modelId="{02E9031F-BF5F-4E6C-B6F2-2CCD3B1326CB}">
      <dgm:prSet phldrT="[Text]" custT="1"/>
      <dgm:spPr/>
      <dgm:t>
        <a:bodyPr/>
        <a:lstStyle/>
        <a:p>
          <a:r>
            <a:rPr lang="en-US" sz="1600" dirty="0" smtClean="0">
              <a:latin typeface="Bookman Old Style" pitchFamily="18" charset="0"/>
            </a:rPr>
            <a:t>Persons per room</a:t>
          </a:r>
          <a:endParaRPr lang="en-US" sz="1600" dirty="0">
            <a:latin typeface="Bookman Old Style" pitchFamily="18" charset="0"/>
          </a:endParaRPr>
        </a:p>
      </dgm:t>
    </dgm:pt>
    <dgm:pt modelId="{DD31E7AE-5BA2-421A-87BA-687ED2B72DDD}" type="parTrans" cxnId="{81CA085A-271B-436F-ABAD-B22AF026B1DE}">
      <dgm:prSet/>
      <dgm:spPr/>
      <dgm:t>
        <a:bodyPr/>
        <a:lstStyle/>
        <a:p>
          <a:endParaRPr lang="en-GB"/>
        </a:p>
      </dgm:t>
    </dgm:pt>
    <dgm:pt modelId="{6BF86828-EB2A-4FF0-BACC-FDE31D58A315}" type="sibTrans" cxnId="{81CA085A-271B-436F-ABAD-B22AF026B1DE}">
      <dgm:prSet/>
      <dgm:spPr/>
      <dgm:t>
        <a:bodyPr/>
        <a:lstStyle/>
        <a:p>
          <a:endParaRPr lang="en-GB"/>
        </a:p>
      </dgm:t>
    </dgm:pt>
    <dgm:pt modelId="{75519DEE-9201-4D32-AFBC-CA895FB0F661}">
      <dgm:prSet phldrT="[Text]" custT="1"/>
      <dgm:spPr/>
      <dgm:t>
        <a:bodyPr/>
        <a:lstStyle/>
        <a:p>
          <a:r>
            <a:rPr lang="en-US" sz="1600" dirty="0" smtClean="0">
              <a:latin typeface="Bookman Old Style" pitchFamily="18" charset="0"/>
            </a:rPr>
            <a:t>Toilet</a:t>
          </a:r>
          <a:endParaRPr lang="en-US" sz="1600" dirty="0">
            <a:latin typeface="Bookman Old Style" pitchFamily="18" charset="0"/>
          </a:endParaRPr>
        </a:p>
      </dgm:t>
    </dgm:pt>
    <dgm:pt modelId="{B56DD0CB-12C1-4291-B0C6-DB2E4295D49E}" type="sibTrans" cxnId="{6C4B1339-F402-4DD4-863D-2B76FA481E87}">
      <dgm:prSet/>
      <dgm:spPr/>
      <dgm:t>
        <a:bodyPr/>
        <a:lstStyle/>
        <a:p>
          <a:endParaRPr lang="en-GB">
            <a:solidFill>
              <a:schemeClr val="bg1"/>
            </a:solidFill>
          </a:endParaRPr>
        </a:p>
      </dgm:t>
    </dgm:pt>
    <dgm:pt modelId="{2EF8A3E0-C68D-43CC-BFB2-AE03133CA1D2}" type="parTrans" cxnId="{6C4B1339-F402-4DD4-863D-2B76FA481E87}">
      <dgm:prSet/>
      <dgm:spPr/>
      <dgm:t>
        <a:bodyPr/>
        <a:lstStyle/>
        <a:p>
          <a:endParaRPr lang="en-GB">
            <a:solidFill>
              <a:schemeClr val="bg1"/>
            </a:solidFill>
          </a:endParaRPr>
        </a:p>
      </dgm:t>
    </dgm:pt>
    <dgm:pt modelId="{0C685FC3-0ABE-4608-9EF8-7AD5A4A3D5D0}" type="pres">
      <dgm:prSet presAssocID="{E9C09425-851B-46B2-8839-2F28B92279BB}" presName="Name0" presStyleCnt="0">
        <dgm:presLayoutVars>
          <dgm:chMax val="1"/>
          <dgm:dir/>
          <dgm:animLvl val="ctr"/>
          <dgm:resizeHandles val="exact"/>
        </dgm:presLayoutVars>
      </dgm:prSet>
      <dgm:spPr/>
      <dgm:t>
        <a:bodyPr/>
        <a:lstStyle/>
        <a:p>
          <a:endParaRPr lang="en-US"/>
        </a:p>
      </dgm:t>
    </dgm:pt>
    <dgm:pt modelId="{9CE2E058-348E-4CD8-98E8-0C29442F2DFF}" type="pres">
      <dgm:prSet presAssocID="{B583DC59-AC2E-4B58-9BFE-3F4307F8BBEB}" presName="centerShape" presStyleLbl="node0" presStyleIdx="0" presStyleCnt="1" custScaleX="157446" custLinFactNeighborX="-254" custLinFactNeighborY="-21200"/>
      <dgm:spPr/>
      <dgm:t>
        <a:bodyPr/>
        <a:lstStyle/>
        <a:p>
          <a:endParaRPr lang="en-US"/>
        </a:p>
      </dgm:t>
    </dgm:pt>
    <dgm:pt modelId="{9111D467-59FE-4DED-932B-4569F0755F10}" type="pres">
      <dgm:prSet presAssocID="{584AC4A0-68E0-49AE-9EA9-BB4938A6BDA6}" presName="parTrans" presStyleLbl="sibTrans2D1" presStyleIdx="0" presStyleCnt="3"/>
      <dgm:spPr/>
      <dgm:t>
        <a:bodyPr/>
        <a:lstStyle/>
        <a:p>
          <a:endParaRPr lang="en-US"/>
        </a:p>
      </dgm:t>
    </dgm:pt>
    <dgm:pt modelId="{783C80D9-9331-49CC-BD62-3C67FC46D28F}" type="pres">
      <dgm:prSet presAssocID="{584AC4A0-68E0-49AE-9EA9-BB4938A6BDA6}" presName="connectorText" presStyleLbl="sibTrans2D1" presStyleIdx="0" presStyleCnt="3"/>
      <dgm:spPr/>
      <dgm:t>
        <a:bodyPr/>
        <a:lstStyle/>
        <a:p>
          <a:endParaRPr lang="en-US"/>
        </a:p>
      </dgm:t>
    </dgm:pt>
    <dgm:pt modelId="{9F6308EC-76FC-4644-AA73-196F9ECA6720}" type="pres">
      <dgm:prSet presAssocID="{1B9BFC61-0F8B-46FF-ABC1-D19F38170CCC}" presName="node" presStyleLbl="node1" presStyleIdx="0" presStyleCnt="3" custScaleX="133365" custScaleY="192504" custRadScaleRad="101453" custRadScaleInc="145394">
        <dgm:presLayoutVars>
          <dgm:bulletEnabled val="1"/>
        </dgm:presLayoutVars>
      </dgm:prSet>
      <dgm:spPr/>
      <dgm:t>
        <a:bodyPr/>
        <a:lstStyle/>
        <a:p>
          <a:endParaRPr lang="en-US"/>
        </a:p>
      </dgm:t>
    </dgm:pt>
    <dgm:pt modelId="{28EC9EEF-9683-4555-9FBE-01B9AD60AE5D}" type="pres">
      <dgm:prSet presAssocID="{8E540435-FF3F-45F4-8ADA-AAF3F66EE04A}" presName="parTrans" presStyleLbl="sibTrans2D1" presStyleIdx="1" presStyleCnt="3"/>
      <dgm:spPr/>
      <dgm:t>
        <a:bodyPr/>
        <a:lstStyle/>
        <a:p>
          <a:endParaRPr lang="en-US"/>
        </a:p>
      </dgm:t>
    </dgm:pt>
    <dgm:pt modelId="{D66884C2-20DF-4841-B721-84B8DDAABCA0}" type="pres">
      <dgm:prSet presAssocID="{8E540435-FF3F-45F4-8ADA-AAF3F66EE04A}" presName="connectorText" presStyleLbl="sibTrans2D1" presStyleIdx="1" presStyleCnt="3"/>
      <dgm:spPr/>
      <dgm:t>
        <a:bodyPr/>
        <a:lstStyle/>
        <a:p>
          <a:endParaRPr lang="en-US"/>
        </a:p>
      </dgm:t>
    </dgm:pt>
    <dgm:pt modelId="{213A6BED-701C-4696-BA47-681AFC9BF558}" type="pres">
      <dgm:prSet presAssocID="{779A4E01-EBCC-4AD9-A427-223977074438}" presName="node" presStyleLbl="node1" presStyleIdx="1" presStyleCnt="3" custScaleX="173326" custScaleY="33710" custRadScaleRad="107157" custRadScaleInc="-199534">
        <dgm:presLayoutVars>
          <dgm:bulletEnabled val="1"/>
        </dgm:presLayoutVars>
      </dgm:prSet>
      <dgm:spPr/>
      <dgm:t>
        <a:bodyPr/>
        <a:lstStyle/>
        <a:p>
          <a:endParaRPr lang="en-US"/>
        </a:p>
      </dgm:t>
    </dgm:pt>
    <dgm:pt modelId="{1D6B6CCC-A977-49AE-9D42-8619D58155DF}" type="pres">
      <dgm:prSet presAssocID="{99B46055-A8E3-4DF5-A908-E7F87FF931BF}" presName="parTrans" presStyleLbl="sibTrans2D1" presStyleIdx="2" presStyleCnt="3"/>
      <dgm:spPr/>
      <dgm:t>
        <a:bodyPr/>
        <a:lstStyle/>
        <a:p>
          <a:endParaRPr lang="en-GB"/>
        </a:p>
      </dgm:t>
    </dgm:pt>
    <dgm:pt modelId="{3B873CA4-3C58-4552-A1C3-D861DE1111B3}" type="pres">
      <dgm:prSet presAssocID="{99B46055-A8E3-4DF5-A908-E7F87FF931BF}" presName="connectorText" presStyleLbl="sibTrans2D1" presStyleIdx="2" presStyleCnt="3"/>
      <dgm:spPr/>
      <dgm:t>
        <a:bodyPr/>
        <a:lstStyle/>
        <a:p>
          <a:endParaRPr lang="en-GB"/>
        </a:p>
      </dgm:t>
    </dgm:pt>
    <dgm:pt modelId="{C8DCEC74-46A7-45A7-AC30-19DD1BA439C4}" type="pres">
      <dgm:prSet presAssocID="{F3AE2259-4415-4BB2-A8D6-51B9CEEE7B22}" presName="node" presStyleLbl="node1" presStyleIdx="2" presStyleCnt="3" custScaleX="140039" custScaleY="140292" custRadScaleRad="93790" custRadScaleInc="34205">
        <dgm:presLayoutVars>
          <dgm:bulletEnabled val="1"/>
        </dgm:presLayoutVars>
      </dgm:prSet>
      <dgm:spPr/>
      <dgm:t>
        <a:bodyPr/>
        <a:lstStyle/>
        <a:p>
          <a:endParaRPr lang="en-GB"/>
        </a:p>
      </dgm:t>
    </dgm:pt>
  </dgm:ptLst>
  <dgm:cxnLst>
    <dgm:cxn modelId="{7CA714CE-47CF-4AD7-9659-777C15726960}" srcId="{B583DC59-AC2E-4B58-9BFE-3F4307F8BBEB}" destId="{779A4E01-EBCC-4AD9-A427-223977074438}" srcOrd="1" destOrd="0" parTransId="{8E540435-FF3F-45F4-8ADA-AAF3F66EE04A}" sibTransId="{6B5F3519-EAD2-4AFE-AA8F-EB8FDB572753}"/>
    <dgm:cxn modelId="{41101272-94A4-4478-A6FB-2E01211ED96D}" srcId="{1B9BFC61-0F8B-46FF-ABC1-D19F38170CCC}" destId="{1EB4A9A2-7858-4E98-9905-105A71F4F9B9}" srcOrd="1" destOrd="0" parTransId="{DC628966-6C6A-4CA7-A046-C8A802A700BA}" sibTransId="{1E94843E-8914-4BAF-8A5E-434450F27BB6}"/>
    <dgm:cxn modelId="{A0BA6061-71A2-4F2B-9B9F-05342366EFFC}" type="presOf" srcId="{99B46055-A8E3-4DF5-A908-E7F87FF931BF}" destId="{3B873CA4-3C58-4552-A1C3-D861DE1111B3}" srcOrd="1" destOrd="0" presId="urn:microsoft.com/office/officeart/2005/8/layout/radial5"/>
    <dgm:cxn modelId="{0CC26982-CE9A-4583-8989-73FFC169BB5F}" srcId="{F3AE2259-4415-4BB2-A8D6-51B9CEEE7B22}" destId="{F7A1C9C8-8161-4DF5-A125-18455F3321E3}" srcOrd="1" destOrd="0" parTransId="{733DBB0C-FD0E-457D-A3C0-322B1F3EC30E}" sibTransId="{BEFA533B-743B-4C40-A735-0B1C2F12AB07}"/>
    <dgm:cxn modelId="{FCDC8155-BDA0-4B11-BC7D-00D252C8908D}" type="presOf" srcId="{06E27B80-B89C-464B-A2A8-9A8CA3EA09D1}" destId="{9F6308EC-76FC-4644-AA73-196F9ECA6720}" srcOrd="0" destOrd="1" presId="urn:microsoft.com/office/officeart/2005/8/layout/radial5"/>
    <dgm:cxn modelId="{3A544FD1-3B7B-44DC-9D45-E53F075E01FC}" type="presOf" srcId="{8E540435-FF3F-45F4-8ADA-AAF3F66EE04A}" destId="{D66884C2-20DF-4841-B721-84B8DDAABCA0}" srcOrd="1" destOrd="0" presId="urn:microsoft.com/office/officeart/2005/8/layout/radial5"/>
    <dgm:cxn modelId="{81CA085A-271B-436F-ABAD-B22AF026B1DE}" srcId="{F3AE2259-4415-4BB2-A8D6-51B9CEEE7B22}" destId="{02E9031F-BF5F-4E6C-B6F2-2CCD3B1326CB}" srcOrd="3" destOrd="0" parTransId="{DD31E7AE-5BA2-421A-87BA-687ED2B72DDD}" sibTransId="{6BF86828-EB2A-4FF0-BACC-FDE31D58A315}"/>
    <dgm:cxn modelId="{7E975489-E861-4C19-BC66-38A400543426}" type="presOf" srcId="{1EB4A9A2-7858-4E98-9905-105A71F4F9B9}" destId="{9F6308EC-76FC-4644-AA73-196F9ECA6720}" srcOrd="0" destOrd="2" presId="urn:microsoft.com/office/officeart/2005/8/layout/radial5"/>
    <dgm:cxn modelId="{BB1E3E38-9FD4-46CD-AC5D-07F47784ECFA}" type="presOf" srcId="{75519DEE-9201-4D32-AFBC-CA895FB0F661}" destId="{C8DCEC74-46A7-45A7-AC30-19DD1BA439C4}" srcOrd="0" destOrd="1" presId="urn:microsoft.com/office/officeart/2005/8/layout/radial5"/>
    <dgm:cxn modelId="{5A05B777-4EA7-48EE-BA01-59EA37A70A41}" type="presOf" srcId="{99B46055-A8E3-4DF5-A908-E7F87FF931BF}" destId="{1D6B6CCC-A977-49AE-9D42-8619D58155DF}" srcOrd="0" destOrd="0" presId="urn:microsoft.com/office/officeart/2005/8/layout/radial5"/>
    <dgm:cxn modelId="{8E49AFAB-0953-43D1-830A-4BAB8F6B23A5}" srcId="{B583DC59-AC2E-4B58-9BFE-3F4307F8BBEB}" destId="{F3AE2259-4415-4BB2-A8D6-51B9CEEE7B22}" srcOrd="2" destOrd="0" parTransId="{99B46055-A8E3-4DF5-A908-E7F87FF931BF}" sibTransId="{26D9FA43-7EA2-4781-A2D8-2AFFDDA8BCAE}"/>
    <dgm:cxn modelId="{4C51C302-5BA4-4E85-B28F-132055C60469}" type="presOf" srcId="{1B9BFC61-0F8B-46FF-ABC1-D19F38170CCC}" destId="{9F6308EC-76FC-4644-AA73-196F9ECA6720}" srcOrd="0" destOrd="0" presId="urn:microsoft.com/office/officeart/2005/8/layout/radial5"/>
    <dgm:cxn modelId="{0D80532B-2A0D-410E-A4C9-ABE373A5992F}" type="presOf" srcId="{E1DB73A1-9CB8-46EB-9BBB-88104953EC9C}" destId="{9F6308EC-76FC-4644-AA73-196F9ECA6720}" srcOrd="0" destOrd="6" presId="urn:microsoft.com/office/officeart/2005/8/layout/radial5"/>
    <dgm:cxn modelId="{08B39821-B765-4916-89A4-FBB51A07F118}" srcId="{1B9BFC61-0F8B-46FF-ABC1-D19F38170CCC}" destId="{C28E6AE2-B4D6-43BB-AC13-864574000F69}" srcOrd="2" destOrd="0" parTransId="{69BFCEB5-CF80-4146-9D1E-1F4B35044EF4}" sibTransId="{1D6BED10-E603-493E-8D63-783863A45B8F}"/>
    <dgm:cxn modelId="{687F9D94-050C-4829-91A5-AD79DCD0819E}" srcId="{1B9BFC61-0F8B-46FF-ABC1-D19F38170CCC}" destId="{30489B30-BBA9-4E8A-B3D6-9B85816B7E06}" srcOrd="7" destOrd="0" parTransId="{8E5EB503-1934-4B31-A7A7-3201E0FE02D3}" sibTransId="{E1169482-A465-4C6E-8EF8-93ACBCBE69D4}"/>
    <dgm:cxn modelId="{FC67394F-6459-4BA7-9C0C-EC8265EFCDA2}" type="presOf" srcId="{39E441B6-1401-4EDA-96CB-2C99ECE60FCB}" destId="{9F6308EC-76FC-4644-AA73-196F9ECA6720}" srcOrd="0" destOrd="5" presId="urn:microsoft.com/office/officeart/2005/8/layout/radial5"/>
    <dgm:cxn modelId="{9E77B2D8-B310-4217-8F1E-7F1531573959}" srcId="{1B9BFC61-0F8B-46FF-ABC1-D19F38170CCC}" destId="{AF10AAA8-CB60-4CBF-B827-DFA662609C68}" srcOrd="3" destOrd="0" parTransId="{94C363DE-2FBE-4424-9A44-FD03B6ED547C}" sibTransId="{450D3634-4382-4174-B4A8-ADA1884BD200}"/>
    <dgm:cxn modelId="{586BADFB-0610-444A-A2DD-D27862FA91E2}" srcId="{B583DC59-AC2E-4B58-9BFE-3F4307F8BBEB}" destId="{1B9BFC61-0F8B-46FF-ABC1-D19F38170CCC}" srcOrd="0" destOrd="0" parTransId="{584AC4A0-68E0-49AE-9EA9-BB4938A6BDA6}" sibTransId="{B7AA3861-7331-42F2-A7B6-12E131C639F7}"/>
    <dgm:cxn modelId="{DAC9278A-1FF0-4890-8E26-4C7227BD35BD}" srcId="{1B9BFC61-0F8B-46FF-ABC1-D19F38170CCC}" destId="{39E441B6-1401-4EDA-96CB-2C99ECE60FCB}" srcOrd="4" destOrd="0" parTransId="{63D4971F-9936-4BCB-836C-2224DF7AC858}" sibTransId="{397AD911-F894-4DC8-BDF9-122F6E285C37}"/>
    <dgm:cxn modelId="{D435CC50-BC9E-466A-B1A1-87240BA4D1D0}" srcId="{1B9BFC61-0F8B-46FF-ABC1-D19F38170CCC}" destId="{A1C13E26-729A-4EA3-9F07-4F3E54099336}" srcOrd="6" destOrd="0" parTransId="{3F2F0766-D694-4A3A-ABB8-06C95A39FBFC}" sibTransId="{DBE7E182-5071-46D5-AD11-EA59D48A1763}"/>
    <dgm:cxn modelId="{17CE9CCC-A0E6-4770-A0E8-6A776BB013DB}" type="presOf" srcId="{B583DC59-AC2E-4B58-9BFE-3F4307F8BBEB}" destId="{9CE2E058-348E-4CD8-98E8-0C29442F2DFF}" srcOrd="0" destOrd="0" presId="urn:microsoft.com/office/officeart/2005/8/layout/radial5"/>
    <dgm:cxn modelId="{33433A91-7C70-4347-A20B-AA07D191C7FF}" type="presOf" srcId="{02E9031F-BF5F-4E6C-B6F2-2CCD3B1326CB}" destId="{C8DCEC74-46A7-45A7-AC30-19DD1BA439C4}" srcOrd="0" destOrd="4" presId="urn:microsoft.com/office/officeart/2005/8/layout/radial5"/>
    <dgm:cxn modelId="{2A3C2FB0-B6CA-40F7-9E34-817303BFAB53}" type="presOf" srcId="{CBA1191B-B452-44C8-8D03-7E49004A1607}" destId="{C8DCEC74-46A7-45A7-AC30-19DD1BA439C4}" srcOrd="0" destOrd="3" presId="urn:microsoft.com/office/officeart/2005/8/layout/radial5"/>
    <dgm:cxn modelId="{347A4D21-05A6-4248-9187-DD72992BFE3D}" type="presOf" srcId="{584AC4A0-68E0-49AE-9EA9-BB4938A6BDA6}" destId="{783C80D9-9331-49CC-BD62-3C67FC46D28F}" srcOrd="1" destOrd="0" presId="urn:microsoft.com/office/officeart/2005/8/layout/radial5"/>
    <dgm:cxn modelId="{489E1773-BC5E-429E-B7FB-72379FE9E812}" srcId="{F3AE2259-4415-4BB2-A8D6-51B9CEEE7B22}" destId="{CBA1191B-B452-44C8-8D03-7E49004A1607}" srcOrd="2" destOrd="0" parTransId="{75CE46E3-7EA8-4B75-B25C-D2FC0BDCDC6F}" sibTransId="{0C885E52-20A8-4796-B997-737044DBA326}"/>
    <dgm:cxn modelId="{4ACC398D-0E51-4B10-9E99-289E6623754C}" srcId="{1B9BFC61-0F8B-46FF-ABC1-D19F38170CCC}" destId="{E1DB73A1-9CB8-46EB-9BBB-88104953EC9C}" srcOrd="5" destOrd="0" parTransId="{2AE7DA6B-E151-473C-BC34-4E50A6E77CFF}" sibTransId="{5037A4BE-F983-4A3C-A5D5-A5F5FC3E754A}"/>
    <dgm:cxn modelId="{CC5DF6DD-274E-4268-8C62-85EB9630C524}" type="presOf" srcId="{A1C13E26-729A-4EA3-9F07-4F3E54099336}" destId="{9F6308EC-76FC-4644-AA73-196F9ECA6720}" srcOrd="0" destOrd="7" presId="urn:microsoft.com/office/officeart/2005/8/layout/radial5"/>
    <dgm:cxn modelId="{996A0223-0C5D-4DE9-A114-EE3EB49B4175}" type="presOf" srcId="{8E540435-FF3F-45F4-8ADA-AAF3F66EE04A}" destId="{28EC9EEF-9683-4555-9FBE-01B9AD60AE5D}" srcOrd="0" destOrd="0" presId="urn:microsoft.com/office/officeart/2005/8/layout/radial5"/>
    <dgm:cxn modelId="{05E34B13-BF43-4207-9609-3C26032013A4}" type="presOf" srcId="{779A4E01-EBCC-4AD9-A427-223977074438}" destId="{213A6BED-701C-4696-BA47-681AFC9BF558}" srcOrd="0" destOrd="0" presId="urn:microsoft.com/office/officeart/2005/8/layout/radial5"/>
    <dgm:cxn modelId="{804D00E0-E4C2-476E-B671-302689F24F6F}" type="presOf" srcId="{30489B30-BBA9-4E8A-B3D6-9B85816B7E06}" destId="{9F6308EC-76FC-4644-AA73-196F9ECA6720}" srcOrd="0" destOrd="8" presId="urn:microsoft.com/office/officeart/2005/8/layout/radial5"/>
    <dgm:cxn modelId="{463814E1-45E8-4E1F-8598-1F0A7CD21B98}" type="presOf" srcId="{C28E6AE2-B4D6-43BB-AC13-864574000F69}" destId="{9F6308EC-76FC-4644-AA73-196F9ECA6720}" srcOrd="0" destOrd="3" presId="urn:microsoft.com/office/officeart/2005/8/layout/radial5"/>
    <dgm:cxn modelId="{23BEC36B-BA64-4D90-B97A-D36BFC8C2278}" type="presOf" srcId="{AF10AAA8-CB60-4CBF-B827-DFA662609C68}" destId="{9F6308EC-76FC-4644-AA73-196F9ECA6720}" srcOrd="0" destOrd="4" presId="urn:microsoft.com/office/officeart/2005/8/layout/radial5"/>
    <dgm:cxn modelId="{B7837044-9F1E-4440-9654-DEAF1CDC5B71}" type="presOf" srcId="{F7A1C9C8-8161-4DF5-A125-18455F3321E3}" destId="{C8DCEC74-46A7-45A7-AC30-19DD1BA439C4}" srcOrd="0" destOrd="2" presId="urn:microsoft.com/office/officeart/2005/8/layout/radial5"/>
    <dgm:cxn modelId="{B1048C0E-9503-4A14-A003-D7BF61FCF35E}" type="presOf" srcId="{E9C09425-851B-46B2-8839-2F28B92279BB}" destId="{0C685FC3-0ABE-4608-9EF8-7AD5A4A3D5D0}" srcOrd="0" destOrd="0" presId="urn:microsoft.com/office/officeart/2005/8/layout/radial5"/>
    <dgm:cxn modelId="{901DCEEB-D94D-43BB-BC27-534A79A1E851}" type="presOf" srcId="{F3AE2259-4415-4BB2-A8D6-51B9CEEE7B22}" destId="{C8DCEC74-46A7-45A7-AC30-19DD1BA439C4}" srcOrd="0" destOrd="0" presId="urn:microsoft.com/office/officeart/2005/8/layout/radial5"/>
    <dgm:cxn modelId="{903E4FFF-43C3-4CC7-A9EF-46FA867EDAC8}" srcId="{1B9BFC61-0F8B-46FF-ABC1-D19F38170CCC}" destId="{06E27B80-B89C-464B-A2A8-9A8CA3EA09D1}" srcOrd="0" destOrd="0" parTransId="{7A8294F6-2178-4313-9B2B-8D884AAFBEBC}" sibTransId="{AA0F3157-BE1D-4E3C-A6B9-865E5A37168E}"/>
    <dgm:cxn modelId="{F05C356D-2450-47FB-B794-7E4A5DC3CA84}" type="presOf" srcId="{584AC4A0-68E0-49AE-9EA9-BB4938A6BDA6}" destId="{9111D467-59FE-4DED-932B-4569F0755F10}" srcOrd="0" destOrd="0" presId="urn:microsoft.com/office/officeart/2005/8/layout/radial5"/>
    <dgm:cxn modelId="{6C4B1339-F402-4DD4-863D-2B76FA481E87}" srcId="{F3AE2259-4415-4BB2-A8D6-51B9CEEE7B22}" destId="{75519DEE-9201-4D32-AFBC-CA895FB0F661}" srcOrd="0" destOrd="0" parTransId="{2EF8A3E0-C68D-43CC-BFB2-AE03133CA1D2}" sibTransId="{B56DD0CB-12C1-4291-B0C6-DB2E4295D49E}"/>
    <dgm:cxn modelId="{E6CCE8A7-A61D-4703-8463-62CD8661DDDD}" srcId="{E9C09425-851B-46B2-8839-2F28B92279BB}" destId="{B583DC59-AC2E-4B58-9BFE-3F4307F8BBEB}" srcOrd="0" destOrd="0" parTransId="{6EA68328-D69D-4390-AB3D-2AE765F0AAD5}" sibTransId="{E4999B2C-0315-4716-9024-03F58B23EAD7}"/>
    <dgm:cxn modelId="{23601D6C-D7FA-4D45-A8CD-C31A69B94952}" type="presParOf" srcId="{0C685FC3-0ABE-4608-9EF8-7AD5A4A3D5D0}" destId="{9CE2E058-348E-4CD8-98E8-0C29442F2DFF}" srcOrd="0" destOrd="0" presId="urn:microsoft.com/office/officeart/2005/8/layout/radial5"/>
    <dgm:cxn modelId="{CD93B075-B037-43BD-BEC2-778D3315B7CA}" type="presParOf" srcId="{0C685FC3-0ABE-4608-9EF8-7AD5A4A3D5D0}" destId="{9111D467-59FE-4DED-932B-4569F0755F10}" srcOrd="1" destOrd="0" presId="urn:microsoft.com/office/officeart/2005/8/layout/radial5"/>
    <dgm:cxn modelId="{1C4AA43A-F2C6-4AC6-99D1-FC569C696A1E}" type="presParOf" srcId="{9111D467-59FE-4DED-932B-4569F0755F10}" destId="{783C80D9-9331-49CC-BD62-3C67FC46D28F}" srcOrd="0" destOrd="0" presId="urn:microsoft.com/office/officeart/2005/8/layout/radial5"/>
    <dgm:cxn modelId="{E365709C-1B6D-485B-93BD-A52430087C7D}" type="presParOf" srcId="{0C685FC3-0ABE-4608-9EF8-7AD5A4A3D5D0}" destId="{9F6308EC-76FC-4644-AA73-196F9ECA6720}" srcOrd="2" destOrd="0" presId="urn:microsoft.com/office/officeart/2005/8/layout/radial5"/>
    <dgm:cxn modelId="{DAD661B0-77C1-4A08-BCD9-135C978C898D}" type="presParOf" srcId="{0C685FC3-0ABE-4608-9EF8-7AD5A4A3D5D0}" destId="{28EC9EEF-9683-4555-9FBE-01B9AD60AE5D}" srcOrd="3" destOrd="0" presId="urn:microsoft.com/office/officeart/2005/8/layout/radial5"/>
    <dgm:cxn modelId="{87A05CDD-E867-4651-A41F-44A7657DBF01}" type="presParOf" srcId="{28EC9EEF-9683-4555-9FBE-01B9AD60AE5D}" destId="{D66884C2-20DF-4841-B721-84B8DDAABCA0}" srcOrd="0" destOrd="0" presId="urn:microsoft.com/office/officeart/2005/8/layout/radial5"/>
    <dgm:cxn modelId="{A9543D44-EA81-449A-A7B4-E62FB46D3699}" type="presParOf" srcId="{0C685FC3-0ABE-4608-9EF8-7AD5A4A3D5D0}" destId="{213A6BED-701C-4696-BA47-681AFC9BF558}" srcOrd="4" destOrd="0" presId="urn:microsoft.com/office/officeart/2005/8/layout/radial5"/>
    <dgm:cxn modelId="{7CEA6FF6-6984-4AC5-A334-6D969A5A2A70}" type="presParOf" srcId="{0C685FC3-0ABE-4608-9EF8-7AD5A4A3D5D0}" destId="{1D6B6CCC-A977-49AE-9D42-8619D58155DF}" srcOrd="5" destOrd="0" presId="urn:microsoft.com/office/officeart/2005/8/layout/radial5"/>
    <dgm:cxn modelId="{52E2FB6C-A613-4D31-AE24-81DAC9F45423}" type="presParOf" srcId="{1D6B6CCC-A977-49AE-9D42-8619D58155DF}" destId="{3B873CA4-3C58-4552-A1C3-D861DE1111B3}" srcOrd="0" destOrd="0" presId="urn:microsoft.com/office/officeart/2005/8/layout/radial5"/>
    <dgm:cxn modelId="{54018CE8-8B68-48F8-9333-DE4CAF1DF78E}" type="presParOf" srcId="{0C685FC3-0ABE-4608-9EF8-7AD5A4A3D5D0}" destId="{C8DCEC74-46A7-45A7-AC30-19DD1BA439C4}" srcOrd="6" destOrd="0" presId="urn:microsoft.com/office/officeart/2005/8/layout/radial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2927716" y="2523983"/>
          <a:ext cx="3190232" cy="162879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Psychological Wellbeing</a:t>
          </a:r>
          <a:endParaRPr lang="en-US" sz="2400" kern="1200" dirty="0">
            <a:latin typeface="Bookman Old Style" pitchFamily="18" charset="0"/>
          </a:endParaRPr>
        </a:p>
      </dsp:txBody>
      <dsp:txXfrm>
        <a:off x="3394915" y="2762515"/>
        <a:ext cx="2255834" cy="1151735"/>
      </dsp:txXfrm>
    </dsp:sp>
    <dsp:sp modelId="{9111D467-59FE-4DED-932B-4569F0755F10}">
      <dsp:nvSpPr>
        <dsp:cNvPr id="0" name=""/>
        <dsp:cNvSpPr/>
      </dsp:nvSpPr>
      <dsp:spPr>
        <a:xfrm rot="16192953">
          <a:off x="4469003" y="2139310"/>
          <a:ext cx="103930" cy="579134"/>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solidFill>
              <a:schemeClr val="bg1"/>
            </a:solidFill>
            <a:latin typeface="Bookman Old Style" pitchFamily="18" charset="0"/>
          </a:endParaRPr>
        </a:p>
      </dsp:txBody>
      <dsp:txXfrm rot="10800000">
        <a:off x="4484624" y="2270726"/>
        <a:ext cx="72751" cy="347480"/>
      </dsp:txXfrm>
    </dsp:sp>
    <dsp:sp modelId="{9F6308EC-76FC-4644-AA73-196F9ECA6720}">
      <dsp:nvSpPr>
        <dsp:cNvPr id="0" name=""/>
        <dsp:cNvSpPr/>
      </dsp:nvSpPr>
      <dsp:spPr>
        <a:xfrm>
          <a:off x="1658975" y="250941"/>
          <a:ext cx="5719314" cy="2076948"/>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Life satisfaction</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 Health</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 Living standard</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 Occupation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 Relationships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 Work-life balance</a:t>
          </a:r>
          <a:endParaRPr lang="en-US" sz="1600" kern="1200" dirty="0">
            <a:latin typeface="Bookman Old Style" pitchFamily="18" charset="0"/>
          </a:endParaRPr>
        </a:p>
        <a:p>
          <a:pPr marL="57150" lvl="1" indent="-57150" algn="l" defTabSz="444500">
            <a:lnSpc>
              <a:spcPct val="90000"/>
            </a:lnSpc>
            <a:spcBef>
              <a:spcPct val="0"/>
            </a:spcBef>
            <a:spcAft>
              <a:spcPct val="15000"/>
            </a:spcAft>
            <a:buChar char="••"/>
          </a:pPr>
          <a:endParaRPr lang="en-US" sz="1000" kern="1200" dirty="0">
            <a:latin typeface="Bookman Old Style" pitchFamily="18" charset="0"/>
          </a:endParaRPr>
        </a:p>
      </dsp:txBody>
      <dsp:txXfrm>
        <a:off x="2496549" y="555103"/>
        <a:ext cx="4044166" cy="1468624"/>
      </dsp:txXfrm>
    </dsp:sp>
    <dsp:sp modelId="{28EC9EEF-9683-4555-9FBE-01B9AD60AE5D}">
      <dsp:nvSpPr>
        <dsp:cNvPr id="0" name=""/>
        <dsp:cNvSpPr/>
      </dsp:nvSpPr>
      <dsp:spPr>
        <a:xfrm rot="56727">
          <a:off x="6185673" y="3077620"/>
          <a:ext cx="165209" cy="579134"/>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solidFill>
              <a:schemeClr val="bg1"/>
            </a:solidFill>
            <a:latin typeface="Bookman Old Style" pitchFamily="18" charset="0"/>
          </a:endParaRPr>
        </a:p>
      </dsp:txBody>
      <dsp:txXfrm>
        <a:off x="6185676" y="3193038"/>
        <a:ext cx="115646" cy="347480"/>
      </dsp:txXfrm>
    </dsp:sp>
    <dsp:sp modelId="{213A6BED-701C-4696-BA47-681AFC9BF558}">
      <dsp:nvSpPr>
        <dsp:cNvPr id="0" name=""/>
        <dsp:cNvSpPr/>
      </dsp:nvSpPr>
      <dsp:spPr>
        <a:xfrm>
          <a:off x="6428701" y="1924954"/>
          <a:ext cx="2232667" cy="2926607"/>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kern="1200" dirty="0" smtClean="0">
              <a:latin typeface="Bookman Old Style" pitchFamily="18" charset="0"/>
            </a:rPr>
            <a:t>Positive emotions</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Calmness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Empathy/ compassion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Forgiveness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Contentment</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Generosity</a:t>
          </a:r>
          <a:endParaRPr lang="en-US" sz="1600" kern="1200" dirty="0">
            <a:latin typeface="Bookman Old Style" pitchFamily="18" charset="0"/>
          </a:endParaRPr>
        </a:p>
      </dsp:txBody>
      <dsp:txXfrm>
        <a:off x="6755668" y="2353546"/>
        <a:ext cx="1578733" cy="2069423"/>
      </dsp:txXfrm>
    </dsp:sp>
    <dsp:sp modelId="{44D43A45-E51F-4490-9423-F7632FD22981}">
      <dsp:nvSpPr>
        <dsp:cNvPr id="0" name=""/>
        <dsp:cNvSpPr/>
      </dsp:nvSpPr>
      <dsp:spPr>
        <a:xfrm rot="5400000">
          <a:off x="4371325" y="4140504"/>
          <a:ext cx="303016" cy="579134"/>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solidFill>
              <a:schemeClr val="bg1"/>
            </a:solidFill>
          </a:endParaRPr>
        </a:p>
      </dsp:txBody>
      <dsp:txXfrm>
        <a:off x="4416778" y="4210879"/>
        <a:ext cx="212111" cy="347480"/>
      </dsp:txXfrm>
    </dsp:sp>
    <dsp:sp modelId="{8A09F1F7-6A16-4C5B-87AC-C5DE5BEE8F20}">
      <dsp:nvSpPr>
        <dsp:cNvPr id="0" name=""/>
        <dsp:cNvSpPr/>
      </dsp:nvSpPr>
      <dsp:spPr>
        <a:xfrm>
          <a:off x="2243026" y="4724512"/>
          <a:ext cx="4559614" cy="1677413"/>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Bookman Old Style" pitchFamily="18" charset="0"/>
            </a:rPr>
            <a:t>Negative emotions</a:t>
          </a:r>
          <a:endParaRPr lang="en-US" sz="1800" b="1" kern="1200" dirty="0">
            <a:latin typeface="Bookman Old Style" pitchFamily="18" charset="0"/>
          </a:endParaRPr>
        </a:p>
        <a:p>
          <a:pPr marL="171450" lvl="1" indent="-171450" algn="ctr" defTabSz="711200">
            <a:lnSpc>
              <a:spcPct val="90000"/>
            </a:lnSpc>
            <a:spcBef>
              <a:spcPct val="0"/>
            </a:spcBef>
            <a:spcAft>
              <a:spcPct val="15000"/>
            </a:spcAft>
            <a:buChar char="••"/>
          </a:pPr>
          <a:r>
            <a:rPr lang="en-GB" sz="1600" kern="1200" dirty="0" smtClean="0">
              <a:latin typeface="Bookman Old Style" pitchFamily="18" charset="0"/>
            </a:rPr>
            <a:t>Anger</a:t>
          </a:r>
          <a:endParaRPr lang="en-US" sz="1600" kern="1200" dirty="0">
            <a:latin typeface="Bookman Old Style" pitchFamily="18" charset="0"/>
          </a:endParaRPr>
        </a:p>
        <a:p>
          <a:pPr marL="171450" lvl="1" indent="-171450" algn="ctr" defTabSz="711200">
            <a:lnSpc>
              <a:spcPct val="90000"/>
            </a:lnSpc>
            <a:spcBef>
              <a:spcPct val="0"/>
            </a:spcBef>
            <a:spcAft>
              <a:spcPct val="15000"/>
            </a:spcAft>
            <a:buChar char="••"/>
          </a:pPr>
          <a:r>
            <a:rPr lang="en-US" sz="1600" kern="1200" dirty="0" smtClean="0">
              <a:latin typeface="Bookman Old Style" pitchFamily="18" charset="0"/>
            </a:rPr>
            <a:t>Fear</a:t>
          </a:r>
          <a:endParaRPr lang="en-US" sz="1600" kern="1200" dirty="0">
            <a:latin typeface="Bookman Old Style" pitchFamily="18" charset="0"/>
          </a:endParaRPr>
        </a:p>
        <a:p>
          <a:pPr marL="171450" lvl="1" indent="-171450" algn="ctr" defTabSz="711200">
            <a:lnSpc>
              <a:spcPct val="90000"/>
            </a:lnSpc>
            <a:spcBef>
              <a:spcPct val="0"/>
            </a:spcBef>
            <a:spcAft>
              <a:spcPct val="15000"/>
            </a:spcAft>
            <a:buChar char="••"/>
          </a:pPr>
          <a:r>
            <a:rPr lang="en-US" sz="1600" kern="1200" dirty="0" smtClean="0">
              <a:latin typeface="Bookman Old Style" pitchFamily="18" charset="0"/>
            </a:rPr>
            <a:t>Worry</a:t>
          </a:r>
          <a:endParaRPr lang="en-US" sz="1600" kern="1200" dirty="0">
            <a:latin typeface="Bookman Old Style" pitchFamily="18" charset="0"/>
          </a:endParaRPr>
        </a:p>
        <a:p>
          <a:pPr marL="171450" lvl="1" indent="-171450" algn="ctr" defTabSz="711200">
            <a:lnSpc>
              <a:spcPct val="90000"/>
            </a:lnSpc>
            <a:spcBef>
              <a:spcPct val="0"/>
            </a:spcBef>
            <a:spcAft>
              <a:spcPct val="15000"/>
            </a:spcAft>
            <a:buChar char="••"/>
          </a:pPr>
          <a:r>
            <a:rPr lang="en-US" sz="1600" kern="1200" dirty="0" smtClean="0">
              <a:latin typeface="Bookman Old Style" pitchFamily="18" charset="0"/>
            </a:rPr>
            <a:t>Selfishness</a:t>
          </a:r>
          <a:endParaRPr lang="en-US" sz="1600" kern="1200" dirty="0">
            <a:latin typeface="Bookman Old Style" pitchFamily="18" charset="0"/>
          </a:endParaRPr>
        </a:p>
        <a:p>
          <a:pPr marL="171450" lvl="1" indent="-171450" algn="ctr" defTabSz="711200">
            <a:lnSpc>
              <a:spcPct val="90000"/>
            </a:lnSpc>
            <a:spcBef>
              <a:spcPct val="0"/>
            </a:spcBef>
            <a:spcAft>
              <a:spcPct val="15000"/>
            </a:spcAft>
            <a:buChar char="••"/>
          </a:pPr>
          <a:r>
            <a:rPr lang="en-US" sz="1600" kern="1200" dirty="0" smtClean="0">
              <a:latin typeface="Bookman Old Style" pitchFamily="18" charset="0"/>
            </a:rPr>
            <a:t>Jealousy</a:t>
          </a:r>
          <a:endParaRPr lang="en-US" sz="1600" kern="1200" dirty="0">
            <a:latin typeface="Bookman Old Style" pitchFamily="18" charset="0"/>
          </a:endParaRPr>
        </a:p>
      </dsp:txBody>
      <dsp:txXfrm>
        <a:off x="2910766" y="4970163"/>
        <a:ext cx="3224134" cy="1186111"/>
      </dsp:txXfrm>
    </dsp:sp>
    <dsp:sp modelId="{1D6B6CCC-A977-49AE-9D42-8619D58155DF}">
      <dsp:nvSpPr>
        <dsp:cNvPr id="0" name=""/>
        <dsp:cNvSpPr/>
      </dsp:nvSpPr>
      <dsp:spPr>
        <a:xfrm rot="10744218">
          <a:off x="2582309" y="3078321"/>
          <a:ext cx="244677" cy="579134"/>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GB" sz="2400" kern="1200">
            <a:solidFill>
              <a:schemeClr val="bg1"/>
            </a:solidFill>
          </a:endParaRPr>
        </a:p>
      </dsp:txBody>
      <dsp:txXfrm rot="10800000">
        <a:off x="2655707" y="3193552"/>
        <a:ext cx="171274" cy="347480"/>
      </dsp:txXfrm>
    </dsp:sp>
    <dsp:sp modelId="{C8DCEC74-46A7-45A7-AC30-19DD1BA439C4}">
      <dsp:nvSpPr>
        <dsp:cNvPr id="0" name=""/>
        <dsp:cNvSpPr/>
      </dsp:nvSpPr>
      <dsp:spPr>
        <a:xfrm>
          <a:off x="431016" y="2138176"/>
          <a:ext cx="2035999" cy="2500176"/>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b="1" kern="1200" dirty="0" smtClean="0">
              <a:latin typeface="Bookman Old Style" pitchFamily="18" charset="0"/>
            </a:rPr>
            <a:t>Spirituality</a:t>
          </a:r>
          <a:endParaRPr lang="en-US" sz="18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Spirituality level</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Prayer recitation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Meditation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Consideration of Karma</a:t>
          </a:r>
          <a:endParaRPr lang="en-US" sz="1600" kern="1200" dirty="0">
            <a:latin typeface="Bookman Old Style" pitchFamily="18" charset="0"/>
          </a:endParaRPr>
        </a:p>
      </dsp:txBody>
      <dsp:txXfrm>
        <a:off x="729181" y="2504318"/>
        <a:ext cx="1439669" cy="17678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0338C-4809-4900-9557-54AFCA2E803F}">
      <dsp:nvSpPr>
        <dsp:cNvPr id="0" name=""/>
        <dsp:cNvSpPr/>
      </dsp:nvSpPr>
      <dsp:spPr>
        <a:xfrm>
          <a:off x="2884809" y="1389025"/>
          <a:ext cx="3374380" cy="3374380"/>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solidFill>
                <a:schemeClr val="tx1"/>
              </a:solidFill>
              <a:latin typeface="Bookman Old Style" pitchFamily="18" charset="0"/>
            </a:rPr>
            <a:t>GNH</a:t>
          </a:r>
          <a:endParaRPr lang="en-US" sz="6500" kern="1200" dirty="0">
            <a:solidFill>
              <a:schemeClr val="tx1"/>
            </a:solidFill>
            <a:latin typeface="Bookman Old Style" pitchFamily="18" charset="0"/>
          </a:endParaRPr>
        </a:p>
      </dsp:txBody>
      <dsp:txXfrm>
        <a:off x="3378976" y="1883192"/>
        <a:ext cx="2386046" cy="2386046"/>
      </dsp:txXfrm>
    </dsp:sp>
    <dsp:sp modelId="{A0B51847-29C7-4577-9F9D-4DC184884478}">
      <dsp:nvSpPr>
        <dsp:cNvPr id="0" name=""/>
        <dsp:cNvSpPr/>
      </dsp:nvSpPr>
      <dsp:spPr>
        <a:xfrm>
          <a:off x="3728404" y="33364"/>
          <a:ext cx="1687190" cy="1687190"/>
        </a:xfrm>
        <a:prstGeom prst="ellipse">
          <a:avLst/>
        </a:prstGeom>
        <a:solidFill>
          <a:schemeClr val="accent3">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GB" sz="1000" b="1" kern="1200" dirty="0" smtClean="0">
              <a:solidFill>
                <a:schemeClr val="tx1"/>
              </a:solidFill>
              <a:latin typeface="Bookman Old Style" pitchFamily="18" charset="0"/>
            </a:rPr>
            <a:t>Psychological Wellbeing</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Life satisfaction</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Positive emotions</a:t>
          </a: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Negative emotions</a:t>
          </a: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Spirituality </a:t>
          </a:r>
          <a:endParaRPr lang="en-US" sz="800" kern="1200" dirty="0">
            <a:solidFill>
              <a:schemeClr val="tx1"/>
            </a:solidFill>
            <a:latin typeface="Bookman Old Style" pitchFamily="18" charset="0"/>
          </a:endParaRPr>
        </a:p>
      </dsp:txBody>
      <dsp:txXfrm>
        <a:off x="3975487" y="280447"/>
        <a:ext cx="1193024" cy="1193024"/>
      </dsp:txXfrm>
    </dsp:sp>
    <dsp:sp modelId="{8152ED7C-64C9-4D94-94AA-6D88CDE09485}">
      <dsp:nvSpPr>
        <dsp:cNvPr id="0" name=""/>
        <dsp:cNvSpPr/>
      </dsp:nvSpPr>
      <dsp:spPr>
        <a:xfrm>
          <a:off x="5142059" y="547893"/>
          <a:ext cx="1687190" cy="1687190"/>
        </a:xfrm>
        <a:prstGeom prst="ellipse">
          <a:avLst/>
        </a:prstGeom>
        <a:solidFill>
          <a:schemeClr val="accent4">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GB" sz="1000" b="1" kern="1200" dirty="0" smtClean="0">
              <a:solidFill>
                <a:schemeClr val="tx1"/>
              </a:solidFill>
              <a:latin typeface="Bookman Old Style" pitchFamily="18" charset="0"/>
            </a:rPr>
            <a:t>Health</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GB" sz="800" kern="1200" dirty="0" smtClean="0">
              <a:solidFill>
                <a:schemeClr val="tx1"/>
              </a:solidFill>
              <a:latin typeface="Bookman Old Style" pitchFamily="18" charset="0"/>
            </a:rPr>
            <a:t>Mental health</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GB" sz="800" kern="1200" dirty="0" smtClean="0">
              <a:solidFill>
                <a:schemeClr val="tx1"/>
              </a:solidFill>
              <a:latin typeface="Bookman Old Style" pitchFamily="18" charset="0"/>
            </a:rPr>
            <a:t>Self reported health status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GB" sz="800" kern="1200" dirty="0" smtClean="0">
              <a:solidFill>
                <a:schemeClr val="tx1"/>
              </a:solidFill>
              <a:latin typeface="Bookman Old Style" pitchFamily="18" charset="0"/>
            </a:rPr>
            <a:t>Healthy days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Disability</a:t>
          </a:r>
          <a:endParaRPr lang="en-US" sz="800" kern="1200" dirty="0">
            <a:solidFill>
              <a:schemeClr val="tx1"/>
            </a:solidFill>
            <a:latin typeface="Bookman Old Style" pitchFamily="18" charset="0"/>
          </a:endParaRPr>
        </a:p>
      </dsp:txBody>
      <dsp:txXfrm>
        <a:off x="5389142" y="794976"/>
        <a:ext cx="1193024" cy="1193024"/>
      </dsp:txXfrm>
    </dsp:sp>
    <dsp:sp modelId="{D062435C-DCAE-460B-A469-F4052FB73EE7}">
      <dsp:nvSpPr>
        <dsp:cNvPr id="0" name=""/>
        <dsp:cNvSpPr/>
      </dsp:nvSpPr>
      <dsp:spPr>
        <a:xfrm>
          <a:off x="5894249" y="1850723"/>
          <a:ext cx="1687190" cy="1687190"/>
        </a:xfrm>
        <a:prstGeom prst="ellipse">
          <a:avLst/>
        </a:prstGeom>
        <a:solidFill>
          <a:schemeClr val="accent5">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Time Use</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GB" sz="800" kern="1200" dirty="0" smtClean="0">
              <a:solidFill>
                <a:schemeClr val="tx1"/>
              </a:solidFill>
              <a:latin typeface="Bookman Old Style" pitchFamily="18" charset="0"/>
            </a:rPr>
            <a:t>     Work</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     Sleep</a:t>
          </a:r>
          <a:endParaRPr lang="en-US" sz="800" kern="1200" dirty="0">
            <a:solidFill>
              <a:schemeClr val="tx1"/>
            </a:solidFill>
            <a:latin typeface="Bookman Old Style" pitchFamily="18" charset="0"/>
          </a:endParaRPr>
        </a:p>
      </dsp:txBody>
      <dsp:txXfrm>
        <a:off x="6141332" y="2097806"/>
        <a:ext cx="1193024" cy="1193024"/>
      </dsp:txXfrm>
    </dsp:sp>
    <dsp:sp modelId="{F6AEA5C5-8275-4F83-8260-AAD12404C9B9}">
      <dsp:nvSpPr>
        <dsp:cNvPr id="0" name=""/>
        <dsp:cNvSpPr/>
      </dsp:nvSpPr>
      <dsp:spPr>
        <a:xfrm>
          <a:off x="5633016" y="3332248"/>
          <a:ext cx="1687190" cy="1687190"/>
        </a:xfrm>
        <a:prstGeom prst="ellipse">
          <a:avLst/>
        </a:prstGeom>
        <a:solidFill>
          <a:schemeClr val="accent6">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Education</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Literacy</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Educational Level</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Knowledge</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Value</a:t>
          </a:r>
          <a:endParaRPr lang="en-US" sz="800" kern="1200" dirty="0">
            <a:solidFill>
              <a:schemeClr val="tx1"/>
            </a:solidFill>
            <a:latin typeface="Bookman Old Style" pitchFamily="18" charset="0"/>
          </a:endParaRPr>
        </a:p>
      </dsp:txBody>
      <dsp:txXfrm>
        <a:off x="5880099" y="3579331"/>
        <a:ext cx="1193024" cy="1193024"/>
      </dsp:txXfrm>
    </dsp:sp>
    <dsp:sp modelId="{0A8873E1-20BF-483C-8254-950F067D5B15}">
      <dsp:nvSpPr>
        <dsp:cNvPr id="0" name=""/>
        <dsp:cNvSpPr/>
      </dsp:nvSpPr>
      <dsp:spPr>
        <a:xfrm>
          <a:off x="4480594" y="4299244"/>
          <a:ext cx="1687190" cy="1687190"/>
        </a:xfrm>
        <a:prstGeom prst="ellipse">
          <a:avLst/>
        </a:prstGeom>
        <a:solidFill>
          <a:schemeClr val="accent2">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Cultural Diversity and Resilience</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Speak native Language</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Cultural Participation</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Artistic Skills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GB" sz="800" i="1" kern="1200" dirty="0" err="1" smtClean="0">
              <a:solidFill>
                <a:schemeClr val="tx1"/>
              </a:solidFill>
              <a:latin typeface="Bookman Old Style" pitchFamily="18" charset="0"/>
            </a:rPr>
            <a:t>Driglam</a:t>
          </a:r>
          <a:r>
            <a:rPr lang="en-GB" sz="800" i="1" kern="1200" dirty="0" smtClean="0">
              <a:solidFill>
                <a:schemeClr val="tx1"/>
              </a:solidFill>
              <a:latin typeface="Bookman Old Style" pitchFamily="18" charset="0"/>
            </a:rPr>
            <a:t> </a:t>
          </a:r>
          <a:r>
            <a:rPr lang="en-GB" sz="800" i="1" kern="1200" dirty="0" err="1" smtClean="0">
              <a:solidFill>
                <a:schemeClr val="tx1"/>
              </a:solidFill>
              <a:latin typeface="Bookman Old Style" pitchFamily="18" charset="0"/>
            </a:rPr>
            <a:t>Namzha</a:t>
          </a:r>
          <a:endParaRPr lang="en-US" sz="800" i="1" kern="1200" dirty="0">
            <a:solidFill>
              <a:schemeClr val="tx1"/>
            </a:solidFill>
            <a:latin typeface="Bookman Old Style" pitchFamily="18" charset="0"/>
          </a:endParaRPr>
        </a:p>
      </dsp:txBody>
      <dsp:txXfrm>
        <a:off x="4727677" y="4546327"/>
        <a:ext cx="1193024" cy="1193024"/>
      </dsp:txXfrm>
    </dsp:sp>
    <dsp:sp modelId="{DDD4BA9B-D261-4C60-A9B1-6C76D24D01D7}">
      <dsp:nvSpPr>
        <dsp:cNvPr id="0" name=""/>
        <dsp:cNvSpPr/>
      </dsp:nvSpPr>
      <dsp:spPr>
        <a:xfrm>
          <a:off x="2976215" y="4299244"/>
          <a:ext cx="1687190" cy="1687190"/>
        </a:xfrm>
        <a:prstGeom prst="ellipse">
          <a:avLst/>
        </a:prstGeom>
        <a:solidFill>
          <a:schemeClr val="accent3">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Good Governance</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err="1" smtClean="0">
              <a:solidFill>
                <a:schemeClr val="tx1"/>
              </a:solidFill>
              <a:latin typeface="Bookman Old Style" pitchFamily="18" charset="0"/>
            </a:rPr>
            <a:t>Gov’t</a:t>
          </a:r>
          <a:r>
            <a:rPr lang="en-US" sz="800" kern="1200" dirty="0" smtClean="0">
              <a:solidFill>
                <a:schemeClr val="tx1"/>
              </a:solidFill>
              <a:latin typeface="Bookman Old Style" pitchFamily="18" charset="0"/>
            </a:rPr>
            <a:t> performance</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Fundamental rights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Services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Political Participation</a:t>
          </a:r>
          <a:endParaRPr lang="en-US" sz="800" kern="1200" dirty="0">
            <a:solidFill>
              <a:schemeClr val="tx1"/>
            </a:solidFill>
            <a:latin typeface="Bookman Old Style" pitchFamily="18" charset="0"/>
          </a:endParaRPr>
        </a:p>
      </dsp:txBody>
      <dsp:txXfrm>
        <a:off x="3223298" y="4546327"/>
        <a:ext cx="1193024" cy="1193024"/>
      </dsp:txXfrm>
    </dsp:sp>
    <dsp:sp modelId="{ED0625BE-2542-45B1-A1C7-0FE7CEE167BF}">
      <dsp:nvSpPr>
        <dsp:cNvPr id="0" name=""/>
        <dsp:cNvSpPr/>
      </dsp:nvSpPr>
      <dsp:spPr>
        <a:xfrm>
          <a:off x="1823793" y="3332248"/>
          <a:ext cx="1687190" cy="1687190"/>
        </a:xfrm>
        <a:prstGeom prst="ellipse">
          <a:avLst/>
        </a:prstGeom>
        <a:solidFill>
          <a:schemeClr val="accent4">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Community Vitality</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Donations (time &amp; money)</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Community relationship</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Family</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Safety</a:t>
          </a:r>
          <a:endParaRPr lang="en-US" sz="800" kern="1200" dirty="0">
            <a:solidFill>
              <a:schemeClr val="tx1"/>
            </a:solidFill>
            <a:latin typeface="Bookman Old Style" pitchFamily="18" charset="0"/>
          </a:endParaRPr>
        </a:p>
      </dsp:txBody>
      <dsp:txXfrm>
        <a:off x="2070876" y="3579331"/>
        <a:ext cx="1193024" cy="1193024"/>
      </dsp:txXfrm>
    </dsp:sp>
    <dsp:sp modelId="{FB9E3265-121D-4FB1-9EE4-CD8D30834AB9}">
      <dsp:nvSpPr>
        <dsp:cNvPr id="0" name=""/>
        <dsp:cNvSpPr/>
      </dsp:nvSpPr>
      <dsp:spPr>
        <a:xfrm>
          <a:off x="1562560" y="1850723"/>
          <a:ext cx="1687190" cy="1687190"/>
        </a:xfrm>
        <a:prstGeom prst="ellipse">
          <a:avLst/>
        </a:prstGeom>
        <a:solidFill>
          <a:schemeClr val="accent5">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Ecological Diversity and Resilience</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Ecological Issues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Responsibility towards environment</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Wildlife damage (Rural)</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Urbanization issues</a:t>
          </a:r>
          <a:endParaRPr lang="en-US" sz="800" kern="1200" dirty="0">
            <a:solidFill>
              <a:schemeClr val="tx1"/>
            </a:solidFill>
            <a:latin typeface="Bookman Old Style" pitchFamily="18" charset="0"/>
          </a:endParaRPr>
        </a:p>
      </dsp:txBody>
      <dsp:txXfrm>
        <a:off x="1809643" y="2097806"/>
        <a:ext cx="1193024" cy="1193024"/>
      </dsp:txXfrm>
    </dsp:sp>
    <dsp:sp modelId="{560043C0-87A7-404D-82E5-FAB450A9AE60}">
      <dsp:nvSpPr>
        <dsp:cNvPr id="0" name=""/>
        <dsp:cNvSpPr/>
      </dsp:nvSpPr>
      <dsp:spPr>
        <a:xfrm>
          <a:off x="2314750" y="547893"/>
          <a:ext cx="1687190" cy="1687190"/>
        </a:xfrm>
        <a:prstGeom prst="ellipse">
          <a:avLst/>
        </a:prstGeom>
        <a:solidFill>
          <a:schemeClr val="accent6">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latin typeface="Bookman Old Style" pitchFamily="18" charset="0"/>
            </a:rPr>
            <a:t>Living Standards</a:t>
          </a:r>
          <a:endParaRPr lang="en-US" sz="1000" b="1"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Assets</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Housing</a:t>
          </a:r>
          <a:endParaRPr lang="en-US" sz="800" kern="1200" dirty="0">
            <a:solidFill>
              <a:schemeClr val="tx1"/>
            </a:solidFill>
            <a:latin typeface="Bookman Old Style" pitchFamily="18" charset="0"/>
          </a:endParaRPr>
        </a:p>
        <a:p>
          <a:pPr marL="57150" lvl="1" indent="-57150" algn="l" defTabSz="355600">
            <a:lnSpc>
              <a:spcPct val="90000"/>
            </a:lnSpc>
            <a:spcBef>
              <a:spcPct val="0"/>
            </a:spcBef>
            <a:spcAft>
              <a:spcPct val="15000"/>
            </a:spcAft>
            <a:buChar char="••"/>
          </a:pPr>
          <a:r>
            <a:rPr lang="en-US" sz="800" kern="1200" dirty="0" smtClean="0">
              <a:solidFill>
                <a:schemeClr val="tx1"/>
              </a:solidFill>
              <a:latin typeface="Bookman Old Style" pitchFamily="18" charset="0"/>
            </a:rPr>
            <a:t>Household per capita income</a:t>
          </a:r>
          <a:endParaRPr lang="en-US" sz="800" kern="1200" dirty="0">
            <a:solidFill>
              <a:schemeClr val="tx1"/>
            </a:solidFill>
            <a:latin typeface="Bookman Old Style" pitchFamily="18" charset="0"/>
          </a:endParaRPr>
        </a:p>
      </dsp:txBody>
      <dsp:txXfrm>
        <a:off x="2561833" y="794976"/>
        <a:ext cx="1193024" cy="1193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2724153" y="3188490"/>
          <a:ext cx="1896414" cy="1861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latin typeface="Bookman Old Style" pitchFamily="18" charset="0"/>
            </a:rPr>
            <a:t>Health</a:t>
          </a:r>
          <a:endParaRPr lang="en-US" sz="2400" b="1" kern="1200" dirty="0">
            <a:latin typeface="Bookman Old Style" pitchFamily="18" charset="0"/>
          </a:endParaRPr>
        </a:p>
      </dsp:txBody>
      <dsp:txXfrm>
        <a:off x="3001876" y="3461150"/>
        <a:ext cx="1340968" cy="1316519"/>
      </dsp:txXfrm>
    </dsp:sp>
    <dsp:sp modelId="{9111D467-59FE-4DED-932B-4569F0755F10}">
      <dsp:nvSpPr>
        <dsp:cNvPr id="0" name=""/>
        <dsp:cNvSpPr/>
      </dsp:nvSpPr>
      <dsp:spPr>
        <a:xfrm rot="20961601">
          <a:off x="4785199" y="3551134"/>
          <a:ext cx="454550"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solidFill>
              <a:schemeClr val="bg1"/>
            </a:solidFill>
            <a:latin typeface="Bookman Old Style" pitchFamily="18" charset="0"/>
          </a:endParaRPr>
        </a:p>
      </dsp:txBody>
      <dsp:txXfrm>
        <a:off x="4786371" y="3690328"/>
        <a:ext cx="318185" cy="379815"/>
      </dsp:txXfrm>
    </dsp:sp>
    <dsp:sp modelId="{9F6308EC-76FC-4644-AA73-196F9ECA6720}">
      <dsp:nvSpPr>
        <dsp:cNvPr id="0" name=""/>
        <dsp:cNvSpPr/>
      </dsp:nvSpPr>
      <dsp:spPr>
        <a:xfrm>
          <a:off x="5435242" y="457200"/>
          <a:ext cx="3594449" cy="5986764"/>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Mental health</a:t>
          </a:r>
          <a:r>
            <a:rPr lang="en-US" sz="1800" b="1" kern="1200" dirty="0" smtClean="0">
              <a:latin typeface="Bookman Old Style" pitchFamily="18" charset="0"/>
            </a:rPr>
            <a:t>:</a:t>
          </a: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Able to </a:t>
          </a:r>
          <a:r>
            <a:rPr lang="en-US" sz="1600" b="1" kern="1200" dirty="0" smtClean="0">
              <a:latin typeface="Bookman Old Style" pitchFamily="18" charset="0"/>
            </a:rPr>
            <a:t>concentrate</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Lost </a:t>
          </a:r>
          <a:r>
            <a:rPr lang="en-US" sz="1600" b="1" kern="1200" dirty="0" smtClean="0">
              <a:latin typeface="Bookman Old Style" pitchFamily="18" charset="0"/>
            </a:rPr>
            <a:t>sleep</a:t>
          </a:r>
          <a:r>
            <a:rPr lang="en-US" sz="1600" kern="1200" dirty="0" smtClean="0">
              <a:latin typeface="Bookman Old Style" pitchFamily="18" charset="0"/>
            </a:rPr>
            <a:t> over worry</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Playing </a:t>
          </a:r>
          <a:r>
            <a:rPr lang="en-US" sz="1600" b="1" kern="1200" dirty="0" smtClean="0">
              <a:latin typeface="Bookman Old Style" pitchFamily="18" charset="0"/>
            </a:rPr>
            <a:t>useful</a:t>
          </a:r>
          <a:r>
            <a:rPr lang="en-US" sz="1600" kern="1200" dirty="0" smtClean="0">
              <a:latin typeface="Bookman Old Style" pitchFamily="18" charset="0"/>
            </a:rPr>
            <a:t> part</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Capable of making </a:t>
          </a:r>
          <a:r>
            <a:rPr lang="en-US" sz="1600" b="1" kern="1200" dirty="0" smtClean="0">
              <a:latin typeface="Bookman Old Style" pitchFamily="18" charset="0"/>
            </a:rPr>
            <a:t>decisions</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Constantly under </a:t>
          </a:r>
          <a:r>
            <a:rPr lang="en-US" sz="1600" b="1" kern="1200" dirty="0" smtClean="0">
              <a:latin typeface="Bookman Old Style" pitchFamily="18" charset="0"/>
            </a:rPr>
            <a:t>strain</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Difficult to </a:t>
          </a:r>
          <a:r>
            <a:rPr lang="en-US" sz="1600" b="1" kern="1200" dirty="0" smtClean="0">
              <a:latin typeface="Bookman Old Style" pitchFamily="18" charset="0"/>
            </a:rPr>
            <a:t>cope</a:t>
          </a:r>
          <a:r>
            <a:rPr lang="en-US" sz="1600" kern="1200" dirty="0" smtClean="0">
              <a:latin typeface="Bookman Old Style" pitchFamily="18" charset="0"/>
            </a:rPr>
            <a:t> with difficulties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Able to </a:t>
          </a:r>
          <a:r>
            <a:rPr lang="en-US" sz="1600" b="1" kern="1200" dirty="0" smtClean="0">
              <a:latin typeface="Bookman Old Style" pitchFamily="18" charset="0"/>
            </a:rPr>
            <a:t>enjoy</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Able to </a:t>
          </a:r>
          <a:r>
            <a:rPr lang="en-US" sz="1600" b="1" kern="1200" dirty="0" smtClean="0">
              <a:latin typeface="Bookman Old Style" pitchFamily="18" charset="0"/>
            </a:rPr>
            <a:t>face problems</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Feeling unhappy and </a:t>
          </a:r>
          <a:r>
            <a:rPr lang="en-US" sz="1600" b="1" kern="1200" dirty="0" smtClean="0">
              <a:latin typeface="Bookman Old Style" pitchFamily="18" charset="0"/>
            </a:rPr>
            <a:t>depressed</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Losing </a:t>
          </a:r>
          <a:r>
            <a:rPr lang="en-US" sz="1600" b="1" kern="1200" dirty="0" smtClean="0">
              <a:latin typeface="Bookman Old Style" pitchFamily="18" charset="0"/>
            </a:rPr>
            <a:t>confidence</a:t>
          </a:r>
          <a:endParaRPr lang="en-US" sz="16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Thinking of self as a </a:t>
          </a:r>
          <a:r>
            <a:rPr lang="en-US" sz="1600" b="1" kern="1200" dirty="0" smtClean="0">
              <a:latin typeface="Bookman Old Style" pitchFamily="18" charset="0"/>
            </a:rPr>
            <a:t>worthless</a:t>
          </a:r>
          <a:r>
            <a:rPr lang="en-US" sz="1600" kern="1200" dirty="0" smtClean="0">
              <a:latin typeface="Bookman Old Style" pitchFamily="18" charset="0"/>
            </a:rPr>
            <a:t> person</a:t>
          </a:r>
          <a:endParaRPr lang="en-US" sz="1600" kern="1200" dirty="0">
            <a:latin typeface="Bookman Old Style" pitchFamily="18" charset="0"/>
          </a:endParaRPr>
        </a:p>
        <a:p>
          <a:pPr marL="114300" lvl="1" indent="-114300" algn="l" defTabSz="533400">
            <a:lnSpc>
              <a:spcPct val="90000"/>
            </a:lnSpc>
            <a:spcBef>
              <a:spcPct val="0"/>
            </a:spcBef>
            <a:spcAft>
              <a:spcPct val="15000"/>
            </a:spcAft>
            <a:buChar char="••"/>
          </a:pPr>
          <a:endParaRPr lang="en-US" sz="1200" kern="1200" dirty="0">
            <a:latin typeface="Bookman Old Style" pitchFamily="18" charset="0"/>
          </a:endParaRPr>
        </a:p>
      </dsp:txBody>
      <dsp:txXfrm>
        <a:off x="5961637" y="1333941"/>
        <a:ext cx="2541659" cy="4233282"/>
      </dsp:txXfrm>
    </dsp:sp>
    <dsp:sp modelId="{28EC9EEF-9683-4555-9FBE-01B9AD60AE5D}">
      <dsp:nvSpPr>
        <dsp:cNvPr id="0" name=""/>
        <dsp:cNvSpPr/>
      </dsp:nvSpPr>
      <dsp:spPr>
        <a:xfrm rot="15696781">
          <a:off x="3189607" y="2385793"/>
          <a:ext cx="547644"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solidFill>
              <a:schemeClr val="bg1"/>
            </a:solidFill>
            <a:latin typeface="Bookman Old Style" pitchFamily="18" charset="0"/>
          </a:endParaRPr>
        </a:p>
      </dsp:txBody>
      <dsp:txXfrm rot="10800000">
        <a:off x="3283735" y="2593666"/>
        <a:ext cx="383351" cy="379815"/>
      </dsp:txXfrm>
    </dsp:sp>
    <dsp:sp modelId="{213A6BED-701C-4696-BA47-681AFC9BF558}">
      <dsp:nvSpPr>
        <dsp:cNvPr id="0" name=""/>
        <dsp:cNvSpPr/>
      </dsp:nvSpPr>
      <dsp:spPr>
        <a:xfrm>
          <a:off x="1322036" y="762002"/>
          <a:ext cx="3919247" cy="1414849"/>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smtClean="0">
              <a:latin typeface="Bookman Old Style" pitchFamily="18" charset="0"/>
            </a:rPr>
            <a:t>Number of Healthy days </a:t>
          </a:r>
          <a:endParaRPr lang="en-US" sz="2800" b="1" kern="1200" dirty="0">
            <a:latin typeface="Bookman Old Style" pitchFamily="18" charset="0"/>
          </a:endParaRPr>
        </a:p>
      </dsp:txBody>
      <dsp:txXfrm>
        <a:off x="1895996" y="969202"/>
        <a:ext cx="2771327" cy="1000449"/>
      </dsp:txXfrm>
    </dsp:sp>
    <dsp:sp modelId="{44D43A45-E51F-4490-9423-F7632FD22981}">
      <dsp:nvSpPr>
        <dsp:cNvPr id="0" name=""/>
        <dsp:cNvSpPr/>
      </dsp:nvSpPr>
      <dsp:spPr>
        <a:xfrm rot="4565901">
          <a:off x="3897030" y="4973592"/>
          <a:ext cx="238234" cy="63302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kern="1200">
            <a:solidFill>
              <a:schemeClr val="bg1"/>
            </a:solidFill>
          </a:endParaRPr>
        </a:p>
      </dsp:txBody>
      <dsp:txXfrm>
        <a:off x="3924179" y="5065509"/>
        <a:ext cx="166764" cy="379815"/>
      </dsp:txXfrm>
    </dsp:sp>
    <dsp:sp modelId="{8A09F1F7-6A16-4C5B-87AC-C5DE5BEE8F20}">
      <dsp:nvSpPr>
        <dsp:cNvPr id="0" name=""/>
        <dsp:cNvSpPr/>
      </dsp:nvSpPr>
      <dsp:spPr>
        <a:xfrm>
          <a:off x="1866896" y="5486405"/>
          <a:ext cx="4157953" cy="1181560"/>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latin typeface="Bookman Old Style" pitchFamily="18" charset="0"/>
            </a:rPr>
            <a:t>Self reported health status – 10% weight</a:t>
          </a:r>
          <a:endParaRPr lang="en-US" sz="2100" b="1" kern="1200" dirty="0">
            <a:latin typeface="Bookman Old Style" pitchFamily="18" charset="0"/>
          </a:endParaRPr>
        </a:p>
      </dsp:txBody>
      <dsp:txXfrm>
        <a:off x="2475814" y="5659440"/>
        <a:ext cx="2940117" cy="835490"/>
      </dsp:txXfrm>
    </dsp:sp>
    <dsp:sp modelId="{1D6B6CCC-A977-49AE-9D42-8619D58155DF}">
      <dsp:nvSpPr>
        <dsp:cNvPr id="0" name=""/>
        <dsp:cNvSpPr/>
      </dsp:nvSpPr>
      <dsp:spPr>
        <a:xfrm rot="10677682">
          <a:off x="2534316" y="3841011"/>
          <a:ext cx="134646" cy="63302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kern="1200">
            <a:solidFill>
              <a:schemeClr val="bg1"/>
            </a:solidFill>
          </a:endParaRPr>
        </a:p>
      </dsp:txBody>
      <dsp:txXfrm rot="10800000">
        <a:off x="2574697" y="3966898"/>
        <a:ext cx="94252" cy="379815"/>
      </dsp:txXfrm>
    </dsp:sp>
    <dsp:sp modelId="{C8DCEC74-46A7-45A7-AC30-19DD1BA439C4}">
      <dsp:nvSpPr>
        <dsp:cNvPr id="0" name=""/>
        <dsp:cNvSpPr/>
      </dsp:nvSpPr>
      <dsp:spPr>
        <a:xfrm>
          <a:off x="0" y="2741817"/>
          <a:ext cx="2471443" cy="2928655"/>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Disability</a:t>
          </a:r>
          <a:endParaRPr lang="en-US" sz="2400" b="1" kern="1200" dirty="0">
            <a:latin typeface="Bookman Old Style" pitchFamily="18" charset="0"/>
          </a:endParaRPr>
        </a:p>
        <a:p>
          <a:pPr marL="228600" lvl="1" indent="-228600" algn="l" defTabSz="1066800">
            <a:lnSpc>
              <a:spcPct val="90000"/>
            </a:lnSpc>
            <a:spcBef>
              <a:spcPct val="0"/>
            </a:spcBef>
            <a:spcAft>
              <a:spcPct val="15000"/>
            </a:spcAft>
            <a:buChar char="••"/>
          </a:pPr>
          <a:r>
            <a:rPr lang="en-US" sz="2400" kern="1200" dirty="0" smtClean="0">
              <a:latin typeface="Bookman Old Style" pitchFamily="18" charset="0"/>
            </a:rPr>
            <a:t>Long-term disability that restricts activities</a:t>
          </a:r>
          <a:endParaRPr lang="en-US" sz="2400" kern="1200" dirty="0">
            <a:latin typeface="Bookman Old Style" pitchFamily="18" charset="0"/>
          </a:endParaRPr>
        </a:p>
      </dsp:txBody>
      <dsp:txXfrm>
        <a:off x="361934" y="3170709"/>
        <a:ext cx="1747575" cy="2070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3124214" y="685847"/>
          <a:ext cx="2133593" cy="1861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Time Use</a:t>
          </a:r>
          <a:endParaRPr lang="en-US" sz="2400" kern="1200" dirty="0">
            <a:latin typeface="Bookman Old Style" pitchFamily="18" charset="0"/>
          </a:endParaRPr>
        </a:p>
      </dsp:txBody>
      <dsp:txXfrm>
        <a:off x="3436671" y="958507"/>
        <a:ext cx="1508679" cy="1316519"/>
      </dsp:txXfrm>
    </dsp:sp>
    <dsp:sp modelId="{9111D467-59FE-4DED-932B-4569F0755F10}">
      <dsp:nvSpPr>
        <dsp:cNvPr id="0" name=""/>
        <dsp:cNvSpPr/>
      </dsp:nvSpPr>
      <dsp:spPr>
        <a:xfrm rot="10703921">
          <a:off x="2577246" y="1339958"/>
          <a:ext cx="387008"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rot="10800000">
        <a:off x="2693325" y="1464941"/>
        <a:ext cx="270906" cy="379815"/>
      </dsp:txXfrm>
    </dsp:sp>
    <dsp:sp modelId="{9F6308EC-76FC-4644-AA73-196F9ECA6720}">
      <dsp:nvSpPr>
        <dsp:cNvPr id="0" name=""/>
        <dsp:cNvSpPr/>
      </dsp:nvSpPr>
      <dsp:spPr>
        <a:xfrm>
          <a:off x="533365" y="762074"/>
          <a:ext cx="1861839" cy="1861839"/>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l" defTabSz="1244600">
            <a:lnSpc>
              <a:spcPct val="90000"/>
            </a:lnSpc>
            <a:spcBef>
              <a:spcPct val="0"/>
            </a:spcBef>
            <a:spcAft>
              <a:spcPct val="35000"/>
            </a:spcAft>
          </a:pPr>
          <a:r>
            <a:rPr lang="en-US" sz="2800" b="1" kern="1200" dirty="0" smtClean="0">
              <a:latin typeface="Bookman Old Style" pitchFamily="18" charset="0"/>
            </a:rPr>
            <a:t>WORK</a:t>
          </a:r>
          <a:endParaRPr lang="en-US" sz="2800" b="1" kern="1200" dirty="0">
            <a:latin typeface="Bookman Old Style" pitchFamily="18" charset="0"/>
          </a:endParaRPr>
        </a:p>
        <a:p>
          <a:pPr marL="228600" lvl="1" indent="-228600" algn="l" defTabSz="977900">
            <a:lnSpc>
              <a:spcPct val="90000"/>
            </a:lnSpc>
            <a:spcBef>
              <a:spcPct val="0"/>
            </a:spcBef>
            <a:spcAft>
              <a:spcPct val="15000"/>
            </a:spcAft>
            <a:buChar char="••"/>
          </a:pPr>
          <a:endParaRPr lang="en-US" sz="2200" kern="1200" dirty="0">
            <a:latin typeface="Bookman Old Style" pitchFamily="18" charset="0"/>
          </a:endParaRPr>
        </a:p>
      </dsp:txBody>
      <dsp:txXfrm>
        <a:off x="806025" y="1034734"/>
        <a:ext cx="1316519" cy="1316519"/>
      </dsp:txXfrm>
    </dsp:sp>
    <dsp:sp modelId="{28EC9EEF-9683-4555-9FBE-01B9AD60AE5D}">
      <dsp:nvSpPr>
        <dsp:cNvPr id="0" name=""/>
        <dsp:cNvSpPr/>
      </dsp:nvSpPr>
      <dsp:spPr>
        <a:xfrm rot="21599945">
          <a:off x="5425440" y="1300231"/>
          <a:ext cx="403840"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5425440" y="1426837"/>
        <a:ext cx="282688" cy="379815"/>
      </dsp:txXfrm>
    </dsp:sp>
    <dsp:sp modelId="{213A6BED-701C-4696-BA47-681AFC9BF558}">
      <dsp:nvSpPr>
        <dsp:cNvPr id="0" name=""/>
        <dsp:cNvSpPr/>
      </dsp:nvSpPr>
      <dsp:spPr>
        <a:xfrm>
          <a:off x="6019772" y="685802"/>
          <a:ext cx="1861839" cy="1861839"/>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kern="1200" dirty="0" smtClean="0">
              <a:latin typeface="Bookman Old Style" pitchFamily="18" charset="0"/>
            </a:rPr>
            <a:t>SLEEP</a:t>
          </a:r>
          <a:endParaRPr lang="en-US" sz="2800" b="1" kern="1200" dirty="0">
            <a:latin typeface="Bookman Old Style" pitchFamily="18" charset="0"/>
          </a:endParaRPr>
        </a:p>
      </dsp:txBody>
      <dsp:txXfrm>
        <a:off x="6292432" y="958462"/>
        <a:ext cx="1316519" cy="1316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3505203" y="2718728"/>
          <a:ext cx="2319964" cy="1459514"/>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Education</a:t>
          </a:r>
          <a:endParaRPr lang="en-US" sz="2400" kern="1200" dirty="0">
            <a:latin typeface="Bookman Old Style" pitchFamily="18" charset="0"/>
          </a:endParaRPr>
        </a:p>
      </dsp:txBody>
      <dsp:txXfrm>
        <a:off x="3844954" y="2932469"/>
        <a:ext cx="1640462" cy="1032032"/>
      </dsp:txXfrm>
    </dsp:sp>
    <dsp:sp modelId="{9111D467-59FE-4DED-932B-4569F0755F10}">
      <dsp:nvSpPr>
        <dsp:cNvPr id="0" name=""/>
        <dsp:cNvSpPr/>
      </dsp:nvSpPr>
      <dsp:spPr>
        <a:xfrm rot="5341113">
          <a:off x="4424857" y="4339316"/>
          <a:ext cx="522021"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4501819" y="4387629"/>
        <a:ext cx="365415" cy="379815"/>
      </dsp:txXfrm>
    </dsp:sp>
    <dsp:sp modelId="{9F6308EC-76FC-4644-AA73-196F9ECA6720}">
      <dsp:nvSpPr>
        <dsp:cNvPr id="0" name=""/>
        <dsp:cNvSpPr/>
      </dsp:nvSpPr>
      <dsp:spPr>
        <a:xfrm>
          <a:off x="3253816" y="5162988"/>
          <a:ext cx="2901398" cy="1162718"/>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b="1" kern="1200" dirty="0" smtClean="0">
              <a:latin typeface="Bookman Old Style" pitchFamily="18" charset="0"/>
            </a:rPr>
            <a:t>Literacy</a:t>
          </a:r>
          <a:endParaRPr lang="en-US" sz="3200" b="1" kern="1200" dirty="0">
            <a:latin typeface="Bookman Old Style" pitchFamily="18" charset="0"/>
          </a:endParaRPr>
        </a:p>
      </dsp:txBody>
      <dsp:txXfrm>
        <a:off x="3678716" y="5333264"/>
        <a:ext cx="2051598" cy="822166"/>
      </dsp:txXfrm>
    </dsp:sp>
    <dsp:sp modelId="{28EC9EEF-9683-4555-9FBE-01B9AD60AE5D}">
      <dsp:nvSpPr>
        <dsp:cNvPr id="0" name=""/>
        <dsp:cNvSpPr/>
      </dsp:nvSpPr>
      <dsp:spPr>
        <a:xfrm rot="61420">
          <a:off x="5929233" y="3156810"/>
          <a:ext cx="251919"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5929239" y="3282740"/>
        <a:ext cx="176343" cy="379815"/>
      </dsp:txXfrm>
    </dsp:sp>
    <dsp:sp modelId="{213A6BED-701C-4696-BA47-681AFC9BF558}">
      <dsp:nvSpPr>
        <dsp:cNvPr id="0" name=""/>
        <dsp:cNvSpPr/>
      </dsp:nvSpPr>
      <dsp:spPr>
        <a:xfrm>
          <a:off x="6299834" y="1448675"/>
          <a:ext cx="2844165" cy="4108857"/>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b="1" kern="1200" dirty="0" smtClean="0">
              <a:latin typeface="Bookman Old Style" pitchFamily="18" charset="0"/>
            </a:rPr>
            <a:t>Knowledge of: </a:t>
          </a:r>
          <a:endParaRPr lang="en-US" sz="2400" b="1" kern="1200" dirty="0">
            <a:latin typeface="Bookman Old Style"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bg1"/>
              </a:solidFill>
              <a:latin typeface="Bookman Old Style" pitchFamily="18" charset="0"/>
            </a:rPr>
            <a:t>Local legends and folk stories</a:t>
          </a:r>
          <a:endParaRPr lang="en-US" sz="1800" kern="1200" dirty="0">
            <a:latin typeface="Bookman Old Style"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bg1"/>
              </a:solidFill>
              <a:latin typeface="Bookman Old Style" pitchFamily="18" charset="0"/>
            </a:rPr>
            <a:t>Local </a:t>
          </a:r>
          <a:r>
            <a:rPr lang="en-GB" sz="1800" i="1" kern="1200" dirty="0" err="1" smtClean="0">
              <a:solidFill>
                <a:schemeClr val="bg1"/>
              </a:solidFill>
              <a:latin typeface="Bookman Old Style" pitchFamily="18" charset="0"/>
            </a:rPr>
            <a:t>tshechus</a:t>
          </a:r>
          <a:r>
            <a:rPr lang="en-GB" sz="1800" kern="1200" dirty="0" smtClean="0">
              <a:solidFill>
                <a:schemeClr val="bg1"/>
              </a:solidFill>
              <a:latin typeface="Bookman Old Style" pitchFamily="18" charset="0"/>
            </a:rPr>
            <a:t> and festivals</a:t>
          </a:r>
          <a:endParaRPr lang="en-US" sz="1800" kern="1200" dirty="0" smtClean="0">
            <a:solidFill>
              <a:schemeClr val="bg1"/>
            </a:solidFill>
            <a:latin typeface="Bookman Old Style" pitchFamily="18" charset="0"/>
          </a:endParaRPr>
        </a:p>
        <a:p>
          <a:pPr marL="171450" lvl="1" indent="-171450" algn="l" defTabSz="800100">
            <a:lnSpc>
              <a:spcPct val="90000"/>
            </a:lnSpc>
            <a:spcBef>
              <a:spcPct val="0"/>
            </a:spcBef>
            <a:spcAft>
              <a:spcPct val="15000"/>
            </a:spcAft>
            <a:buChar char="••"/>
          </a:pPr>
          <a:r>
            <a:rPr lang="en-US" sz="1800" kern="1200" dirty="0" smtClean="0">
              <a:solidFill>
                <a:schemeClr val="bg1"/>
              </a:solidFill>
              <a:latin typeface="Bookman Old Style" pitchFamily="18" charset="0"/>
            </a:rPr>
            <a:t>Constitution</a:t>
          </a:r>
        </a:p>
        <a:p>
          <a:pPr marL="171450" lvl="1" indent="-171450" algn="l" defTabSz="800100">
            <a:lnSpc>
              <a:spcPct val="90000"/>
            </a:lnSpc>
            <a:spcBef>
              <a:spcPct val="0"/>
            </a:spcBef>
            <a:spcAft>
              <a:spcPct val="15000"/>
            </a:spcAft>
            <a:buChar char="••"/>
          </a:pPr>
          <a:r>
            <a:rPr lang="en-GB" sz="1800" kern="1200" dirty="0" smtClean="0">
              <a:solidFill>
                <a:schemeClr val="bg1"/>
              </a:solidFill>
              <a:latin typeface="Bookman Old Style" pitchFamily="18" charset="0"/>
            </a:rPr>
            <a:t>How HIV/AIDS is transmitted</a:t>
          </a:r>
          <a:endParaRPr lang="en-US" sz="1800" kern="1200" dirty="0" smtClean="0">
            <a:solidFill>
              <a:schemeClr val="bg1"/>
            </a:solidFill>
            <a:latin typeface="Bookman Old Style" pitchFamily="18" charset="0"/>
          </a:endParaRPr>
        </a:p>
      </dsp:txBody>
      <dsp:txXfrm>
        <a:off x="6716352" y="2050403"/>
        <a:ext cx="2011129" cy="2905401"/>
      </dsp:txXfrm>
    </dsp:sp>
    <dsp:sp modelId="{44D43A45-E51F-4490-9423-F7632FD22981}">
      <dsp:nvSpPr>
        <dsp:cNvPr id="0" name=""/>
        <dsp:cNvSpPr/>
      </dsp:nvSpPr>
      <dsp:spPr>
        <a:xfrm rot="16292043">
          <a:off x="4560902" y="2164109"/>
          <a:ext cx="260405" cy="63302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a:off x="4598917" y="2329761"/>
        <a:ext cx="182284" cy="379815"/>
      </dsp:txXfrm>
    </dsp:sp>
    <dsp:sp modelId="{8A09F1F7-6A16-4C5B-87AC-C5DE5BEE8F20}">
      <dsp:nvSpPr>
        <dsp:cNvPr id="0" name=""/>
        <dsp:cNvSpPr/>
      </dsp:nvSpPr>
      <dsp:spPr>
        <a:xfrm>
          <a:off x="3352808" y="685790"/>
          <a:ext cx="2731430" cy="1541975"/>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smtClean="0">
              <a:latin typeface="Bookman Old Style" pitchFamily="18" charset="0"/>
            </a:rPr>
            <a:t>Schooling</a:t>
          </a:r>
          <a:endParaRPr lang="en-US" sz="2800" b="1" kern="1200" dirty="0">
            <a:latin typeface="Bookman Old Style" pitchFamily="18" charset="0"/>
          </a:endParaRPr>
        </a:p>
      </dsp:txBody>
      <dsp:txXfrm>
        <a:off x="3752817" y="911607"/>
        <a:ext cx="1931412" cy="1090341"/>
      </dsp:txXfrm>
    </dsp:sp>
    <dsp:sp modelId="{1D6B6CCC-A977-49AE-9D42-8619D58155DF}">
      <dsp:nvSpPr>
        <dsp:cNvPr id="0" name=""/>
        <dsp:cNvSpPr/>
      </dsp:nvSpPr>
      <dsp:spPr>
        <a:xfrm rot="10738578">
          <a:off x="3288906" y="3155196"/>
          <a:ext cx="153195" cy="63302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rot="10800000">
        <a:off x="3334860" y="3281390"/>
        <a:ext cx="107237" cy="379815"/>
      </dsp:txXfrm>
    </dsp:sp>
    <dsp:sp modelId="{C8DCEC74-46A7-45A7-AC30-19DD1BA439C4}">
      <dsp:nvSpPr>
        <dsp:cNvPr id="0" name=""/>
        <dsp:cNvSpPr/>
      </dsp:nvSpPr>
      <dsp:spPr>
        <a:xfrm>
          <a:off x="0" y="1829674"/>
          <a:ext cx="3216905" cy="3346861"/>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l" defTabSz="889000">
            <a:lnSpc>
              <a:spcPct val="90000"/>
            </a:lnSpc>
            <a:spcBef>
              <a:spcPct val="0"/>
            </a:spcBef>
            <a:spcAft>
              <a:spcPct val="35000"/>
            </a:spcAft>
          </a:pPr>
          <a:r>
            <a:rPr lang="en-US" sz="2000" b="1" kern="1200" dirty="0" smtClean="0">
              <a:latin typeface="Bookman Old Style" pitchFamily="18" charset="0"/>
            </a:rPr>
            <a:t>Value : </a:t>
          </a:r>
          <a:r>
            <a:rPr lang="en-US" sz="2000" kern="1200" dirty="0" smtClean="0">
              <a:latin typeface="Bookman Old Style" pitchFamily="18" charset="0"/>
            </a:rPr>
            <a:t>Little justification for</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Killing</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Stealing</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Lying</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Creating  disharmony among people</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Sexual misconduct</a:t>
          </a:r>
          <a:endParaRPr lang="en-US" sz="1600" kern="1200" dirty="0">
            <a:latin typeface="Bookman Old Style" pitchFamily="18" charset="0"/>
          </a:endParaRPr>
        </a:p>
        <a:p>
          <a:pPr marL="57150" lvl="1" indent="-57150" algn="l" defTabSz="466725">
            <a:lnSpc>
              <a:spcPct val="90000"/>
            </a:lnSpc>
            <a:spcBef>
              <a:spcPct val="0"/>
            </a:spcBef>
            <a:spcAft>
              <a:spcPct val="15000"/>
            </a:spcAft>
            <a:buChar char="••"/>
          </a:pPr>
          <a:endParaRPr lang="en-US" sz="1050" kern="1200" dirty="0">
            <a:latin typeface="Bookman Old Style" pitchFamily="18" charset="0"/>
          </a:endParaRPr>
        </a:p>
      </dsp:txBody>
      <dsp:txXfrm>
        <a:off x="471105" y="2319810"/>
        <a:ext cx="2274695" cy="2366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3312226" y="2303418"/>
          <a:ext cx="2342138" cy="1861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0" kern="1200" dirty="0" smtClean="0">
              <a:latin typeface="Bookman Old Style" pitchFamily="18" charset="0"/>
            </a:rPr>
            <a:t>Cultural Diversity and Resilience</a:t>
          </a:r>
          <a:endParaRPr lang="en-US" sz="2000" b="0" kern="1200" dirty="0">
            <a:latin typeface="Bookman Old Style" pitchFamily="18" charset="0"/>
          </a:endParaRPr>
        </a:p>
      </dsp:txBody>
      <dsp:txXfrm>
        <a:off x="3655224" y="2576078"/>
        <a:ext cx="1656142" cy="1316519"/>
      </dsp:txXfrm>
    </dsp:sp>
    <dsp:sp modelId="{9111D467-59FE-4DED-932B-4569F0755F10}">
      <dsp:nvSpPr>
        <dsp:cNvPr id="0" name=""/>
        <dsp:cNvSpPr/>
      </dsp:nvSpPr>
      <dsp:spPr>
        <a:xfrm rot="21231723">
          <a:off x="5729023" y="2772679"/>
          <a:ext cx="207952"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5729202" y="2902619"/>
        <a:ext cx="145566" cy="379815"/>
      </dsp:txXfrm>
    </dsp:sp>
    <dsp:sp modelId="{9F6308EC-76FC-4644-AA73-196F9ECA6720}">
      <dsp:nvSpPr>
        <dsp:cNvPr id="0" name=""/>
        <dsp:cNvSpPr/>
      </dsp:nvSpPr>
      <dsp:spPr>
        <a:xfrm>
          <a:off x="6026675" y="1542961"/>
          <a:ext cx="2680025" cy="276259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Cultural participation:</a:t>
          </a:r>
        </a:p>
        <a:p>
          <a:pPr marL="171450" lvl="1" indent="-171450" algn="ctr" defTabSz="800100">
            <a:lnSpc>
              <a:spcPct val="90000"/>
            </a:lnSpc>
            <a:spcBef>
              <a:spcPct val="0"/>
            </a:spcBef>
            <a:spcAft>
              <a:spcPct val="15000"/>
            </a:spcAft>
            <a:buChar char="••"/>
          </a:pPr>
          <a:r>
            <a:rPr lang="en-US" sz="1800" kern="1200" dirty="0" smtClean="0">
              <a:latin typeface="Bookman Old Style" pitchFamily="18" charset="0"/>
            </a:rPr>
            <a:t>Number of days spent in socio-cultural events in a year</a:t>
          </a:r>
          <a:endParaRPr lang="en-US" sz="1800" kern="1200" dirty="0">
            <a:latin typeface="Bookman Old Style" pitchFamily="18" charset="0"/>
          </a:endParaRPr>
        </a:p>
      </dsp:txBody>
      <dsp:txXfrm>
        <a:off x="6419156" y="1947534"/>
        <a:ext cx="1895063" cy="1953451"/>
      </dsp:txXfrm>
    </dsp:sp>
    <dsp:sp modelId="{28EC9EEF-9683-4555-9FBE-01B9AD60AE5D}">
      <dsp:nvSpPr>
        <dsp:cNvPr id="0" name=""/>
        <dsp:cNvSpPr/>
      </dsp:nvSpPr>
      <dsp:spPr>
        <a:xfrm rot="16552933">
          <a:off x="4454872" y="1712116"/>
          <a:ext cx="305286"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4495972" y="1884273"/>
        <a:ext cx="213700" cy="379815"/>
      </dsp:txXfrm>
    </dsp:sp>
    <dsp:sp modelId="{213A6BED-701C-4696-BA47-681AFC9BF558}">
      <dsp:nvSpPr>
        <dsp:cNvPr id="0" name=""/>
        <dsp:cNvSpPr/>
      </dsp:nvSpPr>
      <dsp:spPr>
        <a:xfrm>
          <a:off x="2955232" y="761996"/>
          <a:ext cx="3465442" cy="971750"/>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b="1" kern="1200" dirty="0" smtClean="0">
              <a:latin typeface="Bookman Old Style" pitchFamily="18" charset="0"/>
            </a:rPr>
            <a:t>Speak native language</a:t>
          </a:r>
          <a:endParaRPr lang="en-US" sz="1800" b="1" kern="1200" dirty="0">
            <a:latin typeface="Bookman Old Style" pitchFamily="18" charset="0"/>
          </a:endParaRPr>
        </a:p>
      </dsp:txBody>
      <dsp:txXfrm>
        <a:off x="3462734" y="904305"/>
        <a:ext cx="2450438" cy="687132"/>
      </dsp:txXfrm>
    </dsp:sp>
    <dsp:sp modelId="{44D43A45-E51F-4490-9423-F7632FD22981}">
      <dsp:nvSpPr>
        <dsp:cNvPr id="0" name=""/>
        <dsp:cNvSpPr/>
      </dsp:nvSpPr>
      <dsp:spPr>
        <a:xfrm rot="10973055">
          <a:off x="2936452" y="2846628"/>
          <a:ext cx="267422" cy="63302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rot="10800000">
        <a:off x="3016628" y="2975251"/>
        <a:ext cx="187195" cy="379815"/>
      </dsp:txXfrm>
    </dsp:sp>
    <dsp:sp modelId="{8A09F1F7-6A16-4C5B-87AC-C5DE5BEE8F20}">
      <dsp:nvSpPr>
        <dsp:cNvPr id="0" name=""/>
        <dsp:cNvSpPr/>
      </dsp:nvSpPr>
      <dsp:spPr>
        <a:xfrm>
          <a:off x="13996" y="849577"/>
          <a:ext cx="2797339" cy="4460111"/>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smtClean="0">
              <a:latin typeface="Bookman Old Style" pitchFamily="18" charset="0"/>
            </a:rPr>
            <a:t>Artistic skills</a:t>
          </a:r>
          <a:endParaRPr lang="en-US" sz="28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Weaving, Embroidery, Painting, Carpentry, Carving, Sculpture, Casting, Blacksmithing, Bamboo works, Gold/silversmith, Masonry, </a:t>
          </a:r>
          <a:br>
            <a:rPr lang="en-US" sz="1600" kern="1200" dirty="0" smtClean="0">
              <a:latin typeface="Bookman Old Style" pitchFamily="18" charset="0"/>
            </a:rPr>
          </a:br>
          <a:r>
            <a:rPr lang="en-US" sz="1600" kern="1200" dirty="0" smtClean="0">
              <a:latin typeface="Bookman Old Style" pitchFamily="18" charset="0"/>
            </a:rPr>
            <a:t>Leather works, Paper making</a:t>
          </a:r>
          <a:endParaRPr lang="en-US" sz="1600" kern="1200" dirty="0">
            <a:latin typeface="Bookman Old Style" pitchFamily="18" charset="0"/>
          </a:endParaRPr>
        </a:p>
      </dsp:txBody>
      <dsp:txXfrm>
        <a:off x="423657" y="1502745"/>
        <a:ext cx="1978017" cy="3153775"/>
      </dsp:txXfrm>
    </dsp:sp>
    <dsp:sp modelId="{1D6B6CCC-A977-49AE-9D42-8619D58155DF}">
      <dsp:nvSpPr>
        <dsp:cNvPr id="0" name=""/>
        <dsp:cNvSpPr/>
      </dsp:nvSpPr>
      <dsp:spPr>
        <a:xfrm rot="5383925">
          <a:off x="4260656" y="4267758"/>
          <a:ext cx="457902" cy="63302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a:off x="4329020" y="4325678"/>
        <a:ext cx="320531" cy="379815"/>
      </dsp:txXfrm>
    </dsp:sp>
    <dsp:sp modelId="{C8DCEC74-46A7-45A7-AC30-19DD1BA439C4}">
      <dsp:nvSpPr>
        <dsp:cNvPr id="0" name=""/>
        <dsp:cNvSpPr/>
      </dsp:nvSpPr>
      <dsp:spPr>
        <a:xfrm>
          <a:off x="2875693" y="5029206"/>
          <a:ext cx="3240234" cy="1762901"/>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1" kern="1200" dirty="0" err="1" smtClean="0">
              <a:latin typeface="Bookman Old Style" pitchFamily="18" charset="0"/>
            </a:rPr>
            <a:t>Driglam</a:t>
          </a:r>
          <a:r>
            <a:rPr lang="en-GB" sz="2000" b="1" i="1" kern="1200" dirty="0" smtClean="0">
              <a:latin typeface="Bookman Old Style" pitchFamily="18" charset="0"/>
            </a:rPr>
            <a:t> </a:t>
          </a:r>
          <a:r>
            <a:rPr lang="en-GB" sz="2000" b="1" i="1" kern="1200" dirty="0" err="1" smtClean="0">
              <a:latin typeface="Bookman Old Style" pitchFamily="18" charset="0"/>
            </a:rPr>
            <a:t>Namzha</a:t>
          </a:r>
          <a:r>
            <a:rPr lang="en-GB" sz="2000" b="1" i="1" kern="1200" dirty="0" smtClean="0">
              <a:latin typeface="Bookman Old Style" pitchFamily="18" charset="0"/>
            </a:rPr>
            <a:t> </a:t>
          </a:r>
          <a:r>
            <a:rPr lang="en-GB" sz="2000" b="1" kern="1200" dirty="0" smtClean="0">
              <a:latin typeface="Bookman Old Style" pitchFamily="18" charset="0"/>
            </a:rPr>
            <a:t>(</a:t>
          </a:r>
          <a:r>
            <a:rPr lang="en-US" sz="2000" b="1" kern="1200" dirty="0" smtClean="0">
              <a:latin typeface="Bookman Old Style" pitchFamily="18" charset="0"/>
            </a:rPr>
            <a:t>code of etiquette and conduct)</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Importance</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Changes in practice</a:t>
          </a:r>
          <a:endParaRPr lang="en-US" sz="1600" kern="1200" dirty="0">
            <a:latin typeface="Bookman Old Style" pitchFamily="18" charset="0"/>
          </a:endParaRPr>
        </a:p>
      </dsp:txBody>
      <dsp:txXfrm>
        <a:off x="3350214" y="5287377"/>
        <a:ext cx="2291192" cy="12465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3277366" y="2722426"/>
          <a:ext cx="2713471" cy="1014307"/>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Good Governance</a:t>
          </a:r>
          <a:endParaRPr lang="en-US" sz="2400" kern="1200" dirty="0">
            <a:latin typeface="Bookman Old Style" pitchFamily="18" charset="0"/>
          </a:endParaRPr>
        </a:p>
      </dsp:txBody>
      <dsp:txXfrm>
        <a:off x="3674745" y="2870968"/>
        <a:ext cx="1918713" cy="717223"/>
      </dsp:txXfrm>
    </dsp:sp>
    <dsp:sp modelId="{9111D467-59FE-4DED-932B-4569F0755F10}">
      <dsp:nvSpPr>
        <dsp:cNvPr id="0" name=""/>
        <dsp:cNvSpPr/>
      </dsp:nvSpPr>
      <dsp:spPr>
        <a:xfrm rot="16035853">
          <a:off x="4430297" y="2127616"/>
          <a:ext cx="330295" cy="585966"/>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solidFill>
              <a:schemeClr val="bg1"/>
            </a:solidFill>
            <a:latin typeface="Bookman Old Style" pitchFamily="18" charset="0"/>
          </a:endParaRPr>
        </a:p>
      </dsp:txBody>
      <dsp:txXfrm rot="10800000">
        <a:off x="4482206" y="2294297"/>
        <a:ext cx="231207" cy="351580"/>
      </dsp:txXfrm>
    </dsp:sp>
    <dsp:sp modelId="{9F6308EC-76FC-4644-AA73-196F9ECA6720}">
      <dsp:nvSpPr>
        <dsp:cNvPr id="0" name=""/>
        <dsp:cNvSpPr/>
      </dsp:nvSpPr>
      <dsp:spPr>
        <a:xfrm>
          <a:off x="2134382" y="-280665"/>
          <a:ext cx="4777743" cy="2381021"/>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latin typeface="Bookman Old Style" pitchFamily="18" charset="0"/>
            </a:rPr>
            <a:t>Political participation</a:t>
          </a:r>
        </a:p>
        <a:p>
          <a:pPr lvl="0" algn="l" defTabSz="1066800">
            <a:lnSpc>
              <a:spcPct val="90000"/>
            </a:lnSpc>
            <a:spcBef>
              <a:spcPct val="0"/>
            </a:spcBef>
            <a:spcAft>
              <a:spcPct val="35000"/>
            </a:spcAft>
          </a:pPr>
          <a:r>
            <a:rPr lang="en-US" sz="1600" kern="1200" dirty="0" smtClean="0">
              <a:latin typeface="Bookman Old Style" pitchFamily="18" charset="0"/>
            </a:rPr>
            <a:t>* Voting  </a:t>
          </a:r>
        </a:p>
        <a:p>
          <a:pPr lvl="0" algn="l" defTabSz="1066800">
            <a:lnSpc>
              <a:spcPct val="90000"/>
            </a:lnSpc>
            <a:spcBef>
              <a:spcPct val="0"/>
            </a:spcBef>
            <a:spcAft>
              <a:spcPct val="35000"/>
            </a:spcAft>
          </a:pPr>
          <a:r>
            <a:rPr lang="en-US" sz="1600" kern="1200" dirty="0" smtClean="0">
              <a:latin typeface="Bookman Old Style" pitchFamily="18" charset="0"/>
            </a:rPr>
            <a:t>* Attending </a:t>
          </a:r>
          <a:r>
            <a:rPr lang="en-US" sz="1600" kern="1200" dirty="0" err="1" smtClean="0">
              <a:latin typeface="Bookman Old Style" pitchFamily="18" charset="0"/>
            </a:rPr>
            <a:t>Zomdue</a:t>
          </a:r>
          <a:r>
            <a:rPr lang="en-US" sz="1600" kern="1200" dirty="0" smtClean="0">
              <a:latin typeface="Bookman Old Style" pitchFamily="18" charset="0"/>
            </a:rPr>
            <a:t> at:</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err="1" smtClean="0">
              <a:latin typeface="Bookman Old Style" pitchFamily="18" charset="0"/>
            </a:rPr>
            <a:t>Chiwog</a:t>
          </a:r>
          <a:r>
            <a:rPr lang="en-GB" sz="1600" kern="1200" dirty="0" smtClean="0">
              <a:latin typeface="Bookman Old Style" pitchFamily="18" charset="0"/>
            </a:rPr>
            <a:t> level</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err="1" smtClean="0">
              <a:latin typeface="Bookman Old Style" pitchFamily="18" charset="0"/>
            </a:rPr>
            <a:t>Gewog</a:t>
          </a:r>
          <a:r>
            <a:rPr lang="en-US" sz="1600" kern="1200" dirty="0" smtClean="0">
              <a:latin typeface="Bookman Old Style" pitchFamily="18" charset="0"/>
            </a:rPr>
            <a:t> level</a:t>
          </a:r>
          <a:endParaRPr lang="en-GB" sz="1600" kern="1200" dirty="0" err="1" smtClean="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err="1" smtClean="0">
              <a:latin typeface="Bookman Old Style" pitchFamily="18" charset="0"/>
            </a:rPr>
            <a:t>Thromdue</a:t>
          </a:r>
          <a:r>
            <a:rPr lang="en-US" sz="1600" kern="1200" dirty="0" smtClean="0">
              <a:latin typeface="Bookman Old Style" pitchFamily="18" charset="0"/>
            </a:rPr>
            <a:t> level</a:t>
          </a:r>
          <a:endParaRPr lang="en-GB" sz="1600" kern="1200" dirty="0" err="1" smtClean="0">
            <a:latin typeface="Bookman Old Style" pitchFamily="18" charset="0"/>
          </a:endParaRPr>
        </a:p>
      </dsp:txBody>
      <dsp:txXfrm>
        <a:off x="2834066" y="68027"/>
        <a:ext cx="3378375" cy="1683637"/>
      </dsp:txXfrm>
    </dsp:sp>
    <dsp:sp modelId="{28EC9EEF-9683-4555-9FBE-01B9AD60AE5D}">
      <dsp:nvSpPr>
        <dsp:cNvPr id="0" name=""/>
        <dsp:cNvSpPr/>
      </dsp:nvSpPr>
      <dsp:spPr>
        <a:xfrm rot="21166433">
          <a:off x="6079585" y="2728347"/>
          <a:ext cx="393915" cy="585966"/>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solidFill>
              <a:schemeClr val="bg1"/>
            </a:solidFill>
            <a:latin typeface="Bookman Old Style" pitchFamily="18" charset="0"/>
          </a:endParaRPr>
        </a:p>
      </dsp:txBody>
      <dsp:txXfrm>
        <a:off x="6080054" y="2852972"/>
        <a:ext cx="275741" cy="351580"/>
      </dsp:txXfrm>
    </dsp:sp>
    <dsp:sp modelId="{213A6BED-701C-4696-BA47-681AFC9BF558}">
      <dsp:nvSpPr>
        <dsp:cNvPr id="0" name=""/>
        <dsp:cNvSpPr/>
      </dsp:nvSpPr>
      <dsp:spPr>
        <a:xfrm>
          <a:off x="6653816" y="304796"/>
          <a:ext cx="2490183" cy="5021660"/>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b="1" kern="1200" dirty="0" smtClean="0">
              <a:latin typeface="Bookman Old Style" pitchFamily="18" charset="0"/>
            </a:rPr>
            <a:t>Government performance</a:t>
          </a:r>
          <a:endParaRPr lang="en-US" sz="18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Creating jobs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solidFill>
                <a:schemeClr val="bg1"/>
              </a:solidFill>
              <a:latin typeface="Bookman Old Style" pitchFamily="18" charset="0"/>
            </a:rPr>
            <a:t>Reducing gap between rich and poor</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Providing education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Improving health services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solidFill>
                <a:schemeClr val="bg1"/>
              </a:solidFill>
              <a:latin typeface="Bookman Old Style" pitchFamily="18" charset="0"/>
            </a:rPr>
            <a:t>Fighting corruption</a:t>
          </a:r>
        </a:p>
        <a:p>
          <a:pPr marL="171450" lvl="1" indent="-171450" algn="l" defTabSz="711200">
            <a:lnSpc>
              <a:spcPct val="90000"/>
            </a:lnSpc>
            <a:spcBef>
              <a:spcPct val="0"/>
            </a:spcBef>
            <a:spcAft>
              <a:spcPct val="15000"/>
            </a:spcAft>
            <a:buChar char="••"/>
          </a:pPr>
          <a:r>
            <a:rPr lang="en-US" sz="1600" kern="1200" dirty="0" smtClean="0">
              <a:solidFill>
                <a:schemeClr val="bg1"/>
              </a:solidFill>
              <a:latin typeface="Bookman Old Style" pitchFamily="18" charset="0"/>
            </a:rPr>
            <a:t>Protecting environment</a:t>
          </a:r>
        </a:p>
        <a:p>
          <a:pPr marL="171450" lvl="1" indent="-171450" algn="l" defTabSz="711200">
            <a:lnSpc>
              <a:spcPct val="90000"/>
            </a:lnSpc>
            <a:spcBef>
              <a:spcPct val="0"/>
            </a:spcBef>
            <a:spcAft>
              <a:spcPct val="15000"/>
            </a:spcAft>
            <a:buChar char="••"/>
          </a:pPr>
          <a:r>
            <a:rPr lang="en-US" sz="1600" kern="1200" dirty="0" smtClean="0">
              <a:solidFill>
                <a:schemeClr val="bg1"/>
              </a:solidFill>
              <a:latin typeface="Bookman Old Style" pitchFamily="18" charset="0"/>
            </a:rPr>
            <a:t>Preserving cultural and traditions</a:t>
          </a:r>
          <a:r>
            <a:rPr lang="en-US" sz="1600" kern="1200" dirty="0" smtClean="0">
              <a:latin typeface="Bookman Old Style" pitchFamily="18" charset="0"/>
            </a:rPr>
            <a:t> </a:t>
          </a:r>
          <a:endParaRPr lang="en-US" sz="1600" kern="1200" dirty="0" smtClean="0">
            <a:solidFill>
              <a:schemeClr val="bg1"/>
            </a:solidFill>
            <a:latin typeface="Bookman Old Style" pitchFamily="18" charset="0"/>
          </a:endParaRPr>
        </a:p>
      </dsp:txBody>
      <dsp:txXfrm>
        <a:off x="7018495" y="1040201"/>
        <a:ext cx="1760825" cy="3550850"/>
      </dsp:txXfrm>
    </dsp:sp>
    <dsp:sp modelId="{44D43A45-E51F-4490-9423-F7632FD22981}">
      <dsp:nvSpPr>
        <dsp:cNvPr id="0" name=""/>
        <dsp:cNvSpPr/>
      </dsp:nvSpPr>
      <dsp:spPr>
        <a:xfrm rot="5525138">
          <a:off x="4557603" y="3543213"/>
          <a:ext cx="108814" cy="585966"/>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GB" sz="2500" kern="1200">
            <a:solidFill>
              <a:schemeClr val="bg1"/>
            </a:solidFill>
          </a:endParaRPr>
        </a:p>
      </dsp:txBody>
      <dsp:txXfrm rot="10800000">
        <a:off x="4574519" y="3644095"/>
        <a:ext cx="76170" cy="351580"/>
      </dsp:txXfrm>
    </dsp:sp>
    <dsp:sp modelId="{8A09F1F7-6A16-4C5B-87AC-C5DE5BEE8F20}">
      <dsp:nvSpPr>
        <dsp:cNvPr id="0" name=""/>
        <dsp:cNvSpPr/>
      </dsp:nvSpPr>
      <dsp:spPr>
        <a:xfrm>
          <a:off x="1876121" y="3941614"/>
          <a:ext cx="5362882" cy="2779392"/>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Fundamental rights</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Freedom of speech &amp; opinion</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To vote</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To join political party</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To form/join </a:t>
          </a:r>
          <a:r>
            <a:rPr lang="en-GB" sz="1600" i="1" kern="1200" dirty="0" err="1" smtClean="0">
              <a:latin typeface="Bookman Old Style" pitchFamily="18" charset="0"/>
            </a:rPr>
            <a:t>tshogpa</a:t>
          </a:r>
          <a:endParaRPr lang="en-US" sz="1600" i="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To join public service</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Equal value of work</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Freedom from discrimination</a:t>
          </a:r>
          <a:endParaRPr lang="en-US" sz="1600" kern="1200" dirty="0">
            <a:latin typeface="Bookman Old Style" pitchFamily="18" charset="0"/>
          </a:endParaRPr>
        </a:p>
        <a:p>
          <a:pPr marL="57150" lvl="1" indent="-57150" algn="l" defTabSz="466725">
            <a:lnSpc>
              <a:spcPct val="90000"/>
            </a:lnSpc>
            <a:spcBef>
              <a:spcPct val="0"/>
            </a:spcBef>
            <a:spcAft>
              <a:spcPct val="15000"/>
            </a:spcAft>
            <a:buChar char="••"/>
          </a:pPr>
          <a:endParaRPr lang="en-US" sz="1050" kern="1200" dirty="0">
            <a:latin typeface="Bookman Old Style" pitchFamily="18" charset="0"/>
          </a:endParaRPr>
        </a:p>
      </dsp:txBody>
      <dsp:txXfrm>
        <a:off x="2661497" y="4348647"/>
        <a:ext cx="3792130" cy="1965326"/>
      </dsp:txXfrm>
    </dsp:sp>
    <dsp:sp modelId="{1D6B6CCC-A977-49AE-9D42-8619D58155DF}">
      <dsp:nvSpPr>
        <dsp:cNvPr id="0" name=""/>
        <dsp:cNvSpPr/>
      </dsp:nvSpPr>
      <dsp:spPr>
        <a:xfrm rot="10934463">
          <a:off x="2821942" y="2872082"/>
          <a:ext cx="327205" cy="585966"/>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GB" sz="2500" kern="1200">
            <a:solidFill>
              <a:schemeClr val="bg1"/>
            </a:solidFill>
          </a:endParaRPr>
        </a:p>
      </dsp:txBody>
      <dsp:txXfrm rot="10800000">
        <a:off x="2920065" y="2991194"/>
        <a:ext cx="229044" cy="351580"/>
      </dsp:txXfrm>
    </dsp:sp>
    <dsp:sp modelId="{C8DCEC74-46A7-45A7-AC30-19DD1BA439C4}">
      <dsp:nvSpPr>
        <dsp:cNvPr id="0" name=""/>
        <dsp:cNvSpPr/>
      </dsp:nvSpPr>
      <dsp:spPr>
        <a:xfrm>
          <a:off x="0" y="1506566"/>
          <a:ext cx="2668558" cy="3187758"/>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Services</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Walking time to nearest health care </a:t>
          </a:r>
          <a:r>
            <a:rPr lang="en-US" sz="1600" kern="1200" dirty="0" err="1" smtClean="0">
              <a:latin typeface="Bookman Old Style" pitchFamily="18" charset="0"/>
            </a:rPr>
            <a:t>centre</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Waste disposal</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Source of water</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Quality of drinking water</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Access to electricity</a:t>
          </a:r>
          <a:endParaRPr lang="en-US" sz="1600" kern="1200" dirty="0">
            <a:latin typeface="Bookman Old Style" pitchFamily="18" charset="0"/>
          </a:endParaRPr>
        </a:p>
      </dsp:txBody>
      <dsp:txXfrm>
        <a:off x="390801" y="1973402"/>
        <a:ext cx="1886956" cy="2254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2993297" y="2632693"/>
          <a:ext cx="2906242" cy="167686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Community Vitality</a:t>
          </a:r>
          <a:endParaRPr lang="en-US" sz="2400" kern="1200" dirty="0">
            <a:latin typeface="Bookman Old Style" pitchFamily="18" charset="0"/>
          </a:endParaRPr>
        </a:p>
      </dsp:txBody>
      <dsp:txXfrm>
        <a:off x="3418906" y="2878264"/>
        <a:ext cx="2055024" cy="1185723"/>
      </dsp:txXfrm>
    </dsp:sp>
    <dsp:sp modelId="{9111D467-59FE-4DED-932B-4569F0755F10}">
      <dsp:nvSpPr>
        <dsp:cNvPr id="0" name=""/>
        <dsp:cNvSpPr/>
      </dsp:nvSpPr>
      <dsp:spPr>
        <a:xfrm rot="16158933">
          <a:off x="4315424" y="2099539"/>
          <a:ext cx="236780"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rot="10800000">
        <a:off x="4351365" y="2261658"/>
        <a:ext cx="165746" cy="379815"/>
      </dsp:txXfrm>
    </dsp:sp>
    <dsp:sp modelId="{9F6308EC-76FC-4644-AA73-196F9ECA6720}">
      <dsp:nvSpPr>
        <dsp:cNvPr id="0" name=""/>
        <dsp:cNvSpPr/>
      </dsp:nvSpPr>
      <dsp:spPr>
        <a:xfrm>
          <a:off x="1828805" y="609593"/>
          <a:ext cx="5185689" cy="1576401"/>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Donations (time &amp; money)</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Proportion of household income donated</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Days of volunteering</a:t>
          </a:r>
        </a:p>
        <a:p>
          <a:pPr marL="57150" lvl="1" indent="-57150" algn="l" defTabSz="444500">
            <a:lnSpc>
              <a:spcPct val="90000"/>
            </a:lnSpc>
            <a:spcBef>
              <a:spcPct val="0"/>
            </a:spcBef>
            <a:spcAft>
              <a:spcPct val="15000"/>
            </a:spcAft>
            <a:buChar char="••"/>
          </a:pPr>
          <a:endParaRPr lang="en-US" sz="1000" kern="1200" dirty="0">
            <a:latin typeface="Bookman Old Style" pitchFamily="18" charset="0"/>
          </a:endParaRPr>
        </a:p>
      </dsp:txBody>
      <dsp:txXfrm>
        <a:off x="2588232" y="840452"/>
        <a:ext cx="3666835" cy="1114683"/>
      </dsp:txXfrm>
    </dsp:sp>
    <dsp:sp modelId="{28EC9EEF-9683-4555-9FBE-01B9AD60AE5D}">
      <dsp:nvSpPr>
        <dsp:cNvPr id="0" name=""/>
        <dsp:cNvSpPr/>
      </dsp:nvSpPr>
      <dsp:spPr>
        <a:xfrm rot="467370">
          <a:off x="5960881" y="3378695"/>
          <a:ext cx="247230"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5961223" y="3500274"/>
        <a:ext cx="173061" cy="379815"/>
      </dsp:txXfrm>
    </dsp:sp>
    <dsp:sp modelId="{213A6BED-701C-4696-BA47-681AFC9BF558}">
      <dsp:nvSpPr>
        <dsp:cNvPr id="0" name=""/>
        <dsp:cNvSpPr/>
      </dsp:nvSpPr>
      <dsp:spPr>
        <a:xfrm>
          <a:off x="6318469" y="1371589"/>
          <a:ext cx="2825528" cy="5097773"/>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Family</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Family care</a:t>
          </a:r>
          <a:endParaRPr lang="en-US" sz="1600" kern="1200" dirty="0" smtClean="0">
            <a:solidFill>
              <a:schemeClr val="bg1"/>
            </a:solidFill>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Wish you were not part of your family</a:t>
          </a:r>
          <a:endParaRPr lang="en-US" sz="1600" kern="1200" dirty="0" smtClean="0">
            <a:solidFill>
              <a:schemeClr val="bg1"/>
            </a:solidFill>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Argue too much</a:t>
          </a:r>
          <a:endParaRPr lang="en-US" sz="1600" kern="1200" dirty="0" smtClean="0">
            <a:solidFill>
              <a:schemeClr val="bg1"/>
            </a:solidFill>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Feel like a stranger in family</a:t>
          </a:r>
          <a:endParaRPr lang="en-US" sz="1600" kern="1200" dirty="0" smtClean="0">
            <a:solidFill>
              <a:schemeClr val="bg1"/>
            </a:solidFill>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Family are understanding</a:t>
          </a:r>
          <a:endParaRPr lang="en-US" sz="1600" kern="1200" dirty="0" smtClean="0">
            <a:solidFill>
              <a:schemeClr val="bg1"/>
            </a:solidFill>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Family are a real source of comfort</a:t>
          </a:r>
          <a:endParaRPr lang="en-US" sz="1600" kern="1200" dirty="0" smtClean="0">
            <a:solidFill>
              <a:schemeClr val="bg1"/>
            </a:solidFill>
            <a:latin typeface="Bookman Old Style" pitchFamily="18" charset="0"/>
          </a:endParaRPr>
        </a:p>
      </dsp:txBody>
      <dsp:txXfrm>
        <a:off x="6732258" y="2118141"/>
        <a:ext cx="1997950" cy="3604669"/>
      </dsp:txXfrm>
    </dsp:sp>
    <dsp:sp modelId="{44D43A45-E51F-4490-9423-F7632FD22981}">
      <dsp:nvSpPr>
        <dsp:cNvPr id="0" name=""/>
        <dsp:cNvSpPr/>
      </dsp:nvSpPr>
      <dsp:spPr>
        <a:xfrm rot="5400000">
          <a:off x="4293360" y="4273170"/>
          <a:ext cx="306116" cy="63302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a:off x="4339278" y="4353858"/>
        <a:ext cx="214281" cy="379815"/>
      </dsp:txXfrm>
    </dsp:sp>
    <dsp:sp modelId="{8A09F1F7-6A16-4C5B-87AC-C5DE5BEE8F20}">
      <dsp:nvSpPr>
        <dsp:cNvPr id="0" name=""/>
        <dsp:cNvSpPr/>
      </dsp:nvSpPr>
      <dsp:spPr>
        <a:xfrm>
          <a:off x="2980089" y="4887135"/>
          <a:ext cx="2932658" cy="1865098"/>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latin typeface="Bookman Old Style" pitchFamily="18" charset="0"/>
            </a:rPr>
            <a:t>Community relationship</a:t>
          </a:r>
          <a:endParaRPr lang="en-US" sz="2000" b="1"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Sense of belonging</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Trust neighbours</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endParaRPr lang="en-US" sz="1600" kern="1200" dirty="0">
            <a:latin typeface="Bookman Old Style" pitchFamily="18" charset="0"/>
          </a:endParaRPr>
        </a:p>
      </dsp:txBody>
      <dsp:txXfrm>
        <a:off x="3409567" y="5160272"/>
        <a:ext cx="2073702" cy="1318824"/>
      </dsp:txXfrm>
    </dsp:sp>
    <dsp:sp modelId="{1D6B6CCC-A977-49AE-9D42-8619D58155DF}">
      <dsp:nvSpPr>
        <dsp:cNvPr id="0" name=""/>
        <dsp:cNvSpPr/>
      </dsp:nvSpPr>
      <dsp:spPr>
        <a:xfrm rot="10742409">
          <a:off x="2509250" y="3184199"/>
          <a:ext cx="342523" cy="63302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rot="10800000">
        <a:off x="2612000" y="3309943"/>
        <a:ext cx="239766" cy="379815"/>
      </dsp:txXfrm>
    </dsp:sp>
    <dsp:sp modelId="{C8DCEC74-46A7-45A7-AC30-19DD1BA439C4}">
      <dsp:nvSpPr>
        <dsp:cNvPr id="0" name=""/>
        <dsp:cNvSpPr/>
      </dsp:nvSpPr>
      <dsp:spPr>
        <a:xfrm>
          <a:off x="24731" y="2493234"/>
          <a:ext cx="2323203" cy="2065022"/>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Safety</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Having been a recent victim of crime</a:t>
          </a:r>
          <a:endParaRPr lang="en-US" sz="1600" kern="1200" dirty="0">
            <a:latin typeface="Bookman Old Style" pitchFamily="18" charset="0"/>
          </a:endParaRPr>
        </a:p>
      </dsp:txBody>
      <dsp:txXfrm>
        <a:off x="364956" y="2795649"/>
        <a:ext cx="1642753" cy="14601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2895588" y="2819394"/>
          <a:ext cx="2931392" cy="1861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Bookman Old Style" pitchFamily="18" charset="0"/>
            </a:rPr>
            <a:t>Ecological Diversity and Resilience</a:t>
          </a:r>
          <a:endParaRPr lang="en-US" sz="2400" kern="1200" dirty="0">
            <a:latin typeface="Bookman Old Style" pitchFamily="18" charset="0"/>
          </a:endParaRPr>
        </a:p>
      </dsp:txBody>
      <dsp:txXfrm>
        <a:off x="3324880" y="3092054"/>
        <a:ext cx="2072808" cy="1316519"/>
      </dsp:txXfrm>
    </dsp:sp>
    <dsp:sp modelId="{9111D467-59FE-4DED-932B-4569F0755F10}">
      <dsp:nvSpPr>
        <dsp:cNvPr id="0" name=""/>
        <dsp:cNvSpPr/>
      </dsp:nvSpPr>
      <dsp:spPr>
        <a:xfrm rot="21136120">
          <a:off x="5877744" y="3214049"/>
          <a:ext cx="204392" cy="63302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5878023" y="3344778"/>
        <a:ext cx="143074" cy="379815"/>
      </dsp:txXfrm>
    </dsp:sp>
    <dsp:sp modelId="{9F6308EC-76FC-4644-AA73-196F9ECA6720}">
      <dsp:nvSpPr>
        <dsp:cNvPr id="0" name=""/>
        <dsp:cNvSpPr/>
      </dsp:nvSpPr>
      <dsp:spPr>
        <a:xfrm>
          <a:off x="6172207" y="990594"/>
          <a:ext cx="2776245" cy="4650820"/>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Ecological  </a:t>
          </a:r>
          <a:br>
            <a:rPr lang="en-US" sz="2400" b="1" kern="1200" dirty="0" smtClean="0">
              <a:latin typeface="Bookman Old Style" pitchFamily="18" charset="0"/>
            </a:rPr>
          </a:br>
          <a:r>
            <a:rPr lang="en-US" sz="2400" b="1" kern="1200" dirty="0" smtClean="0">
              <a:latin typeface="Bookman Old Style" pitchFamily="18" charset="0"/>
            </a:rPr>
            <a:t>   Issues</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Pollution of rivers and steams</a:t>
          </a:r>
          <a:endParaRPr lang="en-GB" sz="1600" kern="1200" dirty="0" err="1" smtClean="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Air pollution</a:t>
          </a: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Absence of waste disposal sites</a:t>
          </a:r>
          <a:endParaRPr lang="en-GB" sz="1600" kern="1200" dirty="0" smtClean="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Landslides</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Soil erosion</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Floods</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Littering</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Noise pollution</a:t>
          </a:r>
        </a:p>
      </dsp:txBody>
      <dsp:txXfrm>
        <a:off x="6578779" y="1671691"/>
        <a:ext cx="1963101" cy="3288626"/>
      </dsp:txXfrm>
    </dsp:sp>
    <dsp:sp modelId="{28EC9EEF-9683-4555-9FBE-01B9AD60AE5D}">
      <dsp:nvSpPr>
        <dsp:cNvPr id="0" name=""/>
        <dsp:cNvSpPr/>
      </dsp:nvSpPr>
      <dsp:spPr>
        <a:xfrm rot="16353708">
          <a:off x="4199006" y="2097216"/>
          <a:ext cx="444158" cy="63302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solidFill>
              <a:schemeClr val="bg1"/>
            </a:solidFill>
            <a:latin typeface="Bookman Old Style" pitchFamily="18" charset="0"/>
          </a:endParaRPr>
        </a:p>
      </dsp:txBody>
      <dsp:txXfrm>
        <a:off x="4262652" y="2290378"/>
        <a:ext cx="310911" cy="379815"/>
      </dsp:txXfrm>
    </dsp:sp>
    <dsp:sp modelId="{213A6BED-701C-4696-BA47-681AFC9BF558}">
      <dsp:nvSpPr>
        <dsp:cNvPr id="0" name=""/>
        <dsp:cNvSpPr/>
      </dsp:nvSpPr>
      <dsp:spPr>
        <a:xfrm>
          <a:off x="2743208" y="609611"/>
          <a:ext cx="3455760" cy="1373069"/>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kern="1200" dirty="0" smtClean="0">
              <a:latin typeface="Bookman Old Style" pitchFamily="18" charset="0"/>
            </a:rPr>
            <a:t>Responsibility towards Environment</a:t>
          </a:r>
          <a:r>
            <a:rPr lang="en-US" sz="1600" kern="1200" dirty="0" smtClean="0">
              <a:latin typeface="Bookman Old Style" pitchFamily="18" charset="0"/>
            </a:rPr>
            <a:t> </a:t>
          </a:r>
          <a:endParaRPr lang="en-GB" sz="2000" b="1" kern="1200" dirty="0" smtClean="0">
            <a:latin typeface="Bookman Old Style" pitchFamily="18" charset="0"/>
          </a:endParaRPr>
        </a:p>
      </dsp:txBody>
      <dsp:txXfrm>
        <a:off x="3249292" y="810692"/>
        <a:ext cx="2443592" cy="970907"/>
      </dsp:txXfrm>
    </dsp:sp>
    <dsp:sp modelId="{44D43A45-E51F-4490-9423-F7632FD22981}">
      <dsp:nvSpPr>
        <dsp:cNvPr id="0" name=""/>
        <dsp:cNvSpPr/>
      </dsp:nvSpPr>
      <dsp:spPr>
        <a:xfrm rot="5764460">
          <a:off x="4078285" y="4643380"/>
          <a:ext cx="308561" cy="63302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rot="10800000">
        <a:off x="4129467" y="4723961"/>
        <a:ext cx="215993" cy="379815"/>
      </dsp:txXfrm>
    </dsp:sp>
    <dsp:sp modelId="{8A09F1F7-6A16-4C5B-87AC-C5DE5BEE8F20}">
      <dsp:nvSpPr>
        <dsp:cNvPr id="0" name=""/>
        <dsp:cNvSpPr/>
      </dsp:nvSpPr>
      <dsp:spPr>
        <a:xfrm>
          <a:off x="761993" y="5257799"/>
          <a:ext cx="6711671" cy="1560556"/>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     Wildlife Damage (Rural)</a:t>
          </a:r>
          <a:endParaRPr lang="en-US" sz="2400" b="1" kern="1200" dirty="0">
            <a:latin typeface="Bookman Old Style" pitchFamily="18" charset="0"/>
          </a:endParaRPr>
        </a:p>
        <a:p>
          <a:pPr marL="171450" lvl="1" indent="-171450" algn="l" defTabSz="800100">
            <a:lnSpc>
              <a:spcPct val="90000"/>
            </a:lnSpc>
            <a:spcBef>
              <a:spcPct val="0"/>
            </a:spcBef>
            <a:spcAft>
              <a:spcPct val="15000"/>
            </a:spcAft>
            <a:buChar char="••"/>
          </a:pPr>
          <a:r>
            <a:rPr lang="en-US" sz="1800" kern="1200" dirty="0" smtClean="0">
              <a:latin typeface="Bookman Old Style" pitchFamily="18" charset="0"/>
            </a:rPr>
            <a:t>Wild animals are a constraint to crops.</a:t>
          </a:r>
          <a:endParaRPr lang="en-US" sz="1800" kern="1200" dirty="0">
            <a:latin typeface="Bookman Old Style" pitchFamily="18" charset="0"/>
          </a:endParaRPr>
        </a:p>
        <a:p>
          <a:pPr marL="171450" lvl="1" indent="-171450" algn="l" defTabSz="800100">
            <a:lnSpc>
              <a:spcPct val="90000"/>
            </a:lnSpc>
            <a:spcBef>
              <a:spcPct val="0"/>
            </a:spcBef>
            <a:spcAft>
              <a:spcPct val="15000"/>
            </a:spcAft>
            <a:buChar char="••"/>
          </a:pPr>
          <a:r>
            <a:rPr lang="en-US" sz="1800" kern="1200" dirty="0" smtClean="0">
              <a:latin typeface="Bookman Old Style" pitchFamily="18" charset="0"/>
            </a:rPr>
            <a:t>Crops have been damaged by wild animals</a:t>
          </a:r>
          <a:endParaRPr lang="en-US" sz="1800" kern="1200" dirty="0">
            <a:latin typeface="Bookman Old Style" pitchFamily="18" charset="0"/>
          </a:endParaRPr>
        </a:p>
      </dsp:txBody>
      <dsp:txXfrm>
        <a:off x="1744894" y="5486337"/>
        <a:ext cx="4745869" cy="1103480"/>
      </dsp:txXfrm>
    </dsp:sp>
    <dsp:sp modelId="{1D6B6CCC-A977-49AE-9D42-8619D58155DF}">
      <dsp:nvSpPr>
        <dsp:cNvPr id="0" name=""/>
        <dsp:cNvSpPr/>
      </dsp:nvSpPr>
      <dsp:spPr>
        <a:xfrm rot="11283970">
          <a:off x="2628967" y="3203509"/>
          <a:ext cx="214644" cy="63302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GB" sz="2700" kern="1200">
            <a:solidFill>
              <a:schemeClr val="bg1"/>
            </a:solidFill>
          </a:endParaRPr>
        </a:p>
      </dsp:txBody>
      <dsp:txXfrm rot="10800000">
        <a:off x="2693041" y="3334632"/>
        <a:ext cx="150251" cy="379815"/>
      </dsp:txXfrm>
    </dsp:sp>
    <dsp:sp modelId="{C8DCEC74-46A7-45A7-AC30-19DD1BA439C4}">
      <dsp:nvSpPr>
        <dsp:cNvPr id="0" name=""/>
        <dsp:cNvSpPr/>
      </dsp:nvSpPr>
      <dsp:spPr>
        <a:xfrm>
          <a:off x="0" y="2051490"/>
          <a:ext cx="2542565" cy="2521824"/>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a:lnSpc>
              <a:spcPct val="90000"/>
            </a:lnSpc>
            <a:spcBef>
              <a:spcPct val="0"/>
            </a:spcBef>
            <a:spcAft>
              <a:spcPct val="35000"/>
            </a:spcAft>
          </a:pPr>
          <a:r>
            <a:rPr lang="en-US" sz="1600" b="1" kern="1200" dirty="0" smtClean="0">
              <a:latin typeface="Bookman Old Style" pitchFamily="18" charset="0"/>
            </a:rPr>
            <a:t>Urbanization issues </a:t>
          </a:r>
          <a:endParaRPr lang="en-US" sz="1600" b="1" kern="1200" dirty="0">
            <a:latin typeface="Bookman Old Style" pitchFamily="18" charset="0"/>
          </a:endParaRPr>
        </a:p>
        <a:p>
          <a:pPr marL="114300" lvl="1" indent="-114300" algn="l" defTabSz="622300">
            <a:lnSpc>
              <a:spcPct val="90000"/>
            </a:lnSpc>
            <a:spcBef>
              <a:spcPct val="0"/>
            </a:spcBef>
            <a:spcAft>
              <a:spcPct val="15000"/>
            </a:spcAft>
            <a:buChar char="••"/>
          </a:pPr>
          <a:r>
            <a:rPr lang="en-US" sz="1400" kern="1200" dirty="0" smtClean="0">
              <a:latin typeface="Bookman Old Style" pitchFamily="18" charset="0"/>
            </a:rPr>
            <a:t>Traffic congestion</a:t>
          </a:r>
          <a:endParaRPr lang="en-US" sz="1400" kern="1200" dirty="0">
            <a:latin typeface="Bookman Old Style" pitchFamily="18" charset="0"/>
          </a:endParaRPr>
        </a:p>
        <a:p>
          <a:pPr marL="114300" lvl="1" indent="-114300" algn="l" defTabSz="622300">
            <a:lnSpc>
              <a:spcPct val="90000"/>
            </a:lnSpc>
            <a:spcBef>
              <a:spcPct val="0"/>
            </a:spcBef>
            <a:spcAft>
              <a:spcPct val="15000"/>
            </a:spcAft>
            <a:buChar char="••"/>
          </a:pPr>
          <a:r>
            <a:rPr lang="en-US" sz="1400" kern="1200" dirty="0" smtClean="0">
              <a:latin typeface="Bookman Old Style" pitchFamily="18" charset="0"/>
            </a:rPr>
            <a:t>Absence/inadequate green spaces</a:t>
          </a:r>
          <a:endParaRPr lang="en-US" sz="1400" kern="1200" dirty="0">
            <a:latin typeface="Bookman Old Style" pitchFamily="18" charset="0"/>
          </a:endParaRPr>
        </a:p>
        <a:p>
          <a:pPr marL="114300" lvl="1" indent="-114300" algn="l" defTabSz="622300">
            <a:lnSpc>
              <a:spcPct val="90000"/>
            </a:lnSpc>
            <a:spcBef>
              <a:spcPct val="0"/>
            </a:spcBef>
            <a:spcAft>
              <a:spcPct val="15000"/>
            </a:spcAft>
            <a:buChar char="••"/>
          </a:pPr>
          <a:r>
            <a:rPr lang="en-US" sz="1400" kern="1200" dirty="0" smtClean="0">
              <a:latin typeface="Bookman Old Style" pitchFamily="18" charset="0"/>
            </a:rPr>
            <a:t>Lack of pedestrian friendly streets </a:t>
          </a:r>
          <a:endParaRPr lang="en-US" sz="1400" kern="1200" dirty="0">
            <a:latin typeface="Bookman Old Style" pitchFamily="18" charset="0"/>
          </a:endParaRPr>
        </a:p>
        <a:p>
          <a:pPr marL="114300" lvl="1" indent="-114300" algn="l" defTabSz="622300">
            <a:lnSpc>
              <a:spcPct val="90000"/>
            </a:lnSpc>
            <a:spcBef>
              <a:spcPct val="0"/>
            </a:spcBef>
            <a:spcAft>
              <a:spcPct val="15000"/>
            </a:spcAft>
            <a:buChar char="••"/>
          </a:pPr>
          <a:r>
            <a:rPr lang="en-US" sz="1400" kern="1200" dirty="0" smtClean="0">
              <a:latin typeface="Bookman Old Style" pitchFamily="18" charset="0"/>
            </a:rPr>
            <a:t>Urban sprawl</a:t>
          </a:r>
          <a:endParaRPr lang="en-US" sz="1400" kern="1200" dirty="0">
            <a:latin typeface="Bookman Old Style" pitchFamily="18" charset="0"/>
          </a:endParaRPr>
        </a:p>
      </dsp:txBody>
      <dsp:txXfrm>
        <a:off x="372350" y="2420803"/>
        <a:ext cx="1797865" cy="17831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E058-348E-4CD8-98E8-0C29442F2DFF}">
      <dsp:nvSpPr>
        <dsp:cNvPr id="0" name=""/>
        <dsp:cNvSpPr/>
      </dsp:nvSpPr>
      <dsp:spPr>
        <a:xfrm>
          <a:off x="2894474" y="2350767"/>
          <a:ext cx="2942475" cy="1868878"/>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latin typeface="Bookman Old Style" pitchFamily="18" charset="0"/>
            </a:rPr>
            <a:t>Living Standard</a:t>
          </a:r>
          <a:endParaRPr lang="en-US" sz="2400" b="1" kern="1200" dirty="0">
            <a:latin typeface="Bookman Old Style" pitchFamily="18" charset="0"/>
          </a:endParaRPr>
        </a:p>
      </dsp:txBody>
      <dsp:txXfrm>
        <a:off x="3325389" y="2624458"/>
        <a:ext cx="2080645" cy="1321496"/>
      </dsp:txXfrm>
    </dsp:sp>
    <dsp:sp modelId="{9111D467-59FE-4DED-932B-4569F0755F10}">
      <dsp:nvSpPr>
        <dsp:cNvPr id="0" name=""/>
        <dsp:cNvSpPr/>
      </dsp:nvSpPr>
      <dsp:spPr>
        <a:xfrm rot="1213118">
          <a:off x="5741183" y="3456289"/>
          <a:ext cx="286399" cy="776480"/>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endParaRPr lang="en-US" sz="3400" kern="1200">
            <a:solidFill>
              <a:schemeClr val="bg1"/>
            </a:solidFill>
            <a:latin typeface="Bookman Old Style" pitchFamily="18" charset="0"/>
          </a:endParaRPr>
        </a:p>
      </dsp:txBody>
      <dsp:txXfrm>
        <a:off x="5743830" y="3596738"/>
        <a:ext cx="200479" cy="465888"/>
      </dsp:txXfrm>
    </dsp:sp>
    <dsp:sp modelId="{9F6308EC-76FC-4644-AA73-196F9ECA6720}">
      <dsp:nvSpPr>
        <dsp:cNvPr id="0" name=""/>
        <dsp:cNvSpPr/>
      </dsp:nvSpPr>
      <dsp:spPr>
        <a:xfrm>
          <a:off x="6098253" y="2285996"/>
          <a:ext cx="3045746" cy="4396343"/>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latin typeface="Bookman Old Style" pitchFamily="18" charset="0"/>
            </a:rPr>
            <a:t>Assets</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Mobile phone</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Fixed phone</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Personal computer</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Refrigerator</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Washing machine</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Television</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Livestock</a:t>
          </a:r>
        </a:p>
        <a:p>
          <a:pPr marL="171450" lvl="1" indent="-171450" algn="l" defTabSz="711200">
            <a:lnSpc>
              <a:spcPct val="90000"/>
            </a:lnSpc>
            <a:spcBef>
              <a:spcPct val="0"/>
            </a:spcBef>
            <a:spcAft>
              <a:spcPct val="15000"/>
            </a:spcAft>
            <a:buChar char="••"/>
          </a:pPr>
          <a:r>
            <a:rPr lang="en-GB" sz="1600" kern="1200" dirty="0" smtClean="0">
              <a:latin typeface="Bookman Old Style" pitchFamily="18" charset="0"/>
            </a:rPr>
            <a:t>Land size (5 acres threshold)</a:t>
          </a:r>
        </a:p>
      </dsp:txBody>
      <dsp:txXfrm>
        <a:off x="6544292" y="2929826"/>
        <a:ext cx="2153668" cy="3108683"/>
      </dsp:txXfrm>
    </dsp:sp>
    <dsp:sp modelId="{28EC9EEF-9683-4555-9FBE-01B9AD60AE5D}">
      <dsp:nvSpPr>
        <dsp:cNvPr id="0" name=""/>
        <dsp:cNvSpPr/>
      </dsp:nvSpPr>
      <dsp:spPr>
        <a:xfrm rot="16249464">
          <a:off x="4128502" y="1491461"/>
          <a:ext cx="514869" cy="776480"/>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endParaRPr lang="en-US" sz="3400" kern="1200">
            <a:solidFill>
              <a:schemeClr val="bg1"/>
            </a:solidFill>
            <a:latin typeface="Bookman Old Style" pitchFamily="18" charset="0"/>
          </a:endParaRPr>
        </a:p>
      </dsp:txBody>
      <dsp:txXfrm>
        <a:off x="4204621" y="1723980"/>
        <a:ext cx="360408" cy="465888"/>
      </dsp:txXfrm>
    </dsp:sp>
    <dsp:sp modelId="{213A6BED-701C-4696-BA47-681AFC9BF558}">
      <dsp:nvSpPr>
        <dsp:cNvPr id="0" name=""/>
        <dsp:cNvSpPr/>
      </dsp:nvSpPr>
      <dsp:spPr>
        <a:xfrm>
          <a:off x="2419492" y="609599"/>
          <a:ext cx="3958362" cy="769858"/>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kern="1200" dirty="0" smtClean="0">
              <a:latin typeface="Bookman Old Style" pitchFamily="18" charset="0"/>
            </a:rPr>
            <a:t>Household income per capita</a:t>
          </a:r>
        </a:p>
      </dsp:txBody>
      <dsp:txXfrm>
        <a:off x="2999181" y="722342"/>
        <a:ext cx="2798984" cy="544372"/>
      </dsp:txXfrm>
    </dsp:sp>
    <dsp:sp modelId="{1D6B6CCC-A977-49AE-9D42-8619D58155DF}">
      <dsp:nvSpPr>
        <dsp:cNvPr id="0" name=""/>
        <dsp:cNvSpPr/>
      </dsp:nvSpPr>
      <dsp:spPr>
        <a:xfrm rot="8774703">
          <a:off x="3012327" y="3711366"/>
          <a:ext cx="269553" cy="776480"/>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GB" sz="3300" kern="1200">
            <a:solidFill>
              <a:schemeClr val="bg1"/>
            </a:solidFill>
          </a:endParaRPr>
        </a:p>
      </dsp:txBody>
      <dsp:txXfrm rot="10800000">
        <a:off x="3086377" y="3844196"/>
        <a:ext cx="188687" cy="465888"/>
      </dsp:txXfrm>
    </dsp:sp>
    <dsp:sp modelId="{C8DCEC74-46A7-45A7-AC30-19DD1BA439C4}">
      <dsp:nvSpPr>
        <dsp:cNvPr id="0" name=""/>
        <dsp:cNvSpPr/>
      </dsp:nvSpPr>
      <dsp:spPr>
        <a:xfrm>
          <a:off x="0" y="3532183"/>
          <a:ext cx="3198165" cy="3203943"/>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b="1" kern="1200" dirty="0" smtClean="0">
              <a:latin typeface="Bookman Old Style" pitchFamily="18" charset="0"/>
            </a:rPr>
            <a:t>Housing</a:t>
          </a:r>
          <a:endParaRPr lang="en-US" sz="2400" b="1"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Toilet</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Electricity</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Quality of roof</a:t>
          </a:r>
          <a:endParaRPr lang="en-US" sz="1600" kern="1200" dirty="0">
            <a:latin typeface="Bookman Old Style" pitchFamily="18" charset="0"/>
          </a:endParaRPr>
        </a:p>
        <a:p>
          <a:pPr marL="171450" lvl="1" indent="-171450" algn="l" defTabSz="711200">
            <a:lnSpc>
              <a:spcPct val="90000"/>
            </a:lnSpc>
            <a:spcBef>
              <a:spcPct val="0"/>
            </a:spcBef>
            <a:spcAft>
              <a:spcPct val="15000"/>
            </a:spcAft>
            <a:buChar char="••"/>
          </a:pPr>
          <a:r>
            <a:rPr lang="en-US" sz="1600" kern="1200" dirty="0" smtClean="0">
              <a:latin typeface="Bookman Old Style" pitchFamily="18" charset="0"/>
            </a:rPr>
            <a:t>Persons per room</a:t>
          </a:r>
          <a:endParaRPr lang="en-US" sz="1600" kern="1200" dirty="0">
            <a:latin typeface="Bookman Old Style" pitchFamily="18" charset="0"/>
          </a:endParaRPr>
        </a:p>
      </dsp:txBody>
      <dsp:txXfrm>
        <a:off x="468360" y="4001390"/>
        <a:ext cx="2261445" cy="226552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0.14286</cdr:x>
      <cdr:y>0.04514</cdr:y>
    </cdr:from>
    <cdr:to>
      <cdr:x>0.8103</cdr:x>
      <cdr:y>0.13542</cdr:y>
    </cdr:to>
    <cdr:sp macro="" textlink="">
      <cdr:nvSpPr>
        <cdr:cNvPr id="2" name="TextBox 1"/>
        <cdr:cNvSpPr txBox="1"/>
      </cdr:nvSpPr>
      <cdr:spPr>
        <a:xfrm xmlns:a="http://schemas.openxmlformats.org/drawingml/2006/main">
          <a:off x="704850" y="123825"/>
          <a:ext cx="3293107" cy="24764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sz="1600" baseline="0" dirty="0">
              <a:solidFill>
                <a:sysClr val="window" lastClr="FFFFFF"/>
              </a:solidFill>
              <a:latin typeface="Book Antiqua" pitchFamily="18" charset="0"/>
            </a:rPr>
            <a:t>Percentage of people  enjoying sufficiency</a:t>
          </a:r>
          <a:endParaRPr lang="en-US" sz="1600" dirty="0">
            <a:solidFill>
              <a:sysClr val="window" lastClr="FFFFFF"/>
            </a:solidFill>
            <a:latin typeface="Book Antiqua"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0.14286</cdr:x>
      <cdr:y>0.04514</cdr:y>
    </cdr:from>
    <cdr:to>
      <cdr:x>0.8103</cdr:x>
      <cdr:y>0.13542</cdr:y>
    </cdr:to>
    <cdr:sp macro="" textlink="">
      <cdr:nvSpPr>
        <cdr:cNvPr id="2" name="TextBox 1"/>
        <cdr:cNvSpPr txBox="1"/>
      </cdr:nvSpPr>
      <cdr:spPr>
        <a:xfrm xmlns:a="http://schemas.openxmlformats.org/drawingml/2006/main">
          <a:off x="704850" y="123825"/>
          <a:ext cx="3293107" cy="24764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sz="1800" baseline="0" dirty="0">
              <a:solidFill>
                <a:sysClr val="window" lastClr="FFFFFF"/>
              </a:solidFill>
              <a:latin typeface="Book Antiqua" pitchFamily="18" charset="0"/>
            </a:rPr>
            <a:t>Percentage of people  enjoying sufficiency</a:t>
          </a:r>
          <a:endParaRPr lang="en-US" sz="1800" dirty="0">
            <a:solidFill>
              <a:sysClr val="window" lastClr="FFFFFF"/>
            </a:solidFill>
            <a:latin typeface="Book Antiqua" pitchFamily="18"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0.3121</cdr:x>
      <cdr:y>0.90972</cdr:y>
    </cdr:from>
    <cdr:to>
      <cdr:x>0.97954</cdr:x>
      <cdr:y>1</cdr:y>
    </cdr:to>
    <cdr:sp macro="" textlink="">
      <cdr:nvSpPr>
        <cdr:cNvPr id="2" name="TextBox 1"/>
        <cdr:cNvSpPr txBox="1"/>
      </cdr:nvSpPr>
      <cdr:spPr>
        <a:xfrm xmlns:a="http://schemas.openxmlformats.org/drawingml/2006/main">
          <a:off x="3733800" y="5486400"/>
          <a:ext cx="7984852" cy="54346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sz="1800" baseline="0" dirty="0">
              <a:solidFill>
                <a:sysClr val="window" lastClr="FFFFFF"/>
              </a:solidFill>
              <a:latin typeface="Book Antiqua" pitchFamily="18" charset="0"/>
            </a:rPr>
            <a:t>Percentage of people  enjoying sufficiency</a:t>
          </a:r>
          <a:endParaRPr lang="en-US" sz="1800" dirty="0">
            <a:solidFill>
              <a:sysClr val="window" lastClr="FFFFFF"/>
            </a:solidFill>
            <a:latin typeface="Book Antiqua" pitchFamily="18"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0.74996</cdr:x>
      <cdr:y>0.07647</cdr:y>
    </cdr:to>
    <cdr:sp macro="" textlink="">
      <cdr:nvSpPr>
        <cdr:cNvPr id="2" name="TextBox 1"/>
        <cdr:cNvSpPr txBox="1"/>
      </cdr:nvSpPr>
      <cdr:spPr>
        <a:xfrm xmlns:a="http://schemas.openxmlformats.org/drawingml/2006/main">
          <a:off x="0" y="0"/>
          <a:ext cx="8743483" cy="454507"/>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US" sz="2000" baseline="0" dirty="0" smtClean="0">
              <a:solidFill>
                <a:schemeClr val="bg1"/>
              </a:solidFill>
              <a:latin typeface="Book Antiqua" pitchFamily="18" charset="0"/>
            </a:rPr>
            <a:t>Applying Both </a:t>
          </a:r>
          <a:r>
            <a:rPr lang="en-US" sz="2000" b="1" dirty="0" smtClean="0">
              <a:solidFill>
                <a:schemeClr val="accent6">
                  <a:lumMod val="60000"/>
                  <a:lumOff val="40000"/>
                </a:schemeClr>
              </a:solidFill>
              <a:latin typeface="Book Antiqua" pitchFamily="18" charset="0"/>
            </a:rPr>
            <a:t>Thresholds</a:t>
          </a:r>
          <a:endParaRPr lang="en-US" sz="2000" b="1" dirty="0">
            <a:solidFill>
              <a:schemeClr val="accent6">
                <a:lumMod val="60000"/>
                <a:lumOff val="40000"/>
              </a:schemeClr>
            </a:solidFill>
            <a:latin typeface="Book Antiqua"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AE8FF4-AC86-4980-BA71-E6AFE37D1C8F}" type="datetimeFigureOut">
              <a:rPr lang="en-GB" smtClean="0"/>
              <a:pPr/>
              <a:t>31/10/2011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D6853-0F6D-4EF8-A29E-C48099659866}" type="slidenum">
              <a:rPr lang="en-GB" smtClean="0"/>
              <a:pPr/>
              <a:t>‹#›</a:t>
            </a:fld>
            <a:endParaRPr lang="en-GB"/>
          </a:p>
        </p:txBody>
      </p:sp>
    </p:spTree>
    <p:extLst>
      <p:ext uri="{BB962C8B-B14F-4D97-AF65-F5344CB8AC3E}">
        <p14:creationId xmlns:p14="http://schemas.microsoft.com/office/powerpoint/2010/main" xmlns="" val="82264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28</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20</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21</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22</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25</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Hypothetical</a:t>
            </a:r>
            <a:r>
              <a:rPr lang="en-US" baseline="0" dirty="0" smtClean="0"/>
              <a:t> classification of psychological wellbeing domain</a:t>
            </a:r>
            <a:endParaRPr lang="en-US" dirty="0"/>
          </a:p>
        </p:txBody>
      </p:sp>
      <p:sp>
        <p:nvSpPr>
          <p:cNvPr id="4" name="Slide Number Placeholder 3"/>
          <p:cNvSpPr>
            <a:spLocks noGrp="1"/>
          </p:cNvSpPr>
          <p:nvPr>
            <p:ph type="sldNum" sz="quarter" idx="10"/>
          </p:nvPr>
        </p:nvSpPr>
        <p:spPr/>
        <p:txBody>
          <a:bodyPr/>
          <a:lstStyle/>
          <a:p>
            <a:fld id="{FADE7A09-72A1-435A-8F55-DF717F945DA4}" type="slidenum">
              <a:rPr lang="en-US" smtClean="0">
                <a:solidFill>
                  <a:prstClr val="black"/>
                </a:solidFill>
              </a:rPr>
              <a:pPr/>
              <a:t>27</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8796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28961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5786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29315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421092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03980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83645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6706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0844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94694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5112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243325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46694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21782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54458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4758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63932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3050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66561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40717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15412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930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742765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52D47-3E1B-43F7-B2C7-33D5D65027AC}" type="datetimeFigureOut">
              <a:rPr lang="en-US" smtClean="0">
                <a:solidFill>
                  <a:prstClr val="black">
                    <a:tint val="75000"/>
                  </a:prstClr>
                </a:solidFill>
              </a:rPr>
              <a:pPr/>
              <a:t>10/31/2011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F7876-08D4-4B73-A971-4812AF3C686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4481350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5.gif"/><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gif"/><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openxmlformats.org/officeDocument/2006/relationships/image" Target="../media/image17.jpeg"/><Relationship Id="rId12"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5.gif"/><Relationship Id="rId5" Type="http://schemas.openxmlformats.org/officeDocument/2006/relationships/diagramQuickStyle" Target="../diagrams/quickStyle1.xml"/><Relationship Id="rId10" Type="http://schemas.openxmlformats.org/officeDocument/2006/relationships/image" Target="../media/image4.jpeg"/><Relationship Id="rId4" Type="http://schemas.openxmlformats.org/officeDocument/2006/relationships/diagramLayout" Target="../diagrams/layout1.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2.xml"/><Relationship Id="rId7" Type="http://schemas.openxmlformats.org/officeDocument/2006/relationships/image" Target="../media/image18.jpeg"/><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5.gif"/><Relationship Id="rId5" Type="http://schemas.openxmlformats.org/officeDocument/2006/relationships/diagramQuickStyle" Target="../diagrams/quickStyle2.xml"/><Relationship Id="rId10" Type="http://schemas.openxmlformats.org/officeDocument/2006/relationships/image" Target="../media/image4.jpeg"/><Relationship Id="rId4" Type="http://schemas.openxmlformats.org/officeDocument/2006/relationships/diagramLayout" Target="../diagrams/layout2.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3.xml"/><Relationship Id="rId7" Type="http://schemas.openxmlformats.org/officeDocument/2006/relationships/image" Target="../media/image19.jpeg"/><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5.gif"/><Relationship Id="rId5" Type="http://schemas.openxmlformats.org/officeDocument/2006/relationships/diagramQuickStyle" Target="../diagrams/quickStyle3.xml"/><Relationship Id="rId10" Type="http://schemas.openxmlformats.org/officeDocument/2006/relationships/image" Target="../media/image4.jpeg"/><Relationship Id="rId4" Type="http://schemas.openxmlformats.org/officeDocument/2006/relationships/diagramLayout" Target="../diagrams/layout3.xml"/><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1.gif"/><Relationship Id="rId13" Type="http://schemas.microsoft.com/office/2007/relationships/diagramDrawing" Target="../diagrams/drawing4.xml"/><Relationship Id="rId3" Type="http://schemas.openxmlformats.org/officeDocument/2006/relationships/image" Target="../media/image20.jpeg"/><Relationship Id="rId7" Type="http://schemas.openxmlformats.org/officeDocument/2006/relationships/diagramColors" Target="../diagrams/colors4.xml"/><Relationship Id="rId12"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4.jpeg"/><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13" Type="http://schemas.microsoft.com/office/2007/relationships/diagramDrawing" Target="../diagrams/drawing5.xml"/><Relationship Id="rId3" Type="http://schemas.openxmlformats.org/officeDocument/2006/relationships/diagramData" Target="../diagrams/data5.xml"/><Relationship Id="rId7" Type="http://schemas.openxmlformats.org/officeDocument/2006/relationships/image" Target="../media/image22.jpeg"/><Relationship Id="rId12"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image" Target="../media/image4.jpeg"/><Relationship Id="rId5" Type="http://schemas.openxmlformats.org/officeDocument/2006/relationships/diagramQuickStyle" Target="../diagrams/quickStyle5.xml"/><Relationship Id="rId10" Type="http://schemas.openxmlformats.org/officeDocument/2006/relationships/image" Target="../media/image3.png"/><Relationship Id="rId4" Type="http://schemas.openxmlformats.org/officeDocument/2006/relationships/diagramLayout" Target="../diagrams/layout5.xml"/><Relationship Id="rId9" Type="http://schemas.openxmlformats.org/officeDocument/2006/relationships/image" Target="../media/image2.jpe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5.gif"/><Relationship Id="rId3" Type="http://schemas.openxmlformats.org/officeDocument/2006/relationships/image" Target="../media/image24.jpeg"/><Relationship Id="rId7" Type="http://schemas.openxmlformats.org/officeDocument/2006/relationships/diagramData" Target="../diagrams/data6.xml"/><Relationship Id="rId12"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diagramColors" Target="../diagrams/colors6.xml"/><Relationship Id="rId4" Type="http://schemas.openxmlformats.org/officeDocument/2006/relationships/image" Target="../media/image25.jpeg"/><Relationship Id="rId9" Type="http://schemas.openxmlformats.org/officeDocument/2006/relationships/diagramQuickStyle" Target="../diagrams/quickStyle6.xml"/><Relationship Id="rId14" Type="http://schemas.microsoft.com/office/2007/relationships/diagramDrawing" Target="../diagrams/drawing6.xml"/></Relationships>
</file>

<file path=ppt/slides/_rels/slide25.xml.rels><?xml version="1.0" encoding="UTF-8" standalone="yes"?>
<Relationships xmlns="http://schemas.openxmlformats.org/package/2006/relationships"><Relationship Id="rId8" Type="http://schemas.openxmlformats.org/officeDocument/2006/relationships/image" Target="../media/image2.jpeg"/><Relationship Id="rId13" Type="http://schemas.microsoft.com/office/2007/relationships/diagramDrawing" Target="../diagrams/drawing7.xml"/><Relationship Id="rId3" Type="http://schemas.openxmlformats.org/officeDocument/2006/relationships/diagramData" Target="../diagrams/data7.xml"/><Relationship Id="rId7" Type="http://schemas.openxmlformats.org/officeDocument/2006/relationships/image" Target="../media/image27.jpeg"/><Relationship Id="rId12"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4.jpeg"/><Relationship Id="rId5" Type="http://schemas.openxmlformats.org/officeDocument/2006/relationships/diagramQuickStyle" Target="../diagrams/quickStyle7.xml"/><Relationship Id="rId10" Type="http://schemas.openxmlformats.org/officeDocument/2006/relationships/image" Target="../media/image3.png"/><Relationship Id="rId4" Type="http://schemas.openxmlformats.org/officeDocument/2006/relationships/diagramLayout" Target="../diagrams/layout7.xml"/><Relationship Id="rId9" Type="http://schemas.openxmlformats.org/officeDocument/2006/relationships/image" Target="../media/image28.jpeg"/></Relationships>
</file>

<file path=ppt/slides/_rels/slide26.xml.rels><?xml version="1.0" encoding="UTF-8" standalone="yes"?>
<Relationships xmlns="http://schemas.openxmlformats.org/package/2006/relationships"><Relationship Id="rId8" Type="http://schemas.openxmlformats.org/officeDocument/2006/relationships/image" Target="../media/image30.jpeg"/><Relationship Id="rId13" Type="http://schemas.microsoft.com/office/2007/relationships/diagramDrawing" Target="../diagrams/drawing8.xml"/><Relationship Id="rId3" Type="http://schemas.openxmlformats.org/officeDocument/2006/relationships/diagramData" Target="../diagrams/data8.xml"/><Relationship Id="rId7" Type="http://schemas.openxmlformats.org/officeDocument/2006/relationships/image" Target="../media/image29.jpeg"/><Relationship Id="rId12"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8.xml"/><Relationship Id="rId11" Type="http://schemas.openxmlformats.org/officeDocument/2006/relationships/image" Target="../media/image4.jpeg"/><Relationship Id="rId5" Type="http://schemas.openxmlformats.org/officeDocument/2006/relationships/diagramQuickStyle" Target="../diagrams/quickStyle8.xml"/><Relationship Id="rId10" Type="http://schemas.openxmlformats.org/officeDocument/2006/relationships/image" Target="../media/image3.png"/><Relationship Id="rId4" Type="http://schemas.openxmlformats.org/officeDocument/2006/relationships/diagramLayout" Target="../diagrams/layout8.xml"/><Relationship Id="rId9"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13" Type="http://schemas.microsoft.com/office/2007/relationships/diagramDrawing" Target="../diagrams/drawing9.xml"/><Relationship Id="rId3" Type="http://schemas.openxmlformats.org/officeDocument/2006/relationships/diagramData" Target="../diagrams/data9.xml"/><Relationship Id="rId7" Type="http://schemas.openxmlformats.org/officeDocument/2006/relationships/image" Target="../media/image31.jpeg"/><Relationship Id="rId12"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image" Target="../media/image4.jpeg"/><Relationship Id="rId5" Type="http://schemas.openxmlformats.org/officeDocument/2006/relationships/diagramQuickStyle" Target="../diagrams/quickStyle9.xml"/><Relationship Id="rId10" Type="http://schemas.openxmlformats.org/officeDocument/2006/relationships/image" Target="../media/image3.png"/><Relationship Id="rId4" Type="http://schemas.openxmlformats.org/officeDocument/2006/relationships/diagramLayout" Target="../diagrams/layout9.xml"/><Relationship Id="rId9" Type="http://schemas.openxmlformats.org/officeDocument/2006/relationships/image" Target="../media/image2.jpe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microsoft.com/office/2007/relationships/diagramDrawing" Target="../diagrams/drawing10.xml"/><Relationship Id="rId5" Type="http://schemas.openxmlformats.org/officeDocument/2006/relationships/diagramQuickStyle" Target="../diagrams/quickStyle10.xml"/><Relationship Id="rId10" Type="http://schemas.openxmlformats.org/officeDocument/2006/relationships/image" Target="../media/image5.gif"/><Relationship Id="rId4" Type="http://schemas.openxmlformats.org/officeDocument/2006/relationships/diagramLayout" Target="../diagrams/layout10.xml"/><Relationship Id="rId9"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6.png"/><Relationship Id="rId7"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chart" Target="../charts/chart5.xml"/><Relationship Id="rId7"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2.jpeg"/><Relationship Id="rId4" Type="http://schemas.openxmlformats.org/officeDocument/2006/relationships/chart" Target="../charts/chart6.xml"/><Relationship Id="rId9" Type="http://schemas.openxmlformats.org/officeDocument/2006/relationships/image" Target="../media/image5.gif"/></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gif"/><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jpe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gif"/><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2.pn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3.jpeg"/><Relationship Id="rId9" Type="http://schemas.openxmlformats.org/officeDocument/2006/relationships/image" Target="../media/image5.gif"/></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gif"/><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gif"/><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gif"/><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gif"/><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gif"/><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67890"/>
            <a:ext cx="9144000" cy="6322219"/>
          </a:xfrm>
          <a:prstGeom prst="rect">
            <a:avLst/>
          </a:prstGeom>
        </p:spPr>
      </p:pic>
      <p:sp>
        <p:nvSpPr>
          <p:cNvPr id="5" name="Rounded Rectangle 4"/>
          <p:cNvSpPr/>
          <p:nvPr/>
        </p:nvSpPr>
        <p:spPr>
          <a:xfrm>
            <a:off x="0" y="381000"/>
            <a:ext cx="8915400" cy="228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prstClr val="white"/>
                </a:solidFill>
                <a:latin typeface="Bookman Old Style" pitchFamily="18" charset="0"/>
              </a:rPr>
              <a:t>The 2010 Gross National Happiness Index : Part I</a:t>
            </a:r>
          </a:p>
        </p:txBody>
      </p:sp>
      <p:sp>
        <p:nvSpPr>
          <p:cNvPr id="6" name="TextBox 5"/>
          <p:cNvSpPr txBox="1"/>
          <p:nvPr/>
        </p:nvSpPr>
        <p:spPr>
          <a:xfrm>
            <a:off x="38100" y="5791200"/>
            <a:ext cx="9105900" cy="1107996"/>
          </a:xfrm>
          <a:prstGeom prst="rect">
            <a:avLst/>
          </a:prstGeom>
          <a:noFill/>
        </p:spPr>
        <p:txBody>
          <a:bodyPr wrap="square" rtlCol="0">
            <a:spAutoFit/>
          </a:bodyPr>
          <a:lstStyle/>
          <a:p>
            <a:pPr algn="ctr"/>
            <a:r>
              <a:rPr lang="en-US" sz="2400" b="1" dirty="0" smtClean="0">
                <a:solidFill>
                  <a:prstClr val="white"/>
                </a:solidFill>
                <a:latin typeface="Bookman Old Style" pitchFamily="18" charset="0"/>
              </a:rPr>
              <a:t>The </a:t>
            </a:r>
            <a:r>
              <a:rPr lang="en-US" sz="2400" b="1" dirty="0">
                <a:solidFill>
                  <a:prstClr val="white"/>
                </a:solidFill>
                <a:latin typeface="Bookman Old Style" pitchFamily="18" charset="0"/>
              </a:rPr>
              <a:t>Centre for Bhutan </a:t>
            </a:r>
            <a:r>
              <a:rPr lang="en-US" sz="2400" b="1" dirty="0" smtClean="0">
                <a:solidFill>
                  <a:prstClr val="white"/>
                </a:solidFill>
                <a:latin typeface="Bookman Old Style" pitchFamily="18" charset="0"/>
              </a:rPr>
              <a:t>Studies</a:t>
            </a:r>
          </a:p>
          <a:p>
            <a:pPr algn="ctr"/>
            <a:r>
              <a:rPr lang="en-US" sz="2400" b="1" dirty="0" smtClean="0">
                <a:solidFill>
                  <a:prstClr val="white"/>
                </a:solidFill>
                <a:latin typeface="Bookman Old Style" pitchFamily="18" charset="0"/>
              </a:rPr>
              <a:t>2011</a:t>
            </a:r>
            <a:r>
              <a:rPr lang="en-US" b="1" dirty="0">
                <a:solidFill>
                  <a:prstClr val="white"/>
                </a:solidFill>
                <a:latin typeface="Bookman Old Style" pitchFamily="18" charset="0"/>
              </a:rPr>
              <a:t/>
            </a:r>
            <a:br>
              <a:rPr lang="en-US" b="1" dirty="0">
                <a:solidFill>
                  <a:prstClr val="white"/>
                </a:solidFill>
                <a:latin typeface="Bookman Old Style" pitchFamily="18" charset="0"/>
              </a:rPr>
            </a:br>
            <a:endParaRPr lang="en-GB" dirty="0">
              <a:solidFill>
                <a:prstClr val="white"/>
              </a:solidFill>
            </a:endParaRPr>
          </a:p>
        </p:txBody>
      </p:sp>
      <p:pic>
        <p:nvPicPr>
          <p:cNvPr id="13"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828800" y="5867400"/>
            <a:ext cx="287338" cy="276225"/>
          </a:xfrm>
          <a:prstGeom prst="rect">
            <a:avLst/>
          </a:prstGeom>
          <a:noFill/>
          <a:ln w="9525">
            <a:noFill/>
            <a:miter lim="800000"/>
            <a:headEnd/>
            <a:tailEnd/>
          </a:ln>
        </p:spPr>
      </p:pic>
      <p:sp>
        <p:nvSpPr>
          <p:cNvPr id="7"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8"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9"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0"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1"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2" name="Picture 11"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752210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772400" cy="1143000"/>
          </a:xfrm>
        </p:spPr>
        <p:txBody>
          <a:bodyPr>
            <a:normAutofit/>
          </a:bodyPr>
          <a:lstStyle/>
          <a:p>
            <a:pPr eaLnBrk="1" hangingPunct="1">
              <a:defRPr/>
            </a:pPr>
            <a:r>
              <a:rPr lang="en-US" sz="3600" b="1" dirty="0" smtClean="0">
                <a:solidFill>
                  <a:srgbClr val="800000"/>
                </a:solidFill>
                <a:latin typeface="Bookman Old Style" pitchFamily="18" charset="0"/>
              </a:rPr>
              <a:t>Nine Domains of GNH</a:t>
            </a:r>
            <a:endParaRPr lang="en-US" sz="3600" b="1" dirty="0">
              <a:solidFill>
                <a:srgbClr val="800000"/>
              </a:solidFill>
              <a:latin typeface="Bookman Old Style" pitchFamily="18" charset="0"/>
            </a:endParaRPr>
          </a:p>
        </p:txBody>
      </p:sp>
      <p:sp>
        <p:nvSpPr>
          <p:cNvPr id="8" name="Content Placeholder 4"/>
          <p:cNvSpPr txBox="1">
            <a:spLocks noGrp="1"/>
          </p:cNvSpPr>
          <p:nvPr>
            <p:ph sz="half" idx="2"/>
          </p:nvPr>
        </p:nvSpPr>
        <p:spPr bwMode="auto">
          <a:xfrm>
            <a:off x="2057400" y="1951037"/>
            <a:ext cx="6324600" cy="5059363"/>
          </a:xfrm>
          <a:prstGeom prst="rect">
            <a:avLst/>
          </a:prstGeom>
          <a:noFill/>
          <a:ln w="9525">
            <a:noFill/>
            <a:miter lim="800000"/>
            <a:headEnd/>
            <a:tailEnd/>
          </a:ln>
          <a:effectLst/>
        </p:spPr>
        <p:txBody>
          <a:bodyPr>
            <a:noAutofit/>
          </a:bodyPr>
          <a:lstStyle/>
          <a:p>
            <a:pPr marL="514350" indent="-514350">
              <a:spcBef>
                <a:spcPts val="0"/>
              </a:spcBef>
              <a:buFont typeface="+mj-lt"/>
              <a:buAutoNum type="arabicPeriod"/>
              <a:defRPr/>
            </a:pPr>
            <a:r>
              <a:rPr lang="en-GB" b="1" kern="0" dirty="0">
                <a:latin typeface="Bookman Old Style" pitchFamily="18" charset="0"/>
              </a:rPr>
              <a:t>Living Standard</a:t>
            </a:r>
          </a:p>
          <a:p>
            <a:pPr marL="514350" indent="-514350">
              <a:spcBef>
                <a:spcPts val="0"/>
              </a:spcBef>
              <a:buFont typeface="+mj-lt"/>
              <a:buAutoNum type="arabicPeriod"/>
              <a:defRPr/>
            </a:pPr>
            <a:r>
              <a:rPr lang="en-GB" b="1" kern="0" dirty="0" smtClean="0">
                <a:latin typeface="Bookman Old Style" pitchFamily="18" charset="0"/>
              </a:rPr>
              <a:t>Health</a:t>
            </a:r>
            <a:endParaRPr lang="en-GB" b="1" kern="0" dirty="0">
              <a:latin typeface="Bookman Old Style" pitchFamily="18" charset="0"/>
            </a:endParaRPr>
          </a:p>
          <a:p>
            <a:pPr marL="514350" indent="-514350">
              <a:spcBef>
                <a:spcPts val="0"/>
              </a:spcBef>
              <a:buFont typeface="+mj-lt"/>
              <a:buAutoNum type="arabicPeriod"/>
              <a:defRPr/>
            </a:pPr>
            <a:r>
              <a:rPr lang="en-GB" b="1" kern="0" dirty="0">
                <a:latin typeface="Bookman Old Style" pitchFamily="18" charset="0"/>
              </a:rPr>
              <a:t>Education</a:t>
            </a:r>
          </a:p>
          <a:p>
            <a:pPr marL="514350" indent="-514350">
              <a:spcBef>
                <a:spcPts val="0"/>
              </a:spcBef>
              <a:buFont typeface="+mj-lt"/>
              <a:buAutoNum type="arabicPeriod"/>
              <a:defRPr/>
            </a:pPr>
            <a:r>
              <a:rPr lang="en-GB" b="1" kern="0" dirty="0" smtClean="0">
                <a:latin typeface="Bookman Old Style" pitchFamily="18" charset="0"/>
              </a:rPr>
              <a:t>Time </a:t>
            </a:r>
            <a:r>
              <a:rPr lang="en-GB" b="1" kern="0" dirty="0">
                <a:latin typeface="Bookman Old Style" pitchFamily="18" charset="0"/>
              </a:rPr>
              <a:t>Use</a:t>
            </a:r>
          </a:p>
          <a:p>
            <a:pPr marL="514350" indent="-514350">
              <a:spcBef>
                <a:spcPts val="0"/>
              </a:spcBef>
              <a:buFont typeface="+mj-lt"/>
              <a:buAutoNum type="arabicPeriod"/>
              <a:defRPr/>
            </a:pPr>
            <a:r>
              <a:rPr lang="en-GB" b="1" kern="0" dirty="0" smtClean="0">
                <a:latin typeface="Bookman Old Style" pitchFamily="18" charset="0"/>
              </a:rPr>
              <a:t>Good Governance</a:t>
            </a:r>
          </a:p>
          <a:p>
            <a:pPr marL="514350" indent="-514350">
              <a:spcBef>
                <a:spcPts val="0"/>
              </a:spcBef>
              <a:buFont typeface="+mj-lt"/>
              <a:buAutoNum type="arabicPeriod"/>
              <a:defRPr/>
            </a:pPr>
            <a:r>
              <a:rPr lang="en-GB" b="1" kern="0" dirty="0">
                <a:latin typeface="Bookman Old Style" pitchFamily="18" charset="0"/>
              </a:rPr>
              <a:t>Ecological Diversity &amp; Resilience</a:t>
            </a:r>
          </a:p>
          <a:p>
            <a:pPr marL="514350" indent="-514350">
              <a:spcBef>
                <a:spcPts val="0"/>
              </a:spcBef>
              <a:buFont typeface="+mj-lt"/>
              <a:buAutoNum type="arabicPeriod"/>
              <a:defRPr/>
            </a:pPr>
            <a:r>
              <a:rPr lang="en-GB" b="1" kern="0" dirty="0" smtClean="0">
                <a:latin typeface="Bookman Old Style" pitchFamily="18" charset="0"/>
              </a:rPr>
              <a:t>Psychological </a:t>
            </a:r>
            <a:r>
              <a:rPr lang="en-GB" b="1" kern="0" dirty="0">
                <a:latin typeface="Bookman Old Style" pitchFamily="18" charset="0"/>
              </a:rPr>
              <a:t>Well-being</a:t>
            </a:r>
          </a:p>
          <a:p>
            <a:pPr marL="514350" indent="-514350">
              <a:spcBef>
                <a:spcPts val="0"/>
              </a:spcBef>
              <a:buFont typeface="+mj-lt"/>
              <a:buAutoNum type="arabicPeriod"/>
              <a:defRPr/>
            </a:pPr>
            <a:r>
              <a:rPr lang="en-GB" b="1" kern="0" dirty="0" smtClean="0">
                <a:latin typeface="Bookman Old Style" pitchFamily="18" charset="0"/>
              </a:rPr>
              <a:t>Community Vitality</a:t>
            </a:r>
            <a:endParaRPr lang="en-GB" b="1" kern="0" dirty="0">
              <a:latin typeface="Bookman Old Style" pitchFamily="18" charset="0"/>
            </a:endParaRPr>
          </a:p>
          <a:p>
            <a:pPr marL="514350" indent="-514350">
              <a:spcBef>
                <a:spcPts val="0"/>
              </a:spcBef>
              <a:buFont typeface="+mj-lt"/>
              <a:buAutoNum type="arabicPeriod"/>
              <a:defRPr/>
            </a:pPr>
            <a:r>
              <a:rPr lang="en-GB" b="1" kern="0" dirty="0" smtClean="0">
                <a:latin typeface="Bookman Old Style" pitchFamily="18" charset="0"/>
              </a:rPr>
              <a:t>Culture Diversity &amp; Resilience</a:t>
            </a:r>
            <a:endParaRPr lang="en-GB" b="1" kern="0" dirty="0">
              <a:latin typeface="Bookman Old Style" pitchFamily="18" charset="0"/>
            </a:endParaRPr>
          </a:p>
          <a:p>
            <a:pPr marL="0" indent="0">
              <a:spcBef>
                <a:spcPts val="0"/>
              </a:spcBef>
              <a:buNone/>
              <a:defRPr/>
            </a:pPr>
            <a:endParaRPr lang="en-GB" sz="3000" kern="0" dirty="0">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7" name="Picture 6"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629086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normAutofit/>
          </a:bodyPr>
          <a:lstStyle/>
          <a:p>
            <a:pPr eaLnBrk="1" hangingPunct="1">
              <a:defRPr/>
            </a:pPr>
            <a:r>
              <a:rPr lang="en-US" sz="3600" b="1" dirty="0" smtClean="0">
                <a:solidFill>
                  <a:srgbClr val="800000"/>
                </a:solidFill>
                <a:latin typeface="Bookman Old Style" pitchFamily="18" charset="0"/>
              </a:rPr>
              <a:t>Domains of GNH</a:t>
            </a:r>
            <a:endParaRPr lang="en-US" sz="3600" b="1" dirty="0">
              <a:solidFill>
                <a:srgbClr val="800000"/>
              </a:solidFill>
              <a:latin typeface="Bookman Old Style" pitchFamily="18" charset="0"/>
            </a:endParaRPr>
          </a:p>
        </p:txBody>
      </p:sp>
      <p:sp>
        <p:nvSpPr>
          <p:cNvPr id="8" name="Content Placeholder 4"/>
          <p:cNvSpPr txBox="1">
            <a:spLocks noGrp="1"/>
          </p:cNvSpPr>
          <p:nvPr>
            <p:ph sz="half" idx="2"/>
          </p:nvPr>
        </p:nvSpPr>
        <p:spPr bwMode="auto">
          <a:xfrm>
            <a:off x="2057400" y="1143000"/>
            <a:ext cx="6324600" cy="5059363"/>
          </a:xfrm>
          <a:prstGeom prst="rect">
            <a:avLst/>
          </a:prstGeom>
          <a:noFill/>
          <a:ln w="9525">
            <a:noFill/>
            <a:miter lim="800000"/>
            <a:headEnd/>
            <a:tailEnd/>
          </a:ln>
          <a:effectLst/>
        </p:spPr>
        <p:txBody>
          <a:bodyPr>
            <a:noAutofit/>
          </a:bodyPr>
          <a:lstStyle/>
          <a:p>
            <a:pPr marL="0" indent="0">
              <a:spcBef>
                <a:spcPts val="0"/>
              </a:spcBef>
              <a:buNone/>
              <a:defRPr/>
            </a:pPr>
            <a:r>
              <a:rPr lang="en-GB" sz="3600" b="1" kern="0" dirty="0" smtClean="0">
                <a:solidFill>
                  <a:srgbClr val="C00000"/>
                </a:solidFill>
                <a:latin typeface="Bookman Old Style" pitchFamily="18" charset="0"/>
              </a:rPr>
              <a:t>Standard Domains</a:t>
            </a:r>
          </a:p>
          <a:p>
            <a:pPr>
              <a:spcBef>
                <a:spcPts val="0"/>
              </a:spcBef>
              <a:defRPr/>
            </a:pPr>
            <a:r>
              <a:rPr lang="en-GB" sz="3600" b="1" kern="0" dirty="0" smtClean="0">
                <a:latin typeface="Bookman Old Style" pitchFamily="18" charset="0"/>
              </a:rPr>
              <a:t>Living </a:t>
            </a:r>
            <a:r>
              <a:rPr lang="en-GB" sz="3600" b="1" kern="0" dirty="0">
                <a:latin typeface="Bookman Old Style" pitchFamily="18" charset="0"/>
              </a:rPr>
              <a:t>Standard</a:t>
            </a:r>
          </a:p>
          <a:p>
            <a:pPr marL="342900" indent="-342900">
              <a:spcBef>
                <a:spcPts val="0"/>
              </a:spcBef>
              <a:defRPr/>
            </a:pPr>
            <a:r>
              <a:rPr lang="en-GB" sz="3600" b="1" kern="0" dirty="0" smtClean="0">
                <a:latin typeface="Bookman Old Style" pitchFamily="18" charset="0"/>
              </a:rPr>
              <a:t>Health</a:t>
            </a:r>
            <a:endParaRPr lang="en-GB" sz="3600" b="1" kern="0" dirty="0">
              <a:latin typeface="Bookman Old Style" pitchFamily="18" charset="0"/>
            </a:endParaRPr>
          </a:p>
          <a:p>
            <a:pPr marL="342900" indent="-342900">
              <a:spcBef>
                <a:spcPts val="0"/>
              </a:spcBef>
              <a:defRPr/>
            </a:pPr>
            <a:r>
              <a:rPr lang="en-GB" sz="3600" b="1" kern="0" dirty="0">
                <a:latin typeface="Bookman Old Style" pitchFamily="18" charset="0"/>
              </a:rPr>
              <a:t>Education</a:t>
            </a:r>
          </a:p>
          <a:p>
            <a:pPr marL="342900" indent="-342900">
              <a:spcBef>
                <a:spcPts val="0"/>
              </a:spcBef>
              <a:defRPr/>
            </a:pPr>
            <a:r>
              <a:rPr lang="en-GB" b="1" kern="0" dirty="0" smtClean="0">
                <a:solidFill>
                  <a:schemeClr val="bg1">
                    <a:lumMod val="65000"/>
                  </a:schemeClr>
                </a:solidFill>
                <a:latin typeface="Bookman Old Style" pitchFamily="18" charset="0"/>
              </a:rPr>
              <a:t>Time </a:t>
            </a:r>
            <a:r>
              <a:rPr lang="en-GB" b="1" kern="0" dirty="0">
                <a:solidFill>
                  <a:schemeClr val="bg1">
                    <a:lumMod val="65000"/>
                  </a:schemeClr>
                </a:solidFill>
                <a:latin typeface="Bookman Old Style" pitchFamily="18" charset="0"/>
              </a:rPr>
              <a:t>Use</a:t>
            </a:r>
          </a:p>
          <a:p>
            <a:pPr marL="342900" indent="-342900">
              <a:spcBef>
                <a:spcPts val="0"/>
              </a:spcBef>
              <a:defRPr/>
            </a:pPr>
            <a:r>
              <a:rPr lang="en-GB" b="1" kern="0" dirty="0" smtClean="0">
                <a:solidFill>
                  <a:schemeClr val="bg1">
                    <a:lumMod val="65000"/>
                  </a:schemeClr>
                </a:solidFill>
                <a:latin typeface="Bookman Old Style" pitchFamily="18" charset="0"/>
              </a:rPr>
              <a:t>Good Governance</a:t>
            </a:r>
          </a:p>
          <a:p>
            <a:pPr>
              <a:spcBef>
                <a:spcPts val="0"/>
              </a:spcBef>
              <a:defRPr/>
            </a:pPr>
            <a:r>
              <a:rPr lang="en-GB" b="1" kern="0" dirty="0">
                <a:solidFill>
                  <a:schemeClr val="bg1">
                    <a:lumMod val="65000"/>
                  </a:schemeClr>
                </a:solidFill>
                <a:latin typeface="Bookman Old Style" pitchFamily="18" charset="0"/>
              </a:rPr>
              <a:t>Ecological Diversity &amp; Resilience</a:t>
            </a:r>
          </a:p>
          <a:p>
            <a:pPr>
              <a:spcBef>
                <a:spcPts val="0"/>
              </a:spcBef>
              <a:defRPr/>
            </a:pPr>
            <a:r>
              <a:rPr lang="en-GB" b="1" kern="0" dirty="0" smtClean="0">
                <a:solidFill>
                  <a:schemeClr val="bg1">
                    <a:lumMod val="65000"/>
                  </a:schemeClr>
                </a:solidFill>
                <a:latin typeface="Bookman Old Style" pitchFamily="18" charset="0"/>
              </a:rPr>
              <a:t>Psychological </a:t>
            </a:r>
            <a:r>
              <a:rPr lang="en-GB" b="1" kern="0" dirty="0">
                <a:solidFill>
                  <a:schemeClr val="bg1">
                    <a:lumMod val="65000"/>
                  </a:schemeClr>
                </a:solidFill>
                <a:latin typeface="Bookman Old Style" pitchFamily="18" charset="0"/>
              </a:rPr>
              <a:t>Well-being</a:t>
            </a:r>
          </a:p>
          <a:p>
            <a:pPr marL="342900" indent="-342900">
              <a:spcBef>
                <a:spcPts val="0"/>
              </a:spcBef>
              <a:defRPr/>
            </a:pPr>
            <a:r>
              <a:rPr lang="en-GB" b="1" kern="0" dirty="0" smtClean="0">
                <a:solidFill>
                  <a:schemeClr val="bg1">
                    <a:lumMod val="65000"/>
                  </a:schemeClr>
                </a:solidFill>
                <a:latin typeface="Bookman Old Style" pitchFamily="18" charset="0"/>
              </a:rPr>
              <a:t>Community Vitality</a:t>
            </a:r>
            <a:endParaRPr lang="en-GB" b="1" kern="0" dirty="0">
              <a:solidFill>
                <a:schemeClr val="bg1">
                  <a:lumMod val="65000"/>
                </a:schemeClr>
              </a:solidFill>
              <a:latin typeface="Bookman Old Style" pitchFamily="18" charset="0"/>
            </a:endParaRPr>
          </a:p>
          <a:p>
            <a:pPr marL="342900" indent="-342900">
              <a:spcBef>
                <a:spcPts val="0"/>
              </a:spcBef>
              <a:defRPr/>
            </a:pPr>
            <a:r>
              <a:rPr lang="en-GB" b="1" kern="0" dirty="0" smtClean="0">
                <a:solidFill>
                  <a:schemeClr val="bg1">
                    <a:lumMod val="65000"/>
                  </a:schemeClr>
                </a:solidFill>
                <a:latin typeface="Bookman Old Style" pitchFamily="18" charset="0"/>
              </a:rPr>
              <a:t>Culture Diversity &amp; Resilience</a:t>
            </a:r>
            <a:endParaRPr lang="en-GB" b="1" kern="0" dirty="0">
              <a:solidFill>
                <a:schemeClr val="bg1">
                  <a:lumMod val="65000"/>
                </a:schemeClr>
              </a:solidFill>
              <a:latin typeface="Bookman Old Style" pitchFamily="18" charset="0"/>
            </a:endParaRPr>
          </a:p>
          <a:p>
            <a:pPr marL="0" indent="0">
              <a:spcBef>
                <a:spcPts val="0"/>
              </a:spcBef>
              <a:buNone/>
              <a:defRPr/>
            </a:pPr>
            <a:endParaRPr lang="en-GB" sz="3000" kern="0" dirty="0">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7" name="Picture 6"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223190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normAutofit/>
          </a:bodyPr>
          <a:lstStyle/>
          <a:p>
            <a:pPr eaLnBrk="1" hangingPunct="1">
              <a:defRPr/>
            </a:pPr>
            <a:r>
              <a:rPr lang="en-US" sz="3600" b="1" dirty="0" smtClean="0">
                <a:solidFill>
                  <a:srgbClr val="800000"/>
                </a:solidFill>
                <a:latin typeface="Bookman Old Style" pitchFamily="18" charset="0"/>
              </a:rPr>
              <a:t>Domains of GNH</a:t>
            </a:r>
            <a:endParaRPr lang="en-US" sz="3600" b="1" dirty="0">
              <a:solidFill>
                <a:srgbClr val="800000"/>
              </a:solidFill>
              <a:latin typeface="Bookman Old Style" pitchFamily="18" charset="0"/>
            </a:endParaRPr>
          </a:p>
        </p:txBody>
      </p:sp>
      <p:sp>
        <p:nvSpPr>
          <p:cNvPr id="8" name="Content Placeholder 4"/>
          <p:cNvSpPr txBox="1">
            <a:spLocks noGrp="1"/>
          </p:cNvSpPr>
          <p:nvPr>
            <p:ph sz="half" idx="2"/>
          </p:nvPr>
        </p:nvSpPr>
        <p:spPr bwMode="auto">
          <a:xfrm>
            <a:off x="2057400" y="1143000"/>
            <a:ext cx="7086600" cy="5059363"/>
          </a:xfrm>
          <a:prstGeom prst="rect">
            <a:avLst/>
          </a:prstGeom>
          <a:noFill/>
          <a:ln w="9525">
            <a:noFill/>
            <a:miter lim="800000"/>
            <a:headEnd/>
            <a:tailEnd/>
          </a:ln>
          <a:effectLst/>
        </p:spPr>
        <p:txBody>
          <a:bodyPr>
            <a:noAutofit/>
          </a:bodyPr>
          <a:lstStyle/>
          <a:p>
            <a:pPr>
              <a:spcBef>
                <a:spcPts val="0"/>
              </a:spcBef>
              <a:defRPr/>
            </a:pPr>
            <a:r>
              <a:rPr lang="en-GB" b="1" kern="0" dirty="0">
                <a:solidFill>
                  <a:schemeClr val="bg1">
                    <a:lumMod val="75000"/>
                  </a:schemeClr>
                </a:solidFill>
                <a:latin typeface="Bookman Old Style" pitchFamily="18" charset="0"/>
              </a:rPr>
              <a:t>Living Standard</a:t>
            </a:r>
          </a:p>
          <a:p>
            <a:pPr marL="342900" indent="-342900">
              <a:spcBef>
                <a:spcPts val="0"/>
              </a:spcBef>
              <a:defRPr/>
            </a:pPr>
            <a:r>
              <a:rPr lang="en-GB" b="1" kern="0" dirty="0" smtClean="0">
                <a:solidFill>
                  <a:schemeClr val="bg1">
                    <a:lumMod val="75000"/>
                  </a:schemeClr>
                </a:solidFill>
                <a:latin typeface="Bookman Old Style" pitchFamily="18" charset="0"/>
              </a:rPr>
              <a:t>Health</a:t>
            </a:r>
            <a:endParaRPr lang="en-GB" b="1" kern="0" dirty="0">
              <a:solidFill>
                <a:schemeClr val="bg1">
                  <a:lumMod val="75000"/>
                </a:schemeClr>
              </a:solidFill>
              <a:latin typeface="Bookman Old Style" pitchFamily="18" charset="0"/>
            </a:endParaRPr>
          </a:p>
          <a:p>
            <a:pPr marL="342900" indent="-342900">
              <a:spcBef>
                <a:spcPts val="0"/>
              </a:spcBef>
              <a:defRPr/>
            </a:pPr>
            <a:r>
              <a:rPr lang="en-GB" b="1" kern="0" dirty="0">
                <a:solidFill>
                  <a:schemeClr val="bg1">
                    <a:lumMod val="75000"/>
                  </a:schemeClr>
                </a:solidFill>
                <a:latin typeface="Bookman Old Style" pitchFamily="18" charset="0"/>
              </a:rPr>
              <a:t>Education</a:t>
            </a:r>
          </a:p>
          <a:p>
            <a:pPr marL="0" indent="0">
              <a:spcBef>
                <a:spcPts val="0"/>
              </a:spcBef>
              <a:buNone/>
              <a:defRPr/>
            </a:pPr>
            <a:r>
              <a:rPr lang="en-GB" sz="3600" b="1" kern="0" dirty="0" smtClean="0">
                <a:solidFill>
                  <a:srgbClr val="C00000"/>
                </a:solidFill>
                <a:latin typeface="Bookman Old Style" pitchFamily="18" charset="0"/>
              </a:rPr>
              <a:t>Newer Domains</a:t>
            </a:r>
            <a:endParaRPr lang="en-GB" sz="3600" b="1" kern="0" dirty="0">
              <a:solidFill>
                <a:srgbClr val="C00000"/>
              </a:solidFill>
              <a:latin typeface="Bookman Old Style" pitchFamily="18" charset="0"/>
            </a:endParaRPr>
          </a:p>
          <a:p>
            <a:pPr marL="342900" indent="-342900">
              <a:spcBef>
                <a:spcPts val="0"/>
              </a:spcBef>
              <a:defRPr/>
            </a:pPr>
            <a:r>
              <a:rPr lang="en-GB" sz="3600" b="1" kern="0" dirty="0" smtClean="0">
                <a:latin typeface="Bookman Old Style" pitchFamily="18" charset="0"/>
              </a:rPr>
              <a:t>Time </a:t>
            </a:r>
            <a:r>
              <a:rPr lang="en-GB" sz="3600" b="1" kern="0" dirty="0">
                <a:latin typeface="Bookman Old Style" pitchFamily="18" charset="0"/>
              </a:rPr>
              <a:t>Use</a:t>
            </a:r>
          </a:p>
          <a:p>
            <a:pPr marL="342900" indent="-342900">
              <a:spcBef>
                <a:spcPts val="0"/>
              </a:spcBef>
              <a:defRPr/>
            </a:pPr>
            <a:r>
              <a:rPr lang="en-GB" sz="3600" b="1" kern="0" dirty="0" smtClean="0">
                <a:latin typeface="Bookman Old Style" pitchFamily="18" charset="0"/>
              </a:rPr>
              <a:t>Good Governance</a:t>
            </a:r>
          </a:p>
          <a:p>
            <a:pPr>
              <a:spcBef>
                <a:spcPts val="0"/>
              </a:spcBef>
              <a:defRPr/>
            </a:pPr>
            <a:r>
              <a:rPr lang="en-GB" sz="3600" b="1" kern="0" dirty="0">
                <a:latin typeface="Bookman Old Style" pitchFamily="18" charset="0"/>
              </a:rPr>
              <a:t>Ecological Diversity &amp; Resilience</a:t>
            </a:r>
          </a:p>
          <a:p>
            <a:pPr>
              <a:spcBef>
                <a:spcPts val="0"/>
              </a:spcBef>
              <a:defRPr/>
            </a:pPr>
            <a:r>
              <a:rPr lang="en-GB" b="1" kern="0" dirty="0" smtClean="0">
                <a:solidFill>
                  <a:schemeClr val="bg1">
                    <a:lumMod val="75000"/>
                  </a:schemeClr>
                </a:solidFill>
                <a:latin typeface="Bookman Old Style" pitchFamily="18" charset="0"/>
              </a:rPr>
              <a:t>Psychological </a:t>
            </a:r>
            <a:r>
              <a:rPr lang="en-GB" b="1" kern="0" dirty="0">
                <a:solidFill>
                  <a:schemeClr val="bg1">
                    <a:lumMod val="75000"/>
                  </a:schemeClr>
                </a:solidFill>
                <a:latin typeface="Bookman Old Style" pitchFamily="18" charset="0"/>
              </a:rPr>
              <a:t>Well-being</a:t>
            </a:r>
          </a:p>
          <a:p>
            <a:pPr marL="342900" indent="-342900">
              <a:spcBef>
                <a:spcPts val="0"/>
              </a:spcBef>
              <a:defRPr/>
            </a:pPr>
            <a:r>
              <a:rPr lang="en-GB" b="1" kern="0" dirty="0" smtClean="0">
                <a:solidFill>
                  <a:schemeClr val="bg1">
                    <a:lumMod val="75000"/>
                  </a:schemeClr>
                </a:solidFill>
                <a:latin typeface="Bookman Old Style" pitchFamily="18" charset="0"/>
              </a:rPr>
              <a:t>Community Vitality</a:t>
            </a:r>
            <a:endParaRPr lang="en-GB" b="1" kern="0" dirty="0">
              <a:solidFill>
                <a:schemeClr val="bg1">
                  <a:lumMod val="75000"/>
                </a:schemeClr>
              </a:solidFill>
              <a:latin typeface="Bookman Old Style" pitchFamily="18" charset="0"/>
            </a:endParaRPr>
          </a:p>
          <a:p>
            <a:pPr marL="342900" indent="-342900">
              <a:spcBef>
                <a:spcPts val="0"/>
              </a:spcBef>
              <a:defRPr/>
            </a:pPr>
            <a:r>
              <a:rPr lang="en-GB" b="1" kern="0" dirty="0" smtClean="0">
                <a:solidFill>
                  <a:schemeClr val="bg1">
                    <a:lumMod val="75000"/>
                  </a:schemeClr>
                </a:solidFill>
                <a:latin typeface="Bookman Old Style" pitchFamily="18" charset="0"/>
              </a:rPr>
              <a:t>Culture Diversity &amp; Resilience</a:t>
            </a:r>
            <a:endParaRPr lang="en-GB" b="1" kern="0" dirty="0">
              <a:solidFill>
                <a:schemeClr val="bg1">
                  <a:lumMod val="75000"/>
                </a:schemeClr>
              </a:solidFill>
              <a:latin typeface="Bookman Old Style" pitchFamily="18" charset="0"/>
            </a:endParaRPr>
          </a:p>
          <a:p>
            <a:pPr marL="0" indent="0">
              <a:spcBef>
                <a:spcPts val="0"/>
              </a:spcBef>
              <a:buNone/>
              <a:defRPr/>
            </a:pPr>
            <a:endParaRPr lang="en-GB" sz="3000" kern="0" dirty="0">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7" name="Picture 6"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223190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913"/>
            <a:ext cx="7772400" cy="1143000"/>
          </a:xfrm>
        </p:spPr>
        <p:txBody>
          <a:bodyPr>
            <a:normAutofit/>
          </a:bodyPr>
          <a:lstStyle/>
          <a:p>
            <a:pPr eaLnBrk="1" hangingPunct="1">
              <a:defRPr/>
            </a:pPr>
            <a:r>
              <a:rPr lang="en-US" sz="3600" b="1" dirty="0" smtClean="0">
                <a:solidFill>
                  <a:srgbClr val="800000"/>
                </a:solidFill>
                <a:latin typeface="Bookman Old Style" pitchFamily="18" charset="0"/>
              </a:rPr>
              <a:t>Domains of GNH</a:t>
            </a:r>
            <a:endParaRPr lang="en-US" sz="3600" b="1" dirty="0">
              <a:solidFill>
                <a:srgbClr val="800000"/>
              </a:solidFill>
              <a:latin typeface="Bookman Old Style" pitchFamily="18" charset="0"/>
            </a:endParaRPr>
          </a:p>
        </p:txBody>
      </p:sp>
      <p:sp>
        <p:nvSpPr>
          <p:cNvPr id="8" name="Content Placeholder 4"/>
          <p:cNvSpPr txBox="1">
            <a:spLocks noGrp="1"/>
          </p:cNvSpPr>
          <p:nvPr>
            <p:ph sz="half" idx="2"/>
          </p:nvPr>
        </p:nvSpPr>
        <p:spPr bwMode="auto">
          <a:xfrm>
            <a:off x="2057400" y="1143000"/>
            <a:ext cx="7086600" cy="5059363"/>
          </a:xfrm>
          <a:prstGeom prst="rect">
            <a:avLst/>
          </a:prstGeom>
          <a:noFill/>
          <a:ln w="9525">
            <a:noFill/>
            <a:miter lim="800000"/>
            <a:headEnd/>
            <a:tailEnd/>
          </a:ln>
          <a:effectLst/>
        </p:spPr>
        <p:txBody>
          <a:bodyPr>
            <a:noAutofit/>
          </a:bodyPr>
          <a:lstStyle/>
          <a:p>
            <a:pPr>
              <a:spcBef>
                <a:spcPts val="0"/>
              </a:spcBef>
              <a:defRPr/>
            </a:pPr>
            <a:r>
              <a:rPr lang="en-GB" b="1" kern="0" dirty="0">
                <a:solidFill>
                  <a:schemeClr val="bg1">
                    <a:lumMod val="75000"/>
                  </a:schemeClr>
                </a:solidFill>
                <a:latin typeface="Bookman Old Style" pitchFamily="18" charset="0"/>
              </a:rPr>
              <a:t>Living Standard</a:t>
            </a:r>
          </a:p>
          <a:p>
            <a:pPr marL="342900" indent="-342900">
              <a:spcBef>
                <a:spcPts val="0"/>
              </a:spcBef>
              <a:defRPr/>
            </a:pPr>
            <a:r>
              <a:rPr lang="en-GB" b="1" kern="0" dirty="0" smtClean="0">
                <a:solidFill>
                  <a:schemeClr val="bg1">
                    <a:lumMod val="75000"/>
                  </a:schemeClr>
                </a:solidFill>
                <a:latin typeface="Bookman Old Style" pitchFamily="18" charset="0"/>
              </a:rPr>
              <a:t>Health</a:t>
            </a:r>
            <a:endParaRPr lang="en-GB" b="1" kern="0" dirty="0">
              <a:solidFill>
                <a:schemeClr val="bg1">
                  <a:lumMod val="75000"/>
                </a:schemeClr>
              </a:solidFill>
              <a:latin typeface="Bookman Old Style" pitchFamily="18" charset="0"/>
            </a:endParaRPr>
          </a:p>
          <a:p>
            <a:pPr marL="342900" indent="-342900">
              <a:spcBef>
                <a:spcPts val="0"/>
              </a:spcBef>
              <a:defRPr/>
            </a:pPr>
            <a:r>
              <a:rPr lang="en-GB" b="1" kern="0" dirty="0">
                <a:solidFill>
                  <a:schemeClr val="bg1">
                    <a:lumMod val="75000"/>
                  </a:schemeClr>
                </a:solidFill>
                <a:latin typeface="Bookman Old Style" pitchFamily="18" charset="0"/>
              </a:rPr>
              <a:t>Education</a:t>
            </a:r>
          </a:p>
          <a:p>
            <a:pPr marL="342900" indent="-342900">
              <a:spcBef>
                <a:spcPts val="0"/>
              </a:spcBef>
              <a:defRPr/>
            </a:pPr>
            <a:r>
              <a:rPr lang="en-GB" b="1" kern="0" dirty="0" smtClean="0">
                <a:solidFill>
                  <a:schemeClr val="bg1">
                    <a:lumMod val="75000"/>
                  </a:schemeClr>
                </a:solidFill>
                <a:latin typeface="Bookman Old Style" pitchFamily="18" charset="0"/>
              </a:rPr>
              <a:t>Time </a:t>
            </a:r>
            <a:r>
              <a:rPr lang="en-GB" b="1" kern="0" dirty="0">
                <a:solidFill>
                  <a:schemeClr val="bg1">
                    <a:lumMod val="75000"/>
                  </a:schemeClr>
                </a:solidFill>
                <a:latin typeface="Bookman Old Style" pitchFamily="18" charset="0"/>
              </a:rPr>
              <a:t>Use</a:t>
            </a:r>
          </a:p>
          <a:p>
            <a:pPr marL="342900" indent="-342900">
              <a:spcBef>
                <a:spcPts val="0"/>
              </a:spcBef>
              <a:defRPr/>
            </a:pPr>
            <a:r>
              <a:rPr lang="en-GB" b="1" kern="0" dirty="0" smtClean="0">
                <a:solidFill>
                  <a:schemeClr val="bg1">
                    <a:lumMod val="75000"/>
                  </a:schemeClr>
                </a:solidFill>
                <a:latin typeface="Bookman Old Style" pitchFamily="18" charset="0"/>
              </a:rPr>
              <a:t>Good Governance</a:t>
            </a:r>
          </a:p>
          <a:p>
            <a:pPr>
              <a:spcBef>
                <a:spcPts val="0"/>
              </a:spcBef>
              <a:defRPr/>
            </a:pPr>
            <a:r>
              <a:rPr lang="en-GB" b="1" kern="0" dirty="0">
                <a:solidFill>
                  <a:schemeClr val="bg1">
                    <a:lumMod val="75000"/>
                  </a:schemeClr>
                </a:solidFill>
                <a:latin typeface="Bookman Old Style" pitchFamily="18" charset="0"/>
              </a:rPr>
              <a:t>Ecological Diversity &amp; Resilience</a:t>
            </a:r>
          </a:p>
          <a:p>
            <a:pPr marL="0" indent="0">
              <a:spcBef>
                <a:spcPts val="0"/>
              </a:spcBef>
              <a:buNone/>
              <a:defRPr/>
            </a:pPr>
            <a:r>
              <a:rPr lang="en-GB" sz="3600" b="1" kern="0" dirty="0" smtClean="0">
                <a:solidFill>
                  <a:srgbClr val="C00000"/>
                </a:solidFill>
                <a:latin typeface="Bookman Old Style" pitchFamily="18" charset="0"/>
              </a:rPr>
              <a:t>Innovative Domains</a:t>
            </a:r>
            <a:endParaRPr lang="en-GB" sz="3600" b="1" kern="0" dirty="0">
              <a:solidFill>
                <a:srgbClr val="C00000"/>
              </a:solidFill>
              <a:latin typeface="Bookman Old Style" pitchFamily="18" charset="0"/>
            </a:endParaRPr>
          </a:p>
          <a:p>
            <a:pPr>
              <a:spcBef>
                <a:spcPts val="0"/>
              </a:spcBef>
              <a:defRPr/>
            </a:pPr>
            <a:r>
              <a:rPr lang="en-GB" sz="3600" b="1" kern="0" dirty="0" smtClean="0">
                <a:latin typeface="Bookman Old Style" pitchFamily="18" charset="0"/>
              </a:rPr>
              <a:t>Psychological </a:t>
            </a:r>
            <a:r>
              <a:rPr lang="en-GB" sz="3600" b="1" kern="0" dirty="0">
                <a:latin typeface="Bookman Old Style" pitchFamily="18" charset="0"/>
              </a:rPr>
              <a:t>Well-being</a:t>
            </a:r>
          </a:p>
          <a:p>
            <a:pPr marL="342900" indent="-342900">
              <a:spcBef>
                <a:spcPts val="0"/>
              </a:spcBef>
              <a:defRPr/>
            </a:pPr>
            <a:r>
              <a:rPr lang="en-GB" sz="3600" b="1" kern="0" dirty="0" smtClean="0">
                <a:latin typeface="Bookman Old Style" pitchFamily="18" charset="0"/>
              </a:rPr>
              <a:t>Community Vitality</a:t>
            </a:r>
            <a:endParaRPr lang="en-GB" sz="3600" b="1" kern="0" dirty="0">
              <a:latin typeface="Bookman Old Style" pitchFamily="18" charset="0"/>
            </a:endParaRPr>
          </a:p>
          <a:p>
            <a:pPr marL="342900" indent="-342900">
              <a:spcBef>
                <a:spcPts val="0"/>
              </a:spcBef>
              <a:defRPr/>
            </a:pPr>
            <a:r>
              <a:rPr lang="en-GB" sz="3600" b="1" kern="0" dirty="0" smtClean="0">
                <a:latin typeface="Bookman Old Style" pitchFamily="18" charset="0"/>
              </a:rPr>
              <a:t>Culture Diversity &amp; Resilience</a:t>
            </a:r>
            <a:endParaRPr lang="en-GB" sz="3600" b="1" kern="0" dirty="0">
              <a:latin typeface="Bookman Old Style" pitchFamily="18" charset="0"/>
            </a:endParaRPr>
          </a:p>
          <a:p>
            <a:pPr marL="0" indent="0">
              <a:spcBef>
                <a:spcPts val="0"/>
              </a:spcBef>
              <a:buNone/>
              <a:defRPr/>
            </a:pPr>
            <a:endParaRPr lang="en-GB" sz="3000" kern="0" dirty="0">
              <a:latin typeface="Bookman Old Style"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sp>
        <p:nvSpPr>
          <p:cNvPr id="7"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9"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0" name="Picture 9"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549552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1" y="0"/>
            <a:ext cx="9158287" cy="6858000"/>
          </a:xfrm>
          <a:prstGeom prst="rect">
            <a:avLst/>
          </a:prstGeom>
          <a:noFill/>
          <a:ln>
            <a:miter lim="800000"/>
            <a:headEnd/>
            <a:tailEnd/>
          </a:ln>
        </p:spPr>
        <p:txBody>
          <a:bodyPr/>
          <a:lstStyle/>
          <a:p>
            <a:pPr marL="342900" indent="-342900" eaLnBrk="0" hangingPunct="0">
              <a:lnSpc>
                <a:spcPct val="90000"/>
              </a:lnSpc>
              <a:spcBef>
                <a:spcPct val="20000"/>
              </a:spcBef>
              <a:buClr>
                <a:srgbClr val="0A007C"/>
              </a:buClr>
              <a:buFont typeface="Wingdings" pitchFamily="2" charset="2"/>
              <a:buNone/>
              <a:defRPr/>
            </a:pPr>
            <a:endParaRPr lang="en-US" sz="2800" kern="0" dirty="0" smtClean="0">
              <a:solidFill>
                <a:prstClr val="black"/>
              </a:solidFill>
              <a:latin typeface="Bookman Old Style" pitchFamily="18" charset="0"/>
            </a:endParaRPr>
          </a:p>
          <a:p>
            <a:pPr marL="442913"/>
            <a:endParaRPr lang="en-US" sz="3200" b="1" dirty="0" smtClean="0">
              <a:solidFill>
                <a:prstClr val="black"/>
              </a:solidFill>
              <a:latin typeface="Bookman Old Style" pitchFamily="18" charset="0"/>
            </a:endParaRPr>
          </a:p>
          <a:p>
            <a:pPr marL="442913"/>
            <a:r>
              <a:rPr lang="en-US" sz="3200" b="1" dirty="0" smtClean="0">
                <a:solidFill>
                  <a:prstClr val="black"/>
                </a:solidFill>
                <a:latin typeface="Bookman Old Style" pitchFamily="18" charset="0"/>
              </a:rPr>
              <a:t>GNH </a:t>
            </a:r>
            <a:r>
              <a:rPr lang="en-US" sz="3200" b="1" dirty="0">
                <a:solidFill>
                  <a:prstClr val="black"/>
                </a:solidFill>
                <a:latin typeface="Bookman Old Style" pitchFamily="18" charset="0"/>
              </a:rPr>
              <a:t>Index </a:t>
            </a:r>
            <a:r>
              <a:rPr lang="en-US" sz="3200" b="1" dirty="0" smtClean="0">
                <a:solidFill>
                  <a:prstClr val="black"/>
                </a:solidFill>
                <a:latin typeface="Bookman Old Style" pitchFamily="18" charset="0"/>
              </a:rPr>
              <a:t>Survey, 2010</a:t>
            </a:r>
          </a:p>
          <a:p>
            <a:pPr marL="442913"/>
            <a:r>
              <a:rPr lang="en-US" sz="3200" b="1" dirty="0" smtClean="0">
                <a:solidFill>
                  <a:prstClr val="black"/>
                </a:solidFill>
                <a:latin typeface="Bookman Old Style" pitchFamily="18" charset="0"/>
              </a:rPr>
              <a:t>			CBS</a:t>
            </a:r>
          </a:p>
          <a:p>
            <a:pPr marL="442913"/>
            <a:r>
              <a:rPr lang="en-US" sz="2800" b="1" dirty="0" smtClean="0">
                <a:solidFill>
                  <a:prstClr val="black"/>
                </a:solidFill>
                <a:latin typeface="Bookman Old Style" pitchFamily="18" charset="0"/>
              </a:rPr>
              <a:t>Completed Interviews = 7142</a:t>
            </a:r>
            <a:endParaRPr lang="en-US" sz="2800" b="1" dirty="0">
              <a:solidFill>
                <a:prstClr val="black"/>
              </a:solidFill>
              <a:latin typeface="Bookman Old Style" pitchFamily="18" charset="0"/>
            </a:endParaRPr>
          </a:p>
          <a:p>
            <a:pPr marL="442913"/>
            <a:r>
              <a:rPr lang="en-US" sz="2800" dirty="0">
                <a:solidFill>
                  <a:prstClr val="black"/>
                </a:solidFill>
                <a:latin typeface="Bookman Old Style" pitchFamily="18" charset="0"/>
              </a:rPr>
              <a:t>Retained Sample size = </a:t>
            </a:r>
            <a:r>
              <a:rPr lang="en-US" sz="2800" dirty="0" smtClean="0">
                <a:solidFill>
                  <a:prstClr val="black"/>
                </a:solidFill>
                <a:latin typeface="Bookman Old Style" pitchFamily="18" charset="0"/>
              </a:rPr>
              <a:t>6476</a:t>
            </a:r>
            <a:endParaRPr lang="en-US" sz="2800" dirty="0">
              <a:solidFill>
                <a:prstClr val="black"/>
              </a:solidFill>
              <a:latin typeface="Bookman Old Style" pitchFamily="18" charset="0"/>
            </a:endParaRPr>
          </a:p>
          <a:p>
            <a:pPr marL="442913"/>
            <a:r>
              <a:rPr lang="en-US" sz="2800" dirty="0" smtClean="0">
                <a:solidFill>
                  <a:prstClr val="black"/>
                </a:solidFill>
                <a:latin typeface="Bookman Old Style" pitchFamily="18" charset="0"/>
              </a:rPr>
              <a:t>Sample </a:t>
            </a:r>
            <a:r>
              <a:rPr lang="en-US" sz="2800" dirty="0">
                <a:solidFill>
                  <a:prstClr val="black"/>
                </a:solidFill>
                <a:latin typeface="Bookman Old Style" pitchFamily="18" charset="0"/>
              </a:rPr>
              <a:t>representative of 20 </a:t>
            </a:r>
            <a:r>
              <a:rPr lang="en-US" sz="2800" dirty="0" smtClean="0">
                <a:solidFill>
                  <a:prstClr val="black"/>
                </a:solidFill>
                <a:latin typeface="Bookman Old Style" pitchFamily="18" charset="0"/>
              </a:rPr>
              <a:t>districts, </a:t>
            </a:r>
          </a:p>
          <a:p>
            <a:pPr marL="442913"/>
            <a:r>
              <a:rPr lang="en-US" sz="2800" dirty="0">
                <a:solidFill>
                  <a:prstClr val="black"/>
                </a:solidFill>
                <a:latin typeface="Bookman Old Style" pitchFamily="18" charset="0"/>
              </a:rPr>
              <a:t>	</a:t>
            </a:r>
            <a:r>
              <a:rPr lang="en-US" sz="2800" dirty="0" smtClean="0">
                <a:solidFill>
                  <a:prstClr val="black"/>
                </a:solidFill>
                <a:latin typeface="Bookman Old Style" pitchFamily="18" charset="0"/>
              </a:rPr>
              <a:t>and by rural and urban areas</a:t>
            </a:r>
          </a:p>
          <a:p>
            <a:pPr marL="442913"/>
            <a:endParaRPr lang="en-US" sz="2800" dirty="0" smtClean="0">
              <a:solidFill>
                <a:prstClr val="black"/>
              </a:solidFill>
              <a:latin typeface="Bookman Old Style" pitchFamily="18" charset="0"/>
            </a:endParaRPr>
          </a:p>
          <a:p>
            <a:pPr marL="442913"/>
            <a:r>
              <a:rPr lang="en-US" sz="2800" dirty="0" smtClean="0">
                <a:solidFill>
                  <a:prstClr val="black"/>
                </a:solidFill>
                <a:latin typeface="Bookman Old Style" pitchFamily="18" charset="0"/>
              </a:rPr>
              <a:t>758 variables, covering </a:t>
            </a:r>
            <a:r>
              <a:rPr lang="en-US" sz="2800" dirty="0">
                <a:solidFill>
                  <a:prstClr val="black"/>
                </a:solidFill>
                <a:latin typeface="Bookman Old Style" pitchFamily="18" charset="0"/>
              </a:rPr>
              <a:t>a</a:t>
            </a:r>
            <a:r>
              <a:rPr lang="en-US" sz="2800" dirty="0" smtClean="0">
                <a:solidFill>
                  <a:prstClr val="black"/>
                </a:solidFill>
                <a:latin typeface="Bookman Old Style" pitchFamily="18" charset="0"/>
              </a:rPr>
              <a:t>ll 9 domains of GNH</a:t>
            </a:r>
          </a:p>
          <a:p>
            <a:pPr marL="442913"/>
            <a:r>
              <a:rPr lang="en-US" sz="2800" dirty="0" smtClean="0">
                <a:solidFill>
                  <a:prstClr val="black"/>
                </a:solidFill>
                <a:latin typeface="Bookman Old Style" pitchFamily="18" charset="0"/>
              </a:rPr>
              <a:t>Unusual depth and quality of data</a:t>
            </a:r>
          </a:p>
          <a:p>
            <a:pPr marL="442913"/>
            <a:endParaRPr lang="en-US" sz="2800" dirty="0">
              <a:solidFill>
                <a:prstClr val="black"/>
              </a:solidFill>
              <a:latin typeface="Bookman Old Style" pitchFamily="18" charset="0"/>
            </a:endParaRPr>
          </a:p>
          <a:p>
            <a:pPr marL="442913"/>
            <a:r>
              <a:rPr lang="en-US" sz="2800" dirty="0" smtClean="0">
                <a:solidFill>
                  <a:prstClr val="black"/>
                </a:solidFill>
                <a:latin typeface="Bookman Old Style" pitchFamily="18" charset="0"/>
              </a:rPr>
              <a:t>Draws on 2006 Pre-Pilot </a:t>
            </a:r>
          </a:p>
          <a:p>
            <a:pPr marL="442913"/>
            <a:r>
              <a:rPr lang="en-US" sz="2800" dirty="0">
                <a:solidFill>
                  <a:prstClr val="black"/>
                </a:solidFill>
                <a:latin typeface="Bookman Old Style" pitchFamily="18" charset="0"/>
              </a:rPr>
              <a:t>	</a:t>
            </a:r>
            <a:r>
              <a:rPr lang="en-US" sz="2800" dirty="0" smtClean="0">
                <a:solidFill>
                  <a:prstClr val="black"/>
                </a:solidFill>
                <a:latin typeface="Bookman Old Style" pitchFamily="18" charset="0"/>
              </a:rPr>
              <a:t>and the 2008 Pilot GNH Survey</a:t>
            </a:r>
          </a:p>
          <a:p>
            <a:endParaRPr lang="en-US" sz="2800" dirty="0">
              <a:solidFill>
                <a:prstClr val="black"/>
              </a:solidFill>
              <a:latin typeface="Bookman Old Style" pitchFamily="18" charset="0"/>
            </a:endParaRPr>
          </a:p>
          <a:p>
            <a:endParaRPr lang="en-US" sz="2800" dirty="0">
              <a:solidFill>
                <a:prstClr val="black"/>
              </a:solidFill>
              <a:latin typeface="Bookman Old Style" pitchFamily="18" charset="0"/>
            </a:endParaRPr>
          </a:p>
          <a:p>
            <a:pPr marL="342900" indent="-342900" eaLnBrk="0" hangingPunct="0">
              <a:lnSpc>
                <a:spcPct val="90000"/>
              </a:lnSpc>
              <a:spcBef>
                <a:spcPct val="20000"/>
              </a:spcBef>
              <a:buClr>
                <a:srgbClr val="0A007C"/>
              </a:buClr>
              <a:buFont typeface="Wingdings" pitchFamily="2" charset="2"/>
              <a:buNone/>
              <a:defRPr/>
            </a:pPr>
            <a:endParaRPr lang="en-US" sz="2800" kern="0" dirty="0" smtClean="0">
              <a:solidFill>
                <a:prstClr val="black"/>
              </a:solidFill>
              <a:latin typeface="Bookman Old Style" pitchFamily="18" charset="0"/>
            </a:endParaRPr>
          </a:p>
          <a:p>
            <a:pPr marL="342900" indent="-342900" eaLnBrk="0" hangingPunct="0">
              <a:lnSpc>
                <a:spcPct val="90000"/>
              </a:lnSpc>
              <a:spcBef>
                <a:spcPct val="20000"/>
              </a:spcBef>
              <a:buClr>
                <a:srgbClr val="0A007C"/>
              </a:buClr>
              <a:buFont typeface="Wingdings" pitchFamily="2" charset="2"/>
              <a:buNone/>
              <a:defRPr/>
            </a:pPr>
            <a:endParaRPr lang="en-US" sz="2800" kern="0" dirty="0">
              <a:solidFill>
                <a:prstClr val="black"/>
              </a:solidFill>
              <a:latin typeface="Bookman Old Style" pitchFamily="18" charset="0"/>
            </a:endParaRPr>
          </a:p>
          <a:p>
            <a:pPr marL="342900" indent="-342900" eaLnBrk="0" hangingPunct="0">
              <a:lnSpc>
                <a:spcPct val="90000"/>
              </a:lnSpc>
              <a:spcBef>
                <a:spcPct val="20000"/>
              </a:spcBef>
              <a:buClr>
                <a:srgbClr val="0A007C"/>
              </a:buClr>
              <a:buFont typeface="Wingdings" pitchFamily="2" charset="2"/>
              <a:buNone/>
              <a:defRPr/>
            </a:pPr>
            <a:endParaRPr lang="en-US" sz="2800" kern="0" dirty="0">
              <a:solidFill>
                <a:prstClr val="black"/>
              </a:solidFill>
              <a:latin typeface="Bookman Old Style" pitchFamily="18" charset="0"/>
            </a:endParaRPr>
          </a:p>
          <a:p>
            <a:pPr marL="342900" indent="-342900" eaLnBrk="0" hangingPunct="0">
              <a:lnSpc>
                <a:spcPct val="90000"/>
              </a:lnSpc>
              <a:spcBef>
                <a:spcPct val="20000"/>
              </a:spcBef>
              <a:buClr>
                <a:srgbClr val="0A007C"/>
              </a:buClr>
              <a:buFont typeface="Wingdings" pitchFamily="2" charset="2"/>
              <a:buNone/>
              <a:defRPr/>
            </a:pPr>
            <a:endParaRPr lang="en-US" sz="2800" kern="0" dirty="0">
              <a:solidFill>
                <a:prstClr val="black"/>
              </a:solidFill>
              <a:latin typeface="Bookman Old Style" pitchFamily="18" charset="0"/>
            </a:endParaRPr>
          </a:p>
          <a:p>
            <a:pPr marL="342900" indent="-342900" eaLnBrk="0" hangingPunct="0">
              <a:lnSpc>
                <a:spcPct val="90000"/>
              </a:lnSpc>
              <a:spcBef>
                <a:spcPct val="20000"/>
              </a:spcBef>
              <a:buClr>
                <a:srgbClr val="0A007C"/>
              </a:buClr>
              <a:buFont typeface="Wingdings" pitchFamily="2" charset="2"/>
              <a:buNone/>
              <a:defRPr/>
            </a:pPr>
            <a:endParaRPr lang="en-US" sz="2800" kern="0" dirty="0">
              <a:solidFill>
                <a:prstClr val="black"/>
              </a:solidFill>
              <a:latin typeface="Bookman Old Style" pitchFamily="18" charset="0"/>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05600" y="4759539"/>
            <a:ext cx="2435352" cy="20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2"/>
          <p:cNvSpPr txBox="1">
            <a:spLocks noChangeArrowheads="1"/>
          </p:cNvSpPr>
          <p:nvPr/>
        </p:nvSpPr>
        <p:spPr>
          <a:xfrm>
            <a:off x="0" y="0"/>
            <a:ext cx="9144000" cy="549275"/>
          </a:xfrm>
          <a:prstGeom prst="rect">
            <a:avLst/>
          </a:prstGeom>
          <a:solidFill>
            <a:srgbClr val="FF6600"/>
          </a:solidFill>
        </p:spPr>
        <p:txBody>
          <a:bodyP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8"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0"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83888" y="0"/>
            <a:ext cx="3115621"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2"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3" name="Picture 12"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573746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33 indicators</a:t>
            </a:r>
          </a:p>
          <a:p>
            <a:pPr marL="514350" indent="-514350">
              <a:spcBef>
                <a:spcPct val="20000"/>
              </a:spcBef>
              <a:buFontTx/>
              <a:buAutoNum type="arabicPeriod"/>
              <a:defRPr/>
            </a:pPr>
            <a:r>
              <a:rPr lang="en-GB" sz="3200" b="1" dirty="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4754562"/>
          </a:xfrm>
        </p:spPr>
        <p:txBody>
          <a:bodyPr>
            <a:normAutofit fontScale="90000"/>
          </a:bodyPr>
          <a:lstStyle/>
          <a:p>
            <a:pPr algn="l"/>
            <a:r>
              <a:rPr lang="en-US" b="1" dirty="0" smtClean="0">
                <a:latin typeface="Bookman Old Style" pitchFamily="18" charset="0"/>
              </a:rPr>
              <a:t>33 GNH Indicators were selected for the GNH Index according to:</a:t>
            </a:r>
            <a:r>
              <a:rPr lang="en-US" dirty="0" smtClean="0">
                <a:latin typeface="Bookman Old Style" pitchFamily="18" charset="0"/>
              </a:rPr>
              <a:t/>
            </a:r>
            <a:br>
              <a:rPr lang="en-US" dirty="0" smtClean="0">
                <a:latin typeface="Bookman Old Style" pitchFamily="18" charset="0"/>
              </a:rPr>
            </a:br>
            <a:r>
              <a:rPr lang="en-US" sz="2000" dirty="0" smtClean="0">
                <a:latin typeface="Bookman Old Style" pitchFamily="18" charset="0"/>
              </a:rPr>
              <a:t/>
            </a:r>
            <a:br>
              <a:rPr lang="en-US" sz="2000" dirty="0" smtClean="0">
                <a:latin typeface="Bookman Old Style" pitchFamily="18" charset="0"/>
              </a:rPr>
            </a:br>
            <a:r>
              <a:rPr lang="en-US" sz="3600" dirty="0" smtClean="0">
                <a:latin typeface="Bookman Old Style" pitchFamily="18" charset="0"/>
              </a:rPr>
              <a:t>1) </a:t>
            </a:r>
            <a:r>
              <a:rPr lang="en-US" sz="3600" b="1" dirty="0" smtClean="0">
                <a:latin typeface="Bookman Old Style" pitchFamily="18" charset="0"/>
              </a:rPr>
              <a:t>Normative</a:t>
            </a:r>
            <a:r>
              <a:rPr lang="en-US" sz="3600" dirty="0" smtClean="0">
                <a:latin typeface="Bookman Old Style" pitchFamily="18" charset="0"/>
              </a:rPr>
              <a:t> values, official documents</a:t>
            </a:r>
            <a:br>
              <a:rPr lang="en-US" sz="3600" dirty="0" smtClean="0">
                <a:latin typeface="Bookman Old Style" pitchFamily="18" charset="0"/>
              </a:rPr>
            </a:br>
            <a:r>
              <a:rPr lang="en-US" sz="3600" dirty="0" smtClean="0">
                <a:latin typeface="Bookman Old Style" pitchFamily="18" charset="0"/>
              </a:rPr>
              <a:t>2) </a:t>
            </a:r>
            <a:r>
              <a:rPr lang="en-US" sz="3600" b="1" dirty="0" smtClean="0">
                <a:latin typeface="Bookman Old Style" pitchFamily="18" charset="0"/>
              </a:rPr>
              <a:t>Statistical</a:t>
            </a:r>
            <a:r>
              <a:rPr lang="en-US" sz="3600" dirty="0" smtClean="0">
                <a:latin typeface="Bookman Old Style" pitchFamily="18" charset="0"/>
              </a:rPr>
              <a:t> properties </a:t>
            </a:r>
            <a:br>
              <a:rPr lang="en-US" sz="3600" dirty="0" smtClean="0">
                <a:latin typeface="Bookman Old Style" pitchFamily="18" charset="0"/>
              </a:rPr>
            </a:br>
            <a:r>
              <a:rPr lang="en-US" sz="3600" dirty="0" smtClean="0">
                <a:latin typeface="Bookman Old Style" pitchFamily="18" charset="0"/>
              </a:rPr>
              <a:t>3) </a:t>
            </a:r>
            <a:r>
              <a:rPr lang="en-US" sz="3600" b="1" dirty="0" smtClean="0">
                <a:latin typeface="Bookman Old Style" pitchFamily="18" charset="0"/>
              </a:rPr>
              <a:t>Accuracy</a:t>
            </a:r>
            <a:r>
              <a:rPr lang="en-US" sz="3600" dirty="0" smtClean="0">
                <a:latin typeface="Bookman Old Style" pitchFamily="18" charset="0"/>
              </a:rPr>
              <a:t> across time</a:t>
            </a:r>
            <a:br>
              <a:rPr lang="en-US" sz="3600" dirty="0" smtClean="0">
                <a:latin typeface="Bookman Old Style" pitchFamily="18" charset="0"/>
              </a:rPr>
            </a:br>
            <a:r>
              <a:rPr lang="en-US" sz="3600" dirty="0" smtClean="0">
                <a:latin typeface="Bookman Old Style" pitchFamily="18" charset="0"/>
              </a:rPr>
              <a:t>4) </a:t>
            </a:r>
            <a:r>
              <a:rPr lang="en-US" sz="3600" b="1" dirty="0" smtClean="0">
                <a:latin typeface="Bookman Old Style" pitchFamily="18" charset="0"/>
              </a:rPr>
              <a:t>Policy</a:t>
            </a:r>
            <a:r>
              <a:rPr lang="en-US" sz="3600" dirty="0" smtClean="0">
                <a:latin typeface="Bookman Old Style" pitchFamily="18" charset="0"/>
              </a:rPr>
              <a:t> relevance</a:t>
            </a:r>
            <a:br>
              <a:rPr lang="en-US" sz="3600" dirty="0" smtClean="0">
                <a:latin typeface="Bookman Old Style" pitchFamily="18" charset="0"/>
              </a:rPr>
            </a:br>
            <a:r>
              <a:rPr lang="en-US" sz="3600" dirty="0" smtClean="0">
                <a:latin typeface="Bookman Old Style" pitchFamily="18" charset="0"/>
              </a:rPr>
              <a:t>5) </a:t>
            </a:r>
            <a:r>
              <a:rPr lang="en-US" sz="3600" b="1" dirty="0" smtClean="0">
                <a:latin typeface="Bookman Old Style" pitchFamily="18" charset="0"/>
              </a:rPr>
              <a:t>Clarity </a:t>
            </a:r>
            <a:r>
              <a:rPr lang="en-US" sz="3600" dirty="0" smtClean="0">
                <a:latin typeface="Bookman Old Style" pitchFamily="18" charset="0"/>
              </a:rPr>
              <a:t>of interpretation</a:t>
            </a:r>
            <a:r>
              <a:rPr lang="en-US" dirty="0" smtClean="0">
                <a:latin typeface="Bookman Old Style" pitchFamily="18" charset="0"/>
              </a:rPr>
              <a:t/>
            </a:r>
            <a:br>
              <a:rPr lang="en-US" dirty="0" smtClean="0">
                <a:latin typeface="Bookman Old Style" pitchFamily="18" charset="0"/>
              </a:rPr>
            </a:br>
            <a:r>
              <a:rPr lang="en-US" sz="2000" dirty="0" smtClean="0">
                <a:latin typeface="Bookman Old Style" pitchFamily="18" charset="0"/>
              </a:rPr>
              <a:t/>
            </a:r>
            <a:br>
              <a:rPr lang="en-US" sz="2000" dirty="0" smtClean="0">
                <a:latin typeface="Bookman Old Style" pitchFamily="18" charset="0"/>
              </a:rPr>
            </a:br>
            <a:r>
              <a:rPr lang="en-US" sz="2700" dirty="0" smtClean="0">
                <a:latin typeface="Bookman Old Style" pitchFamily="18" charset="0"/>
              </a:rPr>
              <a:t>The 33 indicators draw on over 120</a:t>
            </a:r>
            <a:br>
              <a:rPr lang="en-US" sz="2700" dirty="0" smtClean="0">
                <a:latin typeface="Bookman Old Style" pitchFamily="18" charset="0"/>
              </a:rPr>
            </a:br>
            <a:r>
              <a:rPr lang="en-US" sz="2700" dirty="0" smtClean="0">
                <a:latin typeface="Bookman Old Style" pitchFamily="18" charset="0"/>
              </a:rPr>
              <a:t>questions from the survey.</a:t>
            </a:r>
            <a:endParaRPr lang="en-US" sz="5300" b="1" dirty="0">
              <a:latin typeface="Bookman Old Style" pitchFamily="18" charset="0"/>
            </a:endParaRPr>
          </a:p>
        </p:txBody>
      </p:sp>
      <p:sp>
        <p:nvSpPr>
          <p:cNvPr id="3"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4"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9"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26653" y="4114800"/>
            <a:ext cx="3217347" cy="228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0" name="Picture 9"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605677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graphicFrame>
        <p:nvGraphicFramePr>
          <p:cNvPr id="8" name="Table 7"/>
          <p:cNvGraphicFramePr>
            <a:graphicFrameLocks noGrp="1"/>
          </p:cNvGraphicFramePr>
          <p:nvPr>
            <p:extLst>
              <p:ext uri="{D42A27DB-BD31-4B8C-83A1-F6EECF244321}">
                <p14:modId xmlns:p14="http://schemas.microsoft.com/office/powerpoint/2010/main" xmlns="" val="3488555690"/>
              </p:ext>
            </p:extLst>
          </p:nvPr>
        </p:nvGraphicFramePr>
        <p:xfrm>
          <a:off x="0" y="540000"/>
          <a:ext cx="9144000" cy="6013199"/>
        </p:xfrm>
        <a:graphic>
          <a:graphicData uri="http://schemas.openxmlformats.org/drawingml/2006/table">
            <a:tbl>
              <a:tblPr/>
              <a:tblGrid>
                <a:gridCol w="1171074"/>
                <a:gridCol w="5382126"/>
                <a:gridCol w="2590800"/>
              </a:tblGrid>
              <a:tr h="708908">
                <a:tc>
                  <a:txBody>
                    <a:bodyPr/>
                    <a:lstStyle/>
                    <a:p>
                      <a:pPr algn="ctr" fontAlgn="b"/>
                      <a:endParaRPr lang="en-US" sz="1800" b="1" i="0" u="none" strike="noStrike" dirty="0">
                        <a:solidFill>
                          <a:srgbClr val="000000"/>
                        </a:solidFill>
                        <a:latin typeface="Bookman Old Style" pitchFamily="18"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3200" b="1" i="0" u="none" strike="noStrike" dirty="0" smtClean="0">
                          <a:solidFill>
                            <a:srgbClr val="C00000"/>
                          </a:solidFill>
                          <a:latin typeface="Bookman Old Style" pitchFamily="18" charset="0"/>
                        </a:rPr>
                        <a:t> Domain</a:t>
                      </a:r>
                      <a:endParaRPr lang="en-US" sz="3200" b="1" i="0" u="none" strike="noStrike" dirty="0">
                        <a:solidFill>
                          <a:srgbClr val="C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smtClean="0">
                          <a:solidFill>
                            <a:schemeClr val="accent4">
                              <a:lumMod val="75000"/>
                            </a:schemeClr>
                          </a:solidFill>
                          <a:latin typeface="Bookman Old Style" pitchFamily="18" charset="0"/>
                        </a:rPr>
                        <a:t>Indicators</a:t>
                      </a:r>
                      <a:endParaRPr lang="en-US" sz="32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570093">
                <a:tc>
                  <a:txBody>
                    <a:bodyPr/>
                    <a:lstStyle/>
                    <a:p>
                      <a:pPr algn="ctr" fontAlgn="b"/>
                      <a:r>
                        <a:rPr lang="en-US" sz="2400" b="1" i="0" u="none" strike="noStrike" dirty="0">
                          <a:solidFill>
                            <a:srgbClr val="000000"/>
                          </a:solidFill>
                          <a:latin typeface="Bookman Old Style"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90488" indent="0" algn="l" fontAlgn="b"/>
                      <a:r>
                        <a:rPr lang="en-US" sz="2400" b="1" i="0" u="none" strike="noStrike" dirty="0">
                          <a:solidFill>
                            <a:srgbClr val="000000"/>
                          </a:solidFill>
                          <a:latin typeface="Bookman Old Style" pitchFamily="18" charset="0"/>
                        </a:rPr>
                        <a:t>Psychological wellbeing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90488" indent="0" algn="l" fontAlgn="b"/>
                      <a:r>
                        <a:rPr lang="en-US" sz="2400" b="1" i="0" u="none" strike="noStrike" dirty="0">
                          <a:solidFill>
                            <a:srgbClr val="000000"/>
                          </a:solidFill>
                          <a:latin typeface="Bookman Old Style" pitchFamily="18" charset="0"/>
                        </a:rPr>
                        <a:t>Health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Time </a:t>
                      </a:r>
                      <a:r>
                        <a:rPr lang="en-US" sz="2400" b="1" i="0" u="none" strike="noStrike" dirty="0">
                          <a:solidFill>
                            <a:srgbClr val="000000"/>
                          </a:solidFill>
                          <a:latin typeface="Bookman Old Style" pitchFamily="18" charset="0"/>
                        </a:rPr>
                        <a:t>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2</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Education</a:t>
                      </a:r>
                      <a:endParaRPr lang="en-US" sz="2400" b="1" i="0" u="none" strike="noStrike" dirty="0">
                        <a:solidFill>
                          <a:srgbClr val="0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773458">
                <a:tc>
                  <a:txBody>
                    <a:bodyPr/>
                    <a:lstStyle/>
                    <a:p>
                      <a:pPr algn="ctr" fontAlgn="b"/>
                      <a:r>
                        <a:rPr lang="en-US" sz="2400" b="1" i="0" u="none" strike="noStrike" dirty="0">
                          <a:solidFill>
                            <a:srgbClr val="000000"/>
                          </a:solidFill>
                          <a:latin typeface="Bookman Old Style"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Cultural </a:t>
                      </a:r>
                      <a:r>
                        <a:rPr lang="en-US" sz="2400" b="1" i="0" u="none" strike="noStrike" dirty="0">
                          <a:solidFill>
                            <a:srgbClr val="000000"/>
                          </a:solidFill>
                          <a:latin typeface="Bookman Old Style" pitchFamily="18" charset="0"/>
                        </a:rPr>
                        <a:t>diversity and </a:t>
                      </a:r>
                      <a:r>
                        <a:rPr lang="en-US" sz="2400" b="1" i="0" u="none" strike="noStrike" dirty="0" smtClean="0">
                          <a:solidFill>
                            <a:srgbClr val="000000"/>
                          </a:solidFill>
                          <a:latin typeface="Bookman Old Style" pitchFamily="18" charset="0"/>
                        </a:rPr>
                        <a:t/>
                      </a:r>
                      <a:br>
                        <a:rPr lang="en-US" sz="2400" b="1" i="0" u="none" strike="noStrike" dirty="0" smtClean="0">
                          <a:solidFill>
                            <a:srgbClr val="000000"/>
                          </a:solidFill>
                          <a:latin typeface="Bookman Old Style" pitchFamily="18" charset="0"/>
                        </a:rPr>
                      </a:br>
                      <a:r>
                        <a:rPr lang="en-US" sz="2400" b="1" i="0" u="none" strike="noStrike" dirty="0" smtClean="0">
                          <a:solidFill>
                            <a:srgbClr val="000000"/>
                          </a:solidFill>
                          <a:latin typeface="Bookman Old Style" pitchFamily="18" charset="0"/>
                        </a:rPr>
                        <a:t> resilience</a:t>
                      </a:r>
                      <a:endParaRPr lang="en-US" sz="2400" b="1" i="0" u="none" strike="noStrike" dirty="0">
                        <a:solidFill>
                          <a:srgbClr val="0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Good </a:t>
                      </a:r>
                      <a:r>
                        <a:rPr lang="en-US" sz="2400" b="1" i="0" u="none" strike="noStrike" dirty="0">
                          <a:solidFill>
                            <a:srgbClr val="000000"/>
                          </a:solidFill>
                          <a:latin typeface="Bookman Old Style" pitchFamily="18" charset="0"/>
                        </a:rPr>
                        <a:t>Governance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Community </a:t>
                      </a:r>
                      <a:r>
                        <a:rPr lang="en-US" sz="2400" b="1" i="0" u="none" strike="noStrike" dirty="0">
                          <a:solidFill>
                            <a:srgbClr val="000000"/>
                          </a:solidFill>
                          <a:latin typeface="Bookman Old Style" pitchFamily="18" charset="0"/>
                        </a:rPr>
                        <a:t>vitality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773458">
                <a:tc>
                  <a:txBody>
                    <a:bodyPr/>
                    <a:lstStyle/>
                    <a:p>
                      <a:pPr algn="ctr" fontAlgn="b"/>
                      <a:r>
                        <a:rPr lang="en-US" sz="2400" b="1" i="0" u="none" strike="noStrike" dirty="0">
                          <a:solidFill>
                            <a:srgbClr val="000000"/>
                          </a:solidFill>
                          <a:latin typeface="Bookman Old Style"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Ecological </a:t>
                      </a:r>
                      <a:r>
                        <a:rPr lang="en-US" sz="2400" b="1" i="0" u="none" strike="noStrike" dirty="0">
                          <a:solidFill>
                            <a:srgbClr val="000000"/>
                          </a:solidFill>
                          <a:latin typeface="Bookman Old Style" pitchFamily="18" charset="0"/>
                        </a:rPr>
                        <a:t>diversity and </a:t>
                      </a:r>
                      <a:r>
                        <a:rPr lang="en-US" sz="2400" b="1" i="0" u="none" strike="noStrike" dirty="0" smtClean="0">
                          <a:solidFill>
                            <a:srgbClr val="000000"/>
                          </a:solidFill>
                          <a:latin typeface="Bookman Old Style" pitchFamily="18" charset="0"/>
                        </a:rPr>
                        <a:t/>
                      </a:r>
                      <a:br>
                        <a:rPr lang="en-US" sz="2400" b="1" i="0" u="none" strike="noStrike" dirty="0" smtClean="0">
                          <a:solidFill>
                            <a:srgbClr val="000000"/>
                          </a:solidFill>
                          <a:latin typeface="Bookman Old Style" pitchFamily="18" charset="0"/>
                        </a:rPr>
                      </a:br>
                      <a:r>
                        <a:rPr lang="en-US" sz="2400" b="1" i="0" u="none" strike="noStrike" dirty="0" smtClean="0">
                          <a:solidFill>
                            <a:srgbClr val="000000"/>
                          </a:solidFill>
                          <a:latin typeface="Bookman Old Style" pitchFamily="18" charset="0"/>
                        </a:rPr>
                        <a:t> resilience</a:t>
                      </a:r>
                      <a:endParaRPr lang="en-US" sz="2400" b="1" i="0" u="none" strike="noStrike" dirty="0">
                        <a:solidFill>
                          <a:srgbClr val="0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4</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r>
                        <a:rPr lang="en-US" sz="2400" b="1" i="0" u="none" strike="noStrike" dirty="0">
                          <a:solidFill>
                            <a:srgbClr val="000000"/>
                          </a:solidFill>
                          <a:latin typeface="Bookman Old Style"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Living </a:t>
                      </a:r>
                      <a:r>
                        <a:rPr lang="en-US" sz="2400" b="1" i="0" u="none" strike="noStrike" dirty="0">
                          <a:solidFill>
                            <a:srgbClr val="000000"/>
                          </a:solidFill>
                          <a:latin typeface="Bookman Old Style" pitchFamily="18" charset="0"/>
                        </a:rPr>
                        <a:t>standards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3</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55326">
                <a:tc>
                  <a:txBody>
                    <a:bodyPr/>
                    <a:lstStyle/>
                    <a:p>
                      <a:pPr algn="ctr" fontAlgn="b"/>
                      <a:endParaRPr lang="en-US" sz="2400" b="1" i="0" u="none" strike="noStrike" dirty="0">
                        <a:solidFill>
                          <a:srgbClr val="0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400" b="1" i="0" u="none" strike="noStrike" dirty="0" smtClean="0">
                          <a:solidFill>
                            <a:srgbClr val="000000"/>
                          </a:solidFill>
                          <a:latin typeface="Bookman Old Style" pitchFamily="18" charset="0"/>
                        </a:rPr>
                        <a:t>     </a:t>
                      </a:r>
                      <a:r>
                        <a:rPr lang="en-US" sz="2400" b="1" i="0" u="sng" strike="noStrike" dirty="0" smtClean="0">
                          <a:solidFill>
                            <a:srgbClr val="000000"/>
                          </a:solidFill>
                          <a:latin typeface="Bookman Old Style" pitchFamily="18" charset="0"/>
                        </a:rPr>
                        <a:t>Total</a:t>
                      </a:r>
                      <a:endParaRPr lang="en-US" sz="2400" b="1" i="0" u="sng" strike="noStrike" dirty="0">
                        <a:solidFill>
                          <a:srgbClr val="000000"/>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800" b="1" i="0" u="none" strike="noStrike" dirty="0" smtClean="0">
                          <a:solidFill>
                            <a:schemeClr val="accent4">
                              <a:lumMod val="75000"/>
                            </a:schemeClr>
                          </a:solidFill>
                          <a:latin typeface="Bookman Old Style" pitchFamily="18" charset="0"/>
                        </a:rPr>
                        <a:t>33</a:t>
                      </a:r>
                      <a:endParaRPr lang="en-US" sz="2800" b="1" i="0" u="none" strike="noStrike" dirty="0">
                        <a:solidFill>
                          <a:schemeClr val="accent4">
                            <a:lumMod val="75000"/>
                          </a:schemeClr>
                        </a:solidFill>
                        <a:latin typeface="Bookman Old Style"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pic>
        <p:nvPicPr>
          <p:cNvPr id="9" name="Picture 8"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graphicFrame>
        <p:nvGraphicFramePr>
          <p:cNvPr id="48" name="Diagram 47"/>
          <p:cNvGraphicFramePr/>
          <p:nvPr>
            <p:extLst>
              <p:ext uri="{D42A27DB-BD31-4B8C-83A1-F6EECF244321}">
                <p14:modId xmlns:p14="http://schemas.microsoft.com/office/powerpoint/2010/main" xmlns="" val="2961138998"/>
              </p:ext>
            </p:extLst>
          </p:nvPr>
        </p:nvGraphicFramePr>
        <p:xfrm>
          <a:off x="0" y="381000"/>
          <a:ext cx="9144000"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0" y="381000"/>
            <a:ext cx="1447800" cy="2104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6"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7"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0" name="Picture 9" descr="IDRC_logo.bmp"/>
          <p:cNvPicPr>
            <a:picLocks noChangeAspect="1"/>
          </p:cNvPicPr>
          <p:nvPr/>
        </p:nvPicPr>
        <p:blipFill>
          <a:blip r:embed="rId9"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10"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11"/>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348882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indent="-514350">
              <a:spcBef>
                <a:spcPct val="20000"/>
              </a:spcBef>
              <a:buFontTx/>
              <a:buAutoNum type="arabicPeriod"/>
              <a:defRPr/>
            </a:pPr>
            <a:r>
              <a:rPr lang="en-GB" sz="3200" b="1" dirty="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2351641950"/>
              </p:ext>
            </p:extLst>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C:\Users\QEH\Desktop\Bhutan GNH Photos\P1010956.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 y="304800"/>
            <a:ext cx="12954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5" name="Rectangle 2"/>
          <p:cNvSpPr>
            <a:spLocks noGrp="1" noChangeArrowheads="1"/>
          </p:cNvSpPr>
          <p:nvPr>
            <p:ph type="ctrTitle"/>
          </p:nvPr>
        </p:nvSpPr>
        <p:spPr>
          <a:xfrm>
            <a:off x="0" y="4763"/>
            <a:ext cx="9144000" cy="549275"/>
          </a:xfrm>
          <a:solidFill>
            <a:srgbClr val="FF6600"/>
          </a:solidFill>
        </p:spPr>
        <p:txBody>
          <a:bodyPr>
            <a:normAutofit fontScale="90000"/>
          </a:bodyPr>
          <a:lstStyle/>
          <a:p>
            <a:pPr eaLnBrk="1" hangingPunct="1"/>
            <a:r>
              <a:rPr lang="en-US" sz="4000" dirty="0" smtClean="0"/>
              <a:t> </a:t>
            </a:r>
          </a:p>
        </p:txBody>
      </p:sp>
      <p:pic>
        <p:nvPicPr>
          <p:cNvPr id="6"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7"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9" name="WordArt 13"/>
          <p:cNvSpPr>
            <a:spLocks noChangeArrowheads="1" noChangeShapeType="1" noTextEdit="1"/>
          </p:cNvSpPr>
          <p:nvPr/>
        </p:nvSpPr>
        <p:spPr bwMode="auto">
          <a:xfrm>
            <a:off x="609600" y="68263"/>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0" name="Picture 9" descr="IDRC_logo.bmp"/>
          <p:cNvPicPr>
            <a:picLocks noChangeAspect="1"/>
          </p:cNvPicPr>
          <p:nvPr/>
        </p:nvPicPr>
        <p:blipFill>
          <a:blip r:embed="rId9"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10"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11"/>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452095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4233249788"/>
              </p:ext>
            </p:extLst>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209800" y="2553197"/>
            <a:ext cx="4928920" cy="43048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5"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6"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7"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9" name="Picture 8" descr="IDRC_logo.bmp"/>
          <p:cNvPicPr>
            <a:picLocks noChangeAspect="1"/>
          </p:cNvPicPr>
          <p:nvPr/>
        </p:nvPicPr>
        <p:blipFill>
          <a:blip r:embed="rId9"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10"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11"/>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882340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t_students01.jpg"/>
          <p:cNvPicPr>
            <a:picLocks noChangeAspect="1"/>
          </p:cNvPicPr>
          <p:nvPr/>
        </p:nvPicPr>
        <p:blipFill>
          <a:blip r:embed="rId3"/>
          <a:stretch>
            <a:fillRect/>
          </a:stretch>
        </p:blipFill>
        <p:spPr>
          <a:xfrm>
            <a:off x="0" y="228600"/>
            <a:ext cx="3248025" cy="1819275"/>
          </a:xfrm>
          <a:prstGeom prst="rect">
            <a:avLst/>
          </a:prstGeom>
        </p:spPr>
      </p:pic>
      <p:graphicFrame>
        <p:nvGraphicFramePr>
          <p:cNvPr id="48" name="Diagram 47"/>
          <p:cNvGraphicFramePr/>
          <p:nvPr>
            <p:extLst>
              <p:ext uri="{D42A27DB-BD31-4B8C-83A1-F6EECF244321}">
                <p14:modId xmlns:p14="http://schemas.microsoft.com/office/powerpoint/2010/main" xmlns="" val="1941283515"/>
              </p:ext>
            </p:extLst>
          </p:nvPr>
        </p:nvGraphicFramePr>
        <p:xfrm>
          <a:off x="0" y="-228600"/>
          <a:ext cx="9144000" cy="7086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nfe-08Sep09.gif"/>
          <p:cNvPicPr>
            <a:picLocks noChangeAspect="1"/>
          </p:cNvPicPr>
          <p:nvPr/>
        </p:nvPicPr>
        <p:blipFill>
          <a:blip r:embed="rId8"/>
          <a:stretch>
            <a:fillRect/>
          </a:stretch>
        </p:blipFill>
        <p:spPr>
          <a:xfrm>
            <a:off x="609600" y="5153025"/>
            <a:ext cx="2438400" cy="1704975"/>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7"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8"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9"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0"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1" name="Picture 10" descr="IDRC_logo.bmp"/>
          <p:cNvPicPr>
            <a:picLocks noChangeAspect="1"/>
          </p:cNvPicPr>
          <p:nvPr/>
        </p:nvPicPr>
        <p:blipFill>
          <a:blip r:embed="rId10" cstate="print"/>
          <a:stretch>
            <a:fillRect/>
          </a:stretch>
        </p:blipFill>
        <p:spPr>
          <a:xfrm>
            <a:off x="7789718" y="6553200"/>
            <a:ext cx="1049482" cy="304800"/>
          </a:xfrm>
          <a:prstGeom prst="rect">
            <a:avLst/>
          </a:prstGeom>
        </p:spPr>
      </p:pic>
      <p:pic>
        <p:nvPicPr>
          <p:cNvPr id="12" name="Picture 11" descr="Logo UNDP.jpg"/>
          <p:cNvPicPr>
            <a:picLocks noChangeAspect="1"/>
          </p:cNvPicPr>
          <p:nvPr/>
        </p:nvPicPr>
        <p:blipFill>
          <a:blip r:embed="rId11" cstate="print"/>
          <a:stretch>
            <a:fillRect/>
          </a:stretch>
        </p:blipFill>
        <p:spPr>
          <a:xfrm>
            <a:off x="8844760" y="6248401"/>
            <a:ext cx="299240" cy="609599"/>
          </a:xfrm>
          <a:prstGeom prst="rect">
            <a:avLst/>
          </a:prstGeom>
        </p:spPr>
      </p:pic>
      <p:pic>
        <p:nvPicPr>
          <p:cNvPr id="13" name="Picture 12" descr="rgobLogo.gif"/>
          <p:cNvPicPr>
            <a:picLocks noChangeAspect="1"/>
          </p:cNvPicPr>
          <p:nvPr/>
        </p:nvPicPr>
        <p:blipFill>
          <a:blip r:embed="rId12"/>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975170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4173755455"/>
              </p:ext>
            </p:extLst>
          </p:nvPr>
        </p:nvGraphicFramePr>
        <p:xfrm>
          <a:off x="0" y="-228600"/>
          <a:ext cx="91440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rtisan skills.jpg"/>
          <p:cNvPicPr>
            <a:picLocks noChangeAspect="1"/>
          </p:cNvPicPr>
          <p:nvPr/>
        </p:nvPicPr>
        <p:blipFill>
          <a:blip r:embed="rId7"/>
          <a:stretch>
            <a:fillRect/>
          </a:stretch>
        </p:blipFill>
        <p:spPr>
          <a:xfrm>
            <a:off x="0" y="5257800"/>
            <a:ext cx="2438400" cy="1600200"/>
          </a:xfrm>
          <a:prstGeom prst="rect">
            <a:avLst/>
          </a:prstGeom>
        </p:spPr>
      </p:pic>
      <p:pic>
        <p:nvPicPr>
          <p:cNvPr id="5" name="Picture 4" descr="glimpses-from-thimphu-tshechu.jpg"/>
          <p:cNvPicPr>
            <a:picLocks noChangeAspect="1"/>
          </p:cNvPicPr>
          <p:nvPr/>
        </p:nvPicPr>
        <p:blipFill>
          <a:blip r:embed="rId8" cstate="print"/>
          <a:stretch>
            <a:fillRect/>
          </a:stretch>
        </p:blipFill>
        <p:spPr>
          <a:xfrm>
            <a:off x="6477000" y="4267200"/>
            <a:ext cx="2667000" cy="190500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7" name="Rectangle 2"/>
          <p:cNvSpPr>
            <a:spLocks noGrp="1" noChangeArrowheads="1"/>
          </p:cNvSpPr>
          <p:nvPr>
            <p:ph type="ctrTitle"/>
          </p:nvPr>
        </p:nvSpPr>
        <p:spPr>
          <a:xfrm>
            <a:off x="0" y="-20638"/>
            <a:ext cx="9144000" cy="549275"/>
          </a:xfrm>
          <a:solidFill>
            <a:srgbClr val="FF6600"/>
          </a:solidFill>
        </p:spPr>
        <p:txBody>
          <a:bodyPr>
            <a:normAutofit fontScale="90000"/>
          </a:bodyPr>
          <a:lstStyle/>
          <a:p>
            <a:pPr eaLnBrk="1" hangingPunct="1"/>
            <a:r>
              <a:rPr lang="en-US" sz="4000" dirty="0" smtClean="0"/>
              <a:t> </a:t>
            </a:r>
          </a:p>
        </p:txBody>
      </p:sp>
      <p:pic>
        <p:nvPicPr>
          <p:cNvPr id="8"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9"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0" y="-20638"/>
            <a:ext cx="576262" cy="554038"/>
          </a:xfrm>
          <a:prstGeom prst="rect">
            <a:avLst/>
          </a:prstGeom>
          <a:noFill/>
          <a:ln w="9525">
            <a:noFill/>
            <a:miter lim="800000"/>
            <a:headEnd/>
            <a:tailEnd/>
          </a:ln>
        </p:spPr>
      </p:pic>
      <p:sp>
        <p:nvSpPr>
          <p:cNvPr id="10" name="WordArt 13"/>
          <p:cNvSpPr>
            <a:spLocks noChangeArrowheads="1" noChangeShapeType="1" noTextEdit="1"/>
          </p:cNvSpPr>
          <p:nvPr/>
        </p:nvSpPr>
        <p:spPr bwMode="auto">
          <a:xfrm>
            <a:off x="609600" y="55562"/>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1" name="Picture 10" descr="IDRC_logo.bmp"/>
          <p:cNvPicPr>
            <a:picLocks noChangeAspect="1"/>
          </p:cNvPicPr>
          <p:nvPr/>
        </p:nvPicPr>
        <p:blipFill>
          <a:blip r:embed="rId10" cstate="print"/>
          <a:stretch>
            <a:fillRect/>
          </a:stretch>
        </p:blipFill>
        <p:spPr>
          <a:xfrm>
            <a:off x="7789718" y="6553200"/>
            <a:ext cx="1049482" cy="304800"/>
          </a:xfrm>
          <a:prstGeom prst="rect">
            <a:avLst/>
          </a:prstGeom>
        </p:spPr>
      </p:pic>
      <p:pic>
        <p:nvPicPr>
          <p:cNvPr id="12" name="Picture 11" descr="Logo UNDP.jpg"/>
          <p:cNvPicPr>
            <a:picLocks noChangeAspect="1"/>
          </p:cNvPicPr>
          <p:nvPr/>
        </p:nvPicPr>
        <p:blipFill>
          <a:blip r:embed="rId11" cstate="print"/>
          <a:stretch>
            <a:fillRect/>
          </a:stretch>
        </p:blipFill>
        <p:spPr>
          <a:xfrm>
            <a:off x="8844760" y="6248401"/>
            <a:ext cx="299240" cy="609599"/>
          </a:xfrm>
          <a:prstGeom prst="rect">
            <a:avLst/>
          </a:prstGeom>
        </p:spPr>
      </p:pic>
      <p:pic>
        <p:nvPicPr>
          <p:cNvPr id="13" name="Picture 12" descr="rgobLogo.gif"/>
          <p:cNvPicPr>
            <a:picLocks noChangeAspect="1"/>
          </p:cNvPicPr>
          <p:nvPr/>
        </p:nvPicPr>
        <p:blipFill>
          <a:blip r:embed="rId12"/>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08066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228600"/>
            <a:ext cx="1653486" cy="213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descr="tapwater.jpg"/>
          <p:cNvPicPr>
            <a:picLocks noChangeAspect="1"/>
          </p:cNvPicPr>
          <p:nvPr/>
        </p:nvPicPr>
        <p:blipFill>
          <a:blip r:embed="rId4"/>
          <a:stretch>
            <a:fillRect/>
          </a:stretch>
        </p:blipFill>
        <p:spPr>
          <a:xfrm>
            <a:off x="0" y="5334000"/>
            <a:ext cx="1295400" cy="152400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7"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8" name="Picture 32" descr="cbs_sun_black"/>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8704262" y="6657975"/>
            <a:ext cx="287338" cy="276225"/>
          </a:xfrm>
          <a:prstGeom prst="rect">
            <a:avLst/>
          </a:prstGeom>
          <a:noFill/>
          <a:ln w="9525">
            <a:noFill/>
            <a:miter lim="800000"/>
            <a:headEnd/>
            <a:tailEnd/>
          </a:ln>
        </p:spPr>
      </p:pic>
      <p:pic>
        <p:nvPicPr>
          <p:cNvPr id="9" name="Picture 32" descr="cbs_sun_black"/>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0"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4" name="Picture 3" descr="yjo03146-t.jpeg"/>
          <p:cNvPicPr>
            <a:picLocks noChangeAspect="1"/>
          </p:cNvPicPr>
          <p:nvPr/>
        </p:nvPicPr>
        <p:blipFill>
          <a:blip r:embed="rId6"/>
          <a:stretch>
            <a:fillRect/>
          </a:stretch>
        </p:blipFill>
        <p:spPr>
          <a:xfrm>
            <a:off x="7543800" y="5638800"/>
            <a:ext cx="1600200" cy="990599"/>
          </a:xfrm>
          <a:prstGeom prst="rect">
            <a:avLst/>
          </a:prstGeom>
        </p:spPr>
      </p:pic>
      <p:graphicFrame>
        <p:nvGraphicFramePr>
          <p:cNvPr id="48" name="Diagram 47"/>
          <p:cNvGraphicFramePr/>
          <p:nvPr>
            <p:extLst>
              <p:ext uri="{D42A27DB-BD31-4B8C-83A1-F6EECF244321}">
                <p14:modId xmlns:p14="http://schemas.microsoft.com/office/powerpoint/2010/main" xmlns="" val="1738952329"/>
              </p:ext>
            </p:extLst>
          </p:nvPr>
        </p:nvGraphicFramePr>
        <p:xfrm>
          <a:off x="0" y="304800"/>
          <a:ext cx="9144000" cy="6553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descr="IDRC_logo.bmp"/>
          <p:cNvPicPr>
            <a:picLocks noChangeAspect="1"/>
          </p:cNvPicPr>
          <p:nvPr/>
        </p:nvPicPr>
        <p:blipFill>
          <a:blip r:embed="rId11" cstate="print"/>
          <a:stretch>
            <a:fillRect/>
          </a:stretch>
        </p:blipFill>
        <p:spPr>
          <a:xfrm>
            <a:off x="7789718" y="6553199"/>
            <a:ext cx="1049482" cy="304800"/>
          </a:xfrm>
          <a:prstGeom prst="rect">
            <a:avLst/>
          </a:prstGeom>
        </p:spPr>
      </p:pic>
      <p:pic>
        <p:nvPicPr>
          <p:cNvPr id="12" name="Picture 11" descr="Logo UNDP.jpg"/>
          <p:cNvPicPr>
            <a:picLocks noChangeAspect="1"/>
          </p:cNvPicPr>
          <p:nvPr/>
        </p:nvPicPr>
        <p:blipFill>
          <a:blip r:embed="rId12" cstate="print"/>
          <a:stretch>
            <a:fillRect/>
          </a:stretch>
        </p:blipFill>
        <p:spPr>
          <a:xfrm>
            <a:off x="8844760" y="6248400"/>
            <a:ext cx="299240" cy="609599"/>
          </a:xfrm>
          <a:prstGeom prst="rect">
            <a:avLst/>
          </a:prstGeom>
        </p:spPr>
      </p:pic>
      <p:pic>
        <p:nvPicPr>
          <p:cNvPr id="13" name="Picture 12" descr="rgobLogo.gif"/>
          <p:cNvPicPr>
            <a:picLocks noChangeAspect="1"/>
          </p:cNvPicPr>
          <p:nvPr/>
        </p:nvPicPr>
        <p:blipFill>
          <a:blip r:embed="rId13"/>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963710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661208002"/>
              </p:ext>
            </p:extLst>
          </p:nvPr>
        </p:nvGraphicFramePr>
        <p:xfrm>
          <a:off x="0" y="-228600"/>
          <a:ext cx="91440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0" y="4419600"/>
            <a:ext cx="1621631"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6" name="Rectangle 2"/>
          <p:cNvSpPr>
            <a:spLocks noGrp="1" noChangeArrowheads="1"/>
          </p:cNvSpPr>
          <p:nvPr>
            <p:ph type="ctrTitle"/>
          </p:nvPr>
        </p:nvSpPr>
        <p:spPr>
          <a:xfrm>
            <a:off x="0" y="-76200"/>
            <a:ext cx="9144000" cy="549275"/>
          </a:xfrm>
          <a:solidFill>
            <a:srgbClr val="FF6600"/>
          </a:solidFill>
        </p:spPr>
        <p:txBody>
          <a:bodyPr>
            <a:normAutofit fontScale="90000"/>
          </a:bodyPr>
          <a:lstStyle/>
          <a:p>
            <a:pPr eaLnBrk="1" hangingPunct="1"/>
            <a:r>
              <a:rPr lang="en-US" sz="4000" dirty="0" smtClean="0"/>
              <a:t> </a:t>
            </a:r>
          </a:p>
        </p:txBody>
      </p:sp>
      <p:pic>
        <p:nvPicPr>
          <p:cNvPr id="7"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8"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0" y="-76200"/>
            <a:ext cx="576262" cy="554038"/>
          </a:xfrm>
          <a:prstGeom prst="rect">
            <a:avLst/>
          </a:prstGeom>
          <a:noFill/>
          <a:ln w="9525">
            <a:noFill/>
            <a:miter lim="800000"/>
            <a:headEnd/>
            <a:tailEnd/>
          </a:ln>
        </p:spPr>
      </p:pic>
      <p:sp>
        <p:nvSpPr>
          <p:cNvPr id="9" name="WordArt 13"/>
          <p:cNvSpPr>
            <a:spLocks noChangeArrowheads="1" noChangeShapeType="1" noTextEdit="1"/>
          </p:cNvSpPr>
          <p:nvPr/>
        </p:nvSpPr>
        <p:spPr bwMode="auto">
          <a:xfrm>
            <a:off x="609600" y="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4" name="Picture 2" descr="C:\Users\QEH\Pictures\Bhutan Fpics SA\Oct 09\Eyes Mother Child.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324600" y="-76200"/>
            <a:ext cx="2819400" cy="88659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IDRC_logo.bmp"/>
          <p:cNvPicPr>
            <a:picLocks noChangeAspect="1"/>
          </p:cNvPicPr>
          <p:nvPr/>
        </p:nvPicPr>
        <p:blipFill>
          <a:blip r:embed="rId10"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11"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12"/>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998092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201754945"/>
              </p:ext>
            </p:extLst>
          </p:nvPr>
        </p:nvGraphicFramePr>
        <p:xfrm>
          <a:off x="0" y="-228600"/>
          <a:ext cx="91440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rops.jpg"/>
          <p:cNvPicPr>
            <a:picLocks noChangeAspect="1"/>
          </p:cNvPicPr>
          <p:nvPr/>
        </p:nvPicPr>
        <p:blipFill>
          <a:blip r:embed="rId7"/>
          <a:stretch>
            <a:fillRect/>
          </a:stretch>
        </p:blipFill>
        <p:spPr>
          <a:xfrm>
            <a:off x="7334250" y="5553075"/>
            <a:ext cx="1809750" cy="1304925"/>
          </a:xfrm>
          <a:prstGeom prst="rect">
            <a:avLst/>
          </a:prstGeom>
        </p:spPr>
      </p:pic>
      <p:pic>
        <p:nvPicPr>
          <p:cNvPr id="7" name="Picture 6" descr="traffic.jpg"/>
          <p:cNvPicPr>
            <a:picLocks noChangeAspect="1"/>
          </p:cNvPicPr>
          <p:nvPr/>
        </p:nvPicPr>
        <p:blipFill>
          <a:blip r:embed="rId8"/>
          <a:stretch>
            <a:fillRect/>
          </a:stretch>
        </p:blipFill>
        <p:spPr>
          <a:xfrm>
            <a:off x="0" y="-228600"/>
            <a:ext cx="2590800" cy="2057400"/>
          </a:xfrm>
          <a:prstGeom prst="rect">
            <a:avLst/>
          </a:prstGeom>
        </p:spPr>
      </p:pic>
      <p:sp>
        <p:nvSpPr>
          <p:cNvPr id="6"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8" name="Rectangle 2"/>
          <p:cNvSpPr>
            <a:spLocks noGrp="1" noChangeArrowheads="1"/>
          </p:cNvSpPr>
          <p:nvPr>
            <p:ph type="ctrTitle"/>
          </p:nvPr>
        </p:nvSpPr>
        <p:spPr>
          <a:xfrm>
            <a:off x="0" y="-76200"/>
            <a:ext cx="9144000" cy="549275"/>
          </a:xfrm>
          <a:solidFill>
            <a:srgbClr val="FF6600"/>
          </a:solidFill>
        </p:spPr>
        <p:txBody>
          <a:bodyPr>
            <a:normAutofit fontScale="90000"/>
          </a:bodyPr>
          <a:lstStyle/>
          <a:p>
            <a:pPr eaLnBrk="1" hangingPunct="1"/>
            <a:r>
              <a:rPr lang="en-US" sz="4000" dirty="0" smtClean="0"/>
              <a:t> </a:t>
            </a:r>
          </a:p>
        </p:txBody>
      </p:sp>
      <p:pic>
        <p:nvPicPr>
          <p:cNvPr id="9"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0"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0" y="-76200"/>
            <a:ext cx="576262" cy="554038"/>
          </a:xfrm>
          <a:prstGeom prst="rect">
            <a:avLst/>
          </a:prstGeom>
          <a:noFill/>
          <a:ln w="9525">
            <a:noFill/>
            <a:miter lim="800000"/>
            <a:headEnd/>
            <a:tailEnd/>
          </a:ln>
        </p:spPr>
      </p:pic>
      <p:sp>
        <p:nvSpPr>
          <p:cNvPr id="11" name="WordArt 13"/>
          <p:cNvSpPr>
            <a:spLocks noChangeArrowheads="1" noChangeShapeType="1" noTextEdit="1"/>
          </p:cNvSpPr>
          <p:nvPr/>
        </p:nvSpPr>
        <p:spPr bwMode="auto">
          <a:xfrm>
            <a:off x="609600" y="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2" name="Picture 11" descr="IDRC_logo.bmp"/>
          <p:cNvPicPr>
            <a:picLocks noChangeAspect="1"/>
          </p:cNvPicPr>
          <p:nvPr/>
        </p:nvPicPr>
        <p:blipFill>
          <a:blip r:embed="rId10"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11"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12"/>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12287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264413038"/>
              </p:ext>
            </p:extLst>
          </p:nvPr>
        </p:nvGraphicFramePr>
        <p:xfrm>
          <a:off x="0" y="-228600"/>
          <a:ext cx="9144000" cy="708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0" y="76200"/>
            <a:ext cx="14478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descr="house.jpg"/>
          <p:cNvPicPr>
            <a:picLocks noChangeAspect="1"/>
          </p:cNvPicPr>
          <p:nvPr/>
        </p:nvPicPr>
        <p:blipFill>
          <a:blip r:embed="rId8"/>
          <a:stretch>
            <a:fillRect/>
          </a:stretch>
        </p:blipFill>
        <p:spPr>
          <a:xfrm>
            <a:off x="3429000" y="4914900"/>
            <a:ext cx="2590800" cy="1943100"/>
          </a:xfrm>
          <a:prstGeom prst="rect">
            <a:avLst/>
          </a:prstGeom>
        </p:spPr>
      </p:pic>
      <p:sp>
        <p:nvSpPr>
          <p:cNvPr id="5"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6" name="Rectangle 2"/>
          <p:cNvSpPr>
            <a:spLocks noGrp="1" noChangeArrowheads="1"/>
          </p:cNvSpPr>
          <p:nvPr>
            <p:ph type="ctrTitle"/>
          </p:nvPr>
        </p:nvSpPr>
        <p:spPr>
          <a:xfrm>
            <a:off x="0" y="-76200"/>
            <a:ext cx="9144000" cy="549275"/>
          </a:xfrm>
          <a:solidFill>
            <a:srgbClr val="FF6600"/>
          </a:solidFill>
        </p:spPr>
        <p:txBody>
          <a:bodyPr>
            <a:normAutofit fontScale="90000"/>
          </a:bodyPr>
          <a:lstStyle/>
          <a:p>
            <a:pPr eaLnBrk="1" hangingPunct="1"/>
            <a:r>
              <a:rPr lang="en-US" sz="4000" dirty="0" smtClean="0"/>
              <a:t> </a:t>
            </a:r>
          </a:p>
        </p:txBody>
      </p:sp>
      <p:pic>
        <p:nvPicPr>
          <p:cNvPr id="7"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8" name="Picture 32" descr="cbs_sun_black"/>
          <p:cNvPicPr>
            <a:picLocks noChangeAspect="1" noChangeArrowheads="1"/>
          </p:cNvPicPr>
          <p:nvPr/>
        </p:nvPicPr>
        <p:blipFill>
          <a:blip r:embed="rId9">
            <a:clrChange>
              <a:clrFrom>
                <a:srgbClr val="000000"/>
              </a:clrFrom>
              <a:clrTo>
                <a:srgbClr val="000000">
                  <a:alpha val="0"/>
                </a:srgbClr>
              </a:clrTo>
            </a:clrChange>
          </a:blip>
          <a:srcRect/>
          <a:stretch>
            <a:fillRect/>
          </a:stretch>
        </p:blipFill>
        <p:spPr bwMode="auto">
          <a:xfrm>
            <a:off x="0" y="-76200"/>
            <a:ext cx="576262" cy="554038"/>
          </a:xfrm>
          <a:prstGeom prst="rect">
            <a:avLst/>
          </a:prstGeom>
          <a:noFill/>
          <a:ln w="9525">
            <a:noFill/>
            <a:miter lim="800000"/>
            <a:headEnd/>
            <a:tailEnd/>
          </a:ln>
        </p:spPr>
      </p:pic>
      <p:sp>
        <p:nvSpPr>
          <p:cNvPr id="9" name="WordArt 13"/>
          <p:cNvSpPr>
            <a:spLocks noChangeArrowheads="1" noChangeShapeType="1" noTextEdit="1"/>
          </p:cNvSpPr>
          <p:nvPr/>
        </p:nvSpPr>
        <p:spPr bwMode="auto">
          <a:xfrm>
            <a:off x="609600" y="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0" name="Picture 9" descr="IDRC_logo.bmp"/>
          <p:cNvPicPr>
            <a:picLocks noChangeAspect="1"/>
          </p:cNvPicPr>
          <p:nvPr/>
        </p:nvPicPr>
        <p:blipFill>
          <a:blip r:embed="rId10"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11"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12"/>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700707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Diagram 47"/>
          <p:cNvGraphicFramePr/>
          <p:nvPr>
            <p:extLst>
              <p:ext uri="{D42A27DB-BD31-4B8C-83A1-F6EECF244321}">
                <p14:modId xmlns:p14="http://schemas.microsoft.com/office/powerpoint/2010/main" xmlns="" val="310276894"/>
              </p:ext>
            </p:extLst>
          </p:nvPr>
        </p:nvGraphicFramePr>
        <p:xfrm>
          <a:off x="0" y="533400"/>
          <a:ext cx="91440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5" name="Picture 32" descr="cbs_sun_black"/>
          <p:cNvPicPr>
            <a:picLocks noChangeAspect="1" noChangeArrowheads="1"/>
          </p:cNvPicPr>
          <p:nvPr/>
        </p:nvPicPr>
        <p:blipFill>
          <a:blip r:embed="rId7">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32" descr="cbs_sun_black"/>
          <p:cNvPicPr>
            <a:picLocks noChangeAspect="1" noChangeArrowheads="1"/>
          </p:cNvPicPr>
          <p:nvPr/>
        </p:nvPicPr>
        <p:blipFill>
          <a:blip r:embed="rId7">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8" name="Picture 7" descr="IDRC_logo.bmp"/>
          <p:cNvPicPr>
            <a:picLocks noChangeAspect="1"/>
          </p:cNvPicPr>
          <p:nvPr/>
        </p:nvPicPr>
        <p:blipFill>
          <a:blip r:embed="rId8"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9"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10"/>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491946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indent="-514350">
              <a:spcBef>
                <a:spcPct val="20000"/>
              </a:spcBef>
              <a:buFontTx/>
              <a:buAutoNum type="arabicPeriod"/>
              <a:defRPr/>
            </a:pPr>
            <a:r>
              <a:rPr lang="en-GB" sz="3200" b="1" dirty="0">
                <a:solidFill>
                  <a:schemeClr val="accent6">
                    <a:lumMod val="5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71687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873375"/>
            <a:ext cx="8229600" cy="1470025"/>
          </a:xfrm>
        </p:spPr>
        <p:txBody>
          <a:bodyPr>
            <a:noAutofit/>
          </a:bodyPr>
          <a:lstStyle/>
          <a:p>
            <a:pPr marL="442913" indent="-442913" algn="l">
              <a:spcAft>
                <a:spcPts val="600"/>
              </a:spcAft>
            </a:pPr>
            <a:r>
              <a:rPr lang="en-GB" sz="2800" b="1" dirty="0" smtClean="0">
                <a:latin typeface="Bookman Old Style" pitchFamily="18" charset="0"/>
              </a:rPr>
              <a:t>Background:</a:t>
            </a:r>
            <a:br>
              <a:rPr lang="en-GB" sz="2800" b="1" dirty="0" smtClean="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a:latin typeface="Bookman Old Style" pitchFamily="18" charset="0"/>
              </a:rPr>
              <a:t/>
            </a:r>
            <a:br>
              <a:rPr lang="en-GB" sz="2800" b="1" dirty="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a:latin typeface="Bookman Old Style" pitchFamily="18" charset="0"/>
              </a:rPr>
              <a:t/>
            </a:r>
            <a:br>
              <a:rPr lang="en-GB" sz="2800" b="1" dirty="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a:latin typeface="Bookman Old Style" pitchFamily="18" charset="0"/>
              </a:rPr>
              <a:t/>
            </a:r>
            <a:br>
              <a:rPr lang="en-GB" sz="2800" b="1" dirty="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smtClean="0">
                <a:latin typeface="Bookman Old Style" pitchFamily="18" charset="0"/>
              </a:rPr>
              <a:t>Legal code of 1629 </a:t>
            </a:r>
            <a:r>
              <a:rPr lang="en-GB" sz="2800" dirty="0" smtClean="0">
                <a:latin typeface="Bookman Old Style" pitchFamily="18" charset="0"/>
              </a:rPr>
              <a:t>“</a:t>
            </a:r>
            <a:r>
              <a:rPr lang="en-GB" sz="2800" dirty="0">
                <a:latin typeface="Bookman Old Style" pitchFamily="18" charset="0"/>
              </a:rPr>
              <a:t>if the government cannot create happiness </a:t>
            </a:r>
            <a:r>
              <a:rPr lang="en-GB" sz="2800" dirty="0" smtClean="0">
                <a:latin typeface="Bookman Old Style" pitchFamily="18" charset="0"/>
              </a:rPr>
              <a:t>for </a:t>
            </a:r>
            <a:r>
              <a:rPr lang="en-GB" sz="2800" dirty="0">
                <a:latin typeface="Bookman Old Style" pitchFamily="18" charset="0"/>
              </a:rPr>
              <a:t>its people, then there is no purpose for government to </a:t>
            </a:r>
            <a:r>
              <a:rPr lang="en-GB" sz="2800" dirty="0" smtClean="0">
                <a:latin typeface="Bookman Old Style" pitchFamily="18" charset="0"/>
              </a:rPr>
              <a:t>exist.” </a:t>
            </a:r>
            <a:endParaRPr lang="en-GB" sz="2800" dirty="0">
              <a:latin typeface="Bookman Old Style" pitchFamily="18" charset="0"/>
            </a:endParaRPr>
          </a:p>
        </p:txBody>
      </p:sp>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73283" y="656286"/>
            <a:ext cx="4356317" cy="3543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81000" y="1524000"/>
            <a:ext cx="3200400" cy="23968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descr="IDRC_logo.bmp"/>
          <p:cNvPicPr>
            <a:picLocks noChangeAspect="1"/>
          </p:cNvPicPr>
          <p:nvPr/>
        </p:nvPicPr>
        <p:blipFill>
          <a:blip r:embed="rId6"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7"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8"/>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153404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2057400" y="228600"/>
            <a:ext cx="5029200" cy="369332"/>
          </a:xfrm>
          <a:prstGeom prst="rect">
            <a:avLst/>
          </a:prstGeom>
          <a:noFill/>
        </p:spPr>
        <p:txBody>
          <a:bodyPr wrap="square" rtlCol="0">
            <a:spAutoFit/>
          </a:bodyPr>
          <a:lstStyle/>
          <a:p>
            <a:endParaRPr lang="en-US" dirty="0">
              <a:solidFill>
                <a:prstClr val="white"/>
              </a:solidFill>
              <a:latin typeface="Bookman Old Style" pitchFamily="18" charset="0"/>
            </a:endParaRPr>
          </a:p>
        </p:txBody>
      </p:sp>
      <p:sp>
        <p:nvSpPr>
          <p:cNvPr id="5" name="TextBox 4"/>
          <p:cNvSpPr txBox="1"/>
          <p:nvPr/>
        </p:nvSpPr>
        <p:spPr>
          <a:xfrm>
            <a:off x="304800" y="642878"/>
            <a:ext cx="8686800" cy="2862322"/>
          </a:xfrm>
          <a:prstGeom prst="rect">
            <a:avLst/>
          </a:prstGeom>
          <a:noFill/>
        </p:spPr>
        <p:txBody>
          <a:bodyPr wrap="square" rtlCol="0">
            <a:spAutoFit/>
          </a:bodyPr>
          <a:lstStyle/>
          <a:p>
            <a:r>
              <a:rPr lang="en-US" sz="3600" b="1" dirty="0" smtClean="0">
                <a:solidFill>
                  <a:prstClr val="black"/>
                </a:solidFill>
                <a:latin typeface="Bookman Old Style" pitchFamily="18" charset="0"/>
              </a:rPr>
              <a:t>Weighting:</a:t>
            </a:r>
          </a:p>
          <a:p>
            <a:pPr marL="571500" indent="-571500">
              <a:buFont typeface="Wingdings" pitchFamily="2" charset="2"/>
              <a:buChar char="v"/>
            </a:pPr>
            <a:r>
              <a:rPr lang="en-US" sz="3600" dirty="0" smtClean="0">
                <a:solidFill>
                  <a:prstClr val="black"/>
                </a:solidFill>
                <a:latin typeface="Bookman Old Style" pitchFamily="18" charset="0"/>
              </a:rPr>
              <a:t>9 domains are equally weighted</a:t>
            </a:r>
          </a:p>
          <a:p>
            <a:pPr marL="571500" indent="-571500">
              <a:buFont typeface="Wingdings" pitchFamily="2" charset="2"/>
              <a:buChar char="v"/>
            </a:pPr>
            <a:r>
              <a:rPr lang="en-US" sz="3600" dirty="0" smtClean="0">
                <a:solidFill>
                  <a:prstClr val="black"/>
                </a:solidFill>
                <a:latin typeface="Bookman Old Style" pitchFamily="18" charset="0"/>
              </a:rPr>
              <a:t>33 indicators, 2-4 per domain</a:t>
            </a:r>
          </a:p>
          <a:p>
            <a:pPr marL="571500" indent="-571500">
              <a:buFont typeface="Wingdings" pitchFamily="2" charset="2"/>
              <a:buChar char="v"/>
            </a:pPr>
            <a:r>
              <a:rPr lang="en-US" sz="3600" dirty="0" smtClean="0">
                <a:solidFill>
                  <a:prstClr val="black"/>
                </a:solidFill>
                <a:latin typeface="Bookman Old Style" pitchFamily="18" charset="0"/>
              </a:rPr>
              <a:t>Relatively equal weights among 33</a:t>
            </a:r>
          </a:p>
          <a:p>
            <a:pPr marL="571500" indent="-571500">
              <a:buFont typeface="Wingdings" pitchFamily="2" charset="2"/>
              <a:buChar char="v"/>
            </a:pPr>
            <a:r>
              <a:rPr lang="en-US" sz="3600" dirty="0" smtClean="0">
                <a:solidFill>
                  <a:prstClr val="black"/>
                </a:solidFill>
                <a:latin typeface="Bookman Old Style" pitchFamily="18" charset="0"/>
              </a:rPr>
              <a:t>Most reliable have larger weights </a:t>
            </a:r>
          </a:p>
        </p:txBody>
      </p:sp>
      <p:pic>
        <p:nvPicPr>
          <p:cNvPr id="7170" name="Picture 2" descr="C:\Users\QEH\Pictures\OPHI Photos\Bhutan\smalls\small monastery.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3505200"/>
            <a:ext cx="8077200" cy="31242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7"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0"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1" name="Picture 10"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2" name="Picture 11"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3" name="Picture 12"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077337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2057400" y="228600"/>
            <a:ext cx="5029200" cy="369332"/>
          </a:xfrm>
          <a:prstGeom prst="rect">
            <a:avLst/>
          </a:prstGeom>
          <a:noFill/>
        </p:spPr>
        <p:txBody>
          <a:bodyPr wrap="square" rtlCol="0">
            <a:spAutoFit/>
          </a:bodyPr>
          <a:lstStyle/>
          <a:p>
            <a:endParaRPr lang="en-US" dirty="0">
              <a:solidFill>
                <a:prstClr val="white"/>
              </a:solidFill>
              <a:latin typeface="Bookman Old Style" pitchFamily="18" charset="0"/>
            </a:endParaRPr>
          </a:p>
        </p:txBody>
      </p:sp>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0"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025" name="Picture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796946"/>
            <a:ext cx="8991600" cy="46800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576262" y="914400"/>
            <a:ext cx="7500938" cy="646331"/>
          </a:xfrm>
          <a:prstGeom prst="rect">
            <a:avLst/>
          </a:prstGeom>
          <a:noFill/>
        </p:spPr>
        <p:txBody>
          <a:bodyPr wrap="square" rtlCol="0">
            <a:spAutoFit/>
          </a:bodyPr>
          <a:lstStyle/>
          <a:p>
            <a:r>
              <a:rPr lang="en-GB" sz="3600" b="1" dirty="0" smtClean="0">
                <a:latin typeface="Bookman Old Style" pitchFamily="18" charset="0"/>
              </a:rPr>
              <a:t>Weights on the 33 Indicators</a:t>
            </a:r>
            <a:endParaRPr lang="en-GB" sz="3600" b="1" dirty="0">
              <a:latin typeface="Bookman Old Style" pitchFamily="18" charset="0"/>
            </a:endParaRPr>
          </a:p>
        </p:txBody>
      </p:sp>
      <p:sp>
        <p:nvSpPr>
          <p:cNvPr id="12" name="Left Brace 11"/>
          <p:cNvSpPr/>
          <p:nvPr/>
        </p:nvSpPr>
        <p:spPr>
          <a:xfrm>
            <a:off x="1955442" y="2412642"/>
            <a:ext cx="76200" cy="304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1" name="Picture 10"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9515639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2057400" y="228600"/>
            <a:ext cx="5029200" cy="369332"/>
          </a:xfrm>
          <a:prstGeom prst="rect">
            <a:avLst/>
          </a:prstGeom>
          <a:noFill/>
        </p:spPr>
        <p:txBody>
          <a:bodyPr wrap="square" rtlCol="0">
            <a:spAutoFit/>
          </a:bodyPr>
          <a:lstStyle/>
          <a:p>
            <a:endParaRPr lang="en-US" dirty="0">
              <a:solidFill>
                <a:prstClr val="white"/>
              </a:solidFill>
              <a:latin typeface="Bookman Old Style" pitchFamily="18" charset="0"/>
            </a:endParaRPr>
          </a:p>
        </p:txBody>
      </p:sp>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0"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sp>
        <p:nvSpPr>
          <p:cNvPr id="3" name="TextBox 2"/>
          <p:cNvSpPr txBox="1"/>
          <p:nvPr/>
        </p:nvSpPr>
        <p:spPr>
          <a:xfrm>
            <a:off x="0" y="609600"/>
            <a:ext cx="9144000" cy="1200329"/>
          </a:xfrm>
          <a:prstGeom prst="rect">
            <a:avLst/>
          </a:prstGeom>
          <a:noFill/>
        </p:spPr>
        <p:txBody>
          <a:bodyPr wrap="square" rtlCol="0">
            <a:spAutoFit/>
          </a:bodyPr>
          <a:lstStyle/>
          <a:p>
            <a:pPr algn="ctr"/>
            <a:r>
              <a:rPr lang="en-GB" sz="3600" b="1" dirty="0" smtClean="0">
                <a:latin typeface="Bookman Old Style" pitchFamily="18" charset="0"/>
              </a:rPr>
              <a:t>Equal Weights within the indicators  in 3 domains</a:t>
            </a:r>
            <a:endParaRPr lang="en-GB" sz="3600" b="1" dirty="0">
              <a:latin typeface="Bookman Old Style"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9651" y="1830075"/>
            <a:ext cx="9074350" cy="4723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Left Brace 10"/>
          <p:cNvSpPr/>
          <p:nvPr/>
        </p:nvSpPr>
        <p:spPr>
          <a:xfrm>
            <a:off x="1879242" y="2438400"/>
            <a:ext cx="76200" cy="304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2" name="Picture 11"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179932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2057400" y="228600"/>
            <a:ext cx="5029200" cy="369332"/>
          </a:xfrm>
          <a:prstGeom prst="rect">
            <a:avLst/>
          </a:prstGeom>
          <a:noFill/>
        </p:spPr>
        <p:txBody>
          <a:bodyPr wrap="square" rtlCol="0">
            <a:spAutoFit/>
          </a:bodyPr>
          <a:lstStyle/>
          <a:p>
            <a:endParaRPr lang="en-US" dirty="0">
              <a:solidFill>
                <a:prstClr val="white"/>
              </a:solidFill>
              <a:latin typeface="Bookman Old Style" pitchFamily="18" charset="0"/>
            </a:endParaRPr>
          </a:p>
        </p:txBody>
      </p:sp>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0"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sp>
        <p:nvSpPr>
          <p:cNvPr id="3" name="TextBox 2"/>
          <p:cNvSpPr txBox="1"/>
          <p:nvPr/>
        </p:nvSpPr>
        <p:spPr>
          <a:xfrm>
            <a:off x="228601" y="685800"/>
            <a:ext cx="8619330" cy="1077218"/>
          </a:xfrm>
          <a:prstGeom prst="rect">
            <a:avLst/>
          </a:prstGeom>
          <a:noFill/>
        </p:spPr>
        <p:txBody>
          <a:bodyPr wrap="square" rtlCol="0">
            <a:spAutoFit/>
          </a:bodyPr>
          <a:lstStyle/>
          <a:p>
            <a:r>
              <a:rPr lang="en-GB" sz="3200" b="1" dirty="0" smtClean="0">
                <a:latin typeface="Bookman Old Style" pitchFamily="18" charset="0"/>
              </a:rPr>
              <a:t>5 subjective indicators receive10% weights only (dark blue); others equal.</a:t>
            </a:r>
            <a:endParaRPr lang="en-GB" sz="3200" b="1" dirty="0">
              <a:latin typeface="Bookman Old Style"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860395"/>
            <a:ext cx="9016098" cy="46928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Left Brace 10"/>
          <p:cNvSpPr/>
          <p:nvPr/>
        </p:nvSpPr>
        <p:spPr>
          <a:xfrm>
            <a:off x="1828800" y="2438400"/>
            <a:ext cx="76200" cy="304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2" name="Picture 11"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02816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2057400" y="228600"/>
            <a:ext cx="5029200" cy="369332"/>
          </a:xfrm>
          <a:prstGeom prst="rect">
            <a:avLst/>
          </a:prstGeom>
          <a:noFill/>
        </p:spPr>
        <p:txBody>
          <a:bodyPr wrap="square" rtlCol="0">
            <a:spAutoFit/>
          </a:bodyPr>
          <a:lstStyle/>
          <a:p>
            <a:endParaRPr lang="en-US" dirty="0">
              <a:solidFill>
                <a:prstClr val="white"/>
              </a:solidFill>
              <a:latin typeface="Bookman Old Style" pitchFamily="18" charset="0"/>
            </a:endParaRPr>
          </a:p>
        </p:txBody>
      </p:sp>
      <p:sp>
        <p:nvSpPr>
          <p:cNvPr id="6"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8"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0"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sp>
        <p:nvSpPr>
          <p:cNvPr id="3" name="TextBox 2"/>
          <p:cNvSpPr txBox="1"/>
          <p:nvPr/>
        </p:nvSpPr>
        <p:spPr>
          <a:xfrm>
            <a:off x="228601" y="685800"/>
            <a:ext cx="8619330" cy="1077218"/>
          </a:xfrm>
          <a:prstGeom prst="rect">
            <a:avLst/>
          </a:prstGeom>
          <a:noFill/>
        </p:spPr>
        <p:txBody>
          <a:bodyPr wrap="square" rtlCol="0">
            <a:spAutoFit/>
          </a:bodyPr>
          <a:lstStyle/>
          <a:p>
            <a:r>
              <a:rPr lang="en-GB" sz="3200" b="1" dirty="0" smtClean="0">
                <a:latin typeface="Bookman Old Style" pitchFamily="18" charset="0"/>
              </a:rPr>
              <a:t>In 3 domains, subjective indicators are weighted 20%; objective at 30%.</a:t>
            </a:r>
            <a:endParaRPr lang="en-GB" sz="3200" b="1" dirty="0">
              <a:latin typeface="Bookman Old Style" pitchFamily="18"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9663" y="1858449"/>
            <a:ext cx="9021900" cy="469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Left Brace 1"/>
          <p:cNvSpPr/>
          <p:nvPr/>
        </p:nvSpPr>
        <p:spPr>
          <a:xfrm>
            <a:off x="1981200" y="2438400"/>
            <a:ext cx="76200" cy="304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1" name="Picture 10"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2" name="Picture 11"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3" name="Picture 12"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7596231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indent="-514350">
              <a:spcBef>
                <a:spcPct val="20000"/>
              </a:spcBef>
              <a:buFontTx/>
              <a:buAutoNum type="arabicPeriod"/>
              <a:defRPr/>
            </a:pPr>
            <a:r>
              <a:rPr lang="en-GB" sz="3200" b="1" dirty="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0" y="533400"/>
            <a:ext cx="9144000" cy="6019800"/>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600" b="1" i="0" u="none" strike="noStrike" kern="1200" cap="none" spc="0" normalizeH="0" baseline="0" noProof="0" dirty="0" smtClean="0">
                <a:ln>
                  <a:noFill/>
                </a:ln>
                <a:solidFill>
                  <a:schemeClr val="accent6">
                    <a:lumMod val="50000"/>
                  </a:schemeClr>
                </a:solidFill>
                <a:effectLst/>
                <a:uLnTx/>
                <a:uFillTx/>
                <a:latin typeface="Bookman Old Style" pitchFamily="18" charset="0"/>
                <a:ea typeface="+mn-ea"/>
                <a:cs typeface="+mn-cs"/>
              </a:rPr>
              <a:t>How much is</a:t>
            </a:r>
            <a:r>
              <a:rPr kumimoji="0" lang="en-GB" sz="3600" b="1" i="0" u="none" strike="noStrike" kern="1200" cap="none" spc="0" normalizeH="0" noProof="0" dirty="0" smtClean="0">
                <a:ln>
                  <a:noFill/>
                </a:ln>
                <a:solidFill>
                  <a:schemeClr val="accent6">
                    <a:lumMod val="50000"/>
                  </a:schemeClr>
                </a:solidFill>
                <a:effectLst/>
                <a:uLnTx/>
                <a:uFillTx/>
                <a:latin typeface="Bookman Old Style" pitchFamily="18" charset="0"/>
                <a:ea typeface="+mn-ea"/>
                <a:cs typeface="+mn-cs"/>
              </a:rPr>
              <a:t> enough?</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800" b="0" i="0" u="none" strike="noStrike" kern="1200" cap="none" spc="0" normalizeH="0" noProof="0" dirty="0" smtClean="0">
                <a:ln>
                  <a:noFill/>
                </a:ln>
                <a:solidFill>
                  <a:schemeClr val="accent5">
                    <a:lumMod val="75000"/>
                  </a:schemeClr>
                </a:solidFill>
                <a:effectLst/>
                <a:uLnTx/>
                <a:uFillTx/>
                <a:latin typeface="Bookman Old Style" pitchFamily="18" charset="0"/>
                <a:ea typeface="+mn-ea"/>
                <a:cs typeface="+mn-cs"/>
              </a:rPr>
              <a:t>The GNH Index uses two kinds of thresholds:</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800" b="1" i="0" u="none" strike="noStrike" kern="1200" cap="none" spc="0" normalizeH="0" baseline="0" noProof="0" dirty="0" smtClean="0">
                <a:ln>
                  <a:noFill/>
                </a:ln>
                <a:solidFill>
                  <a:schemeClr val="accent3">
                    <a:lumMod val="50000"/>
                  </a:schemeClr>
                </a:solidFill>
                <a:effectLst/>
                <a:uLnTx/>
                <a:uFillTx/>
                <a:latin typeface="Bookman Old Style" pitchFamily="18" charset="0"/>
                <a:ea typeface="+mn-ea"/>
                <a:cs typeface="+mn-cs"/>
              </a:rPr>
              <a:t>1. </a:t>
            </a:r>
            <a:r>
              <a:rPr lang="en-GB" sz="4000" b="1" dirty="0" smtClean="0">
                <a:solidFill>
                  <a:schemeClr val="accent3">
                    <a:lumMod val="50000"/>
                  </a:schemeClr>
                </a:solidFill>
                <a:latin typeface="Bookman Old Style" pitchFamily="18" charset="0"/>
              </a:rPr>
              <a:t>Sufficiency </a:t>
            </a:r>
            <a:r>
              <a:rPr kumimoji="0" lang="en-GB" sz="4000" b="1" i="0" u="none" strike="noStrike" kern="1200" cap="none" spc="0" normalizeH="0" noProof="0" dirty="0" smtClean="0">
                <a:ln>
                  <a:noFill/>
                </a:ln>
                <a:solidFill>
                  <a:schemeClr val="accent3">
                    <a:lumMod val="50000"/>
                  </a:schemeClr>
                </a:solidFill>
                <a:effectLst/>
                <a:uLnTx/>
                <a:uFillTx/>
                <a:latin typeface="Bookman Old Style" pitchFamily="18" charset="0"/>
                <a:ea typeface="+mn-ea"/>
                <a:cs typeface="+mn-cs"/>
              </a:rPr>
              <a:t>thresholds</a:t>
            </a:r>
            <a:endParaRPr kumimoji="0" lang="en-GB" sz="2400" b="0" i="0" u="none" strike="noStrike" kern="1200" cap="none" spc="0" normalizeH="0" baseline="0" noProof="0" dirty="0" smtClean="0">
              <a:ln>
                <a:noFill/>
              </a:ln>
              <a:solidFill>
                <a:schemeClr val="accent3">
                  <a:lumMod val="50000"/>
                </a:schemeClr>
              </a:solidFill>
              <a:effectLst/>
              <a:uLnTx/>
              <a:uFillTx/>
              <a:latin typeface="Bookman Old Style" pitchFamily="18" charset="0"/>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2800" b="1" i="0" u="none" strike="noStrike" kern="1200" cap="none" spc="0" normalizeH="0" baseline="0" noProof="0" dirty="0" smtClean="0">
                <a:ln>
                  <a:noFill/>
                </a:ln>
                <a:solidFill>
                  <a:schemeClr val="accent4">
                    <a:lumMod val="60000"/>
                    <a:lumOff val="40000"/>
                  </a:schemeClr>
                </a:solidFill>
                <a:effectLst/>
                <a:uLnTx/>
                <a:uFillTx/>
                <a:latin typeface="Bookman Old Style" pitchFamily="18" charset="0"/>
                <a:ea typeface="+mn-ea"/>
                <a:cs typeface="+mn-cs"/>
              </a:rPr>
              <a:t>    </a:t>
            </a:r>
            <a:r>
              <a:rPr kumimoji="0" lang="en-GB" sz="2800" b="1" i="0" u="none" strike="noStrike" kern="1200" cap="none" spc="0" normalizeH="0" baseline="0" noProof="0" dirty="0" smtClean="0">
                <a:ln>
                  <a:noFill/>
                </a:ln>
                <a:solidFill>
                  <a:schemeClr val="accent4">
                    <a:lumMod val="75000"/>
                  </a:schemeClr>
                </a:solidFill>
                <a:effectLst/>
                <a:uLnTx/>
                <a:uFillTx/>
                <a:latin typeface="Bookman Old Style" pitchFamily="18" charset="0"/>
                <a:ea typeface="+mn-ea"/>
                <a:cs typeface="+mn-cs"/>
              </a:rPr>
              <a:t>2. </a:t>
            </a:r>
            <a:r>
              <a:rPr lang="en-GB" sz="2800" b="1" dirty="0" smtClean="0">
                <a:solidFill>
                  <a:schemeClr val="accent4">
                    <a:lumMod val="75000"/>
                  </a:schemeClr>
                </a:solidFill>
                <a:latin typeface="Bookman Old Style" pitchFamily="18" charset="0"/>
              </a:rPr>
              <a:t>Happiness</a:t>
            </a:r>
            <a:r>
              <a:rPr kumimoji="0" lang="en-GB" sz="2800" b="1" i="0" u="none" strike="noStrike" kern="1200" cap="none" spc="0" normalizeH="0" baseline="0" noProof="0" dirty="0" smtClean="0">
                <a:ln>
                  <a:noFill/>
                </a:ln>
                <a:solidFill>
                  <a:schemeClr val="accent4">
                    <a:lumMod val="75000"/>
                  </a:schemeClr>
                </a:solidFill>
                <a:effectLst/>
                <a:uLnTx/>
                <a:uFillTx/>
                <a:latin typeface="Bookman Old Style" pitchFamily="18" charset="0"/>
                <a:ea typeface="+mn-ea"/>
                <a:cs typeface="+mn-cs"/>
              </a:rPr>
              <a:t> threshold</a:t>
            </a:r>
          </a:p>
          <a:p>
            <a:r>
              <a:rPr lang="en-US" dirty="0" smtClean="0">
                <a:solidFill>
                  <a:srgbClr val="FFFF00"/>
                </a:solidFill>
                <a:latin typeface="Bookman Old Style" pitchFamily="18" charset="0"/>
              </a:rPr>
              <a:t>  </a:t>
            </a:r>
            <a:endParaRPr lang="en-US" dirty="0" smtClean="0">
              <a:solidFill>
                <a:schemeClr val="accent3">
                  <a:lumMod val="50000"/>
                </a:schemeClr>
              </a:solidFill>
              <a:latin typeface="Bookman Old Style" pitchFamily="18" charset="0"/>
            </a:endParaRPr>
          </a:p>
          <a:p>
            <a:r>
              <a:rPr lang="en-US" sz="3200" b="1" u="sng" dirty="0" smtClean="0">
                <a:solidFill>
                  <a:schemeClr val="accent3">
                    <a:lumMod val="50000"/>
                  </a:schemeClr>
                </a:solidFill>
                <a:latin typeface="Bookman Old Style" pitchFamily="18" charset="0"/>
              </a:rPr>
              <a:t>Sufficiency thresholds:</a:t>
            </a:r>
          </a:p>
          <a:p>
            <a:r>
              <a:rPr lang="en-US" sz="3200" dirty="0" smtClean="0">
                <a:solidFill>
                  <a:schemeClr val="accent3">
                    <a:lumMod val="75000"/>
                  </a:schemeClr>
                </a:solidFill>
                <a:latin typeface="Bookman Old Style" pitchFamily="18" charset="0"/>
              </a:rPr>
              <a:t>Shows how much a person needs in order  to enjoy ‘sufficiency’ – how much is enough, normally, to create a happiness condition. Each of the 33 GNH indicators has a sufficiency threshold. </a:t>
            </a:r>
          </a:p>
          <a:p>
            <a:endParaRPr lang="en-US" dirty="0" smtClean="0">
              <a:solidFill>
                <a:srgbClr val="00FF00"/>
              </a:solidFill>
              <a:latin typeface="Bookman Old Style"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schemeClr val="accent5">
                  <a:lumMod val="20000"/>
                  <a:lumOff val="80000"/>
                </a:schemeClr>
              </a:solidFill>
              <a:effectLst/>
              <a:uLnTx/>
              <a:uFillTx/>
              <a:latin typeface="Bookman Old Style" pitchFamily="18" charset="0"/>
              <a:ea typeface="+mn-ea"/>
              <a:cs typeface="+mn-cs"/>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36"/>
            <a:ext cx="8534400" cy="5973763"/>
          </a:xfrm>
          <a:noFill/>
        </p:spPr>
        <p:txBody>
          <a:bodyPr>
            <a:noAutofit/>
          </a:bodyPr>
          <a:lstStyle/>
          <a:p>
            <a:pPr>
              <a:buNone/>
            </a:pPr>
            <a:endParaRPr lang="en-US" sz="2400" dirty="0" smtClean="0">
              <a:latin typeface="Bookman Old Style" pitchFamily="18" charset="0"/>
            </a:endParaRPr>
          </a:p>
          <a:p>
            <a:pPr>
              <a:buNone/>
            </a:pPr>
            <a:r>
              <a:rPr lang="en-US" b="1" dirty="0" smtClean="0">
                <a:latin typeface="Bookman Old Style" pitchFamily="18" charset="0"/>
              </a:rPr>
              <a:t>Sufficiency thresholds were set by:</a:t>
            </a:r>
          </a:p>
          <a:p>
            <a:pPr>
              <a:spcBef>
                <a:spcPts val="1800"/>
              </a:spcBef>
              <a:buFont typeface="Wingdings" pitchFamily="2" charset="2"/>
              <a:buChar char="v"/>
            </a:pPr>
            <a:r>
              <a:rPr lang="en-US" sz="2400" dirty="0" smtClean="0">
                <a:latin typeface="Bookman Old Style" pitchFamily="18" charset="0"/>
              </a:rPr>
              <a:t> </a:t>
            </a:r>
            <a:r>
              <a:rPr lang="en-US" sz="2400" b="1" dirty="0" smtClean="0">
                <a:latin typeface="Bookman Old Style" pitchFamily="18" charset="0"/>
              </a:rPr>
              <a:t>International standards</a:t>
            </a:r>
            <a:r>
              <a:rPr lang="en-US" sz="2400" dirty="0" smtClean="0">
                <a:latin typeface="Bookman Old Style" pitchFamily="18" charset="0"/>
              </a:rPr>
              <a:t>: </a:t>
            </a:r>
            <a:r>
              <a:rPr lang="en-US" sz="2400" dirty="0" err="1" smtClean="0">
                <a:latin typeface="Bookman Old Style" pitchFamily="18" charset="0"/>
              </a:rPr>
              <a:t>Eg</a:t>
            </a:r>
            <a:r>
              <a:rPr lang="en-US" sz="2400" dirty="0" smtClean="0">
                <a:latin typeface="Bookman Old Style" pitchFamily="18" charset="0"/>
              </a:rPr>
              <a:t>. MDGs, ILO, Habitat</a:t>
            </a:r>
          </a:p>
          <a:p>
            <a:pPr>
              <a:spcBef>
                <a:spcPts val="1800"/>
              </a:spcBef>
              <a:buFont typeface="Wingdings" pitchFamily="2" charset="2"/>
              <a:buChar char="v"/>
            </a:pPr>
            <a:r>
              <a:rPr lang="en-US" sz="2400" dirty="0" smtClean="0">
                <a:latin typeface="Bookman Old Style" pitchFamily="18" charset="0"/>
              </a:rPr>
              <a:t> </a:t>
            </a:r>
            <a:r>
              <a:rPr lang="en-US" sz="2400" b="1" dirty="0" smtClean="0">
                <a:latin typeface="Bookman Old Style" pitchFamily="18" charset="0"/>
              </a:rPr>
              <a:t>National standards</a:t>
            </a:r>
            <a:r>
              <a:rPr lang="en-US" sz="2400" dirty="0" smtClean="0">
                <a:latin typeface="Bookman Old Style" pitchFamily="18" charset="0"/>
              </a:rPr>
              <a:t>: Eg.1.5 x income poverty line</a:t>
            </a:r>
          </a:p>
          <a:p>
            <a:pPr>
              <a:spcBef>
                <a:spcPts val="1800"/>
              </a:spcBef>
              <a:buFont typeface="Wingdings" pitchFamily="2" charset="2"/>
              <a:buChar char="v"/>
            </a:pPr>
            <a:r>
              <a:rPr lang="en-US" sz="2400" dirty="0" smtClean="0">
                <a:latin typeface="Bookman Old Style" pitchFamily="18" charset="0"/>
              </a:rPr>
              <a:t> </a:t>
            </a:r>
            <a:r>
              <a:rPr lang="en-US" sz="2400" b="1" dirty="0" smtClean="0">
                <a:latin typeface="Bookman Old Style" pitchFamily="18" charset="0"/>
              </a:rPr>
              <a:t>Normative judgments</a:t>
            </a:r>
            <a:r>
              <a:rPr lang="en-US" sz="2400" dirty="0" smtClean="0">
                <a:latin typeface="Bookman Old Style" pitchFamily="18" charset="0"/>
              </a:rPr>
              <a:t>: </a:t>
            </a:r>
            <a:r>
              <a:rPr lang="en-US" sz="2400" dirty="0" err="1" smtClean="0">
                <a:latin typeface="Bookman Old Style" pitchFamily="18" charset="0"/>
              </a:rPr>
              <a:t>Eg</a:t>
            </a:r>
            <a:r>
              <a:rPr lang="en-US" sz="2400" dirty="0" smtClean="0">
                <a:latin typeface="Bookman Old Style" pitchFamily="18" charset="0"/>
              </a:rPr>
              <a:t>. Positive emotions</a:t>
            </a:r>
          </a:p>
          <a:p>
            <a:pPr>
              <a:spcBef>
                <a:spcPts val="1800"/>
              </a:spcBef>
              <a:buFont typeface="Wingdings" pitchFamily="2" charset="2"/>
              <a:buChar char="v"/>
            </a:pPr>
            <a:r>
              <a:rPr lang="en-US" sz="2400" dirty="0" smtClean="0">
                <a:latin typeface="Bookman Old Style" pitchFamily="18" charset="0"/>
              </a:rPr>
              <a:t> </a:t>
            </a:r>
            <a:r>
              <a:rPr lang="en-US" sz="2400" b="1" dirty="0" smtClean="0">
                <a:latin typeface="Bookman Old Style" pitchFamily="18" charset="0"/>
              </a:rPr>
              <a:t>Participatory</a:t>
            </a:r>
            <a:r>
              <a:rPr lang="en-US" sz="2400" dirty="0" smtClean="0">
                <a:latin typeface="Bookman Old Style" pitchFamily="18" charset="0"/>
              </a:rPr>
              <a:t> meetings: Local advisors gave input - e.g. the threshold for</a:t>
            </a:r>
            <a:br>
              <a:rPr lang="en-US" sz="2400" dirty="0" smtClean="0">
                <a:latin typeface="Bookman Old Style" pitchFamily="18" charset="0"/>
              </a:rPr>
            </a:br>
            <a:r>
              <a:rPr lang="en-US" sz="2400" dirty="0" smtClean="0">
                <a:latin typeface="Bookman Old Style" pitchFamily="18" charset="0"/>
              </a:rPr>
              <a:t>land depends upon </a:t>
            </a:r>
            <a:br>
              <a:rPr lang="en-US" sz="2400" dirty="0" smtClean="0">
                <a:latin typeface="Bookman Old Style" pitchFamily="18" charset="0"/>
              </a:rPr>
            </a:br>
            <a:r>
              <a:rPr lang="en-US" sz="2400" dirty="0" smtClean="0">
                <a:latin typeface="Bookman Old Style" pitchFamily="18" charset="0"/>
              </a:rPr>
              <a:t>its quality.  Here in </a:t>
            </a:r>
            <a:br>
              <a:rPr lang="en-US" sz="2400" dirty="0" smtClean="0">
                <a:latin typeface="Bookman Old Style" pitchFamily="18" charset="0"/>
              </a:rPr>
            </a:br>
            <a:r>
              <a:rPr lang="en-US" sz="2400" dirty="0" err="1" smtClean="0">
                <a:latin typeface="Bookman Old Style" pitchFamily="18" charset="0"/>
              </a:rPr>
              <a:t>Wangdiphodrang</a:t>
            </a:r>
            <a:r>
              <a:rPr lang="en-US" sz="2400" dirty="0" smtClean="0">
                <a:latin typeface="Bookman Old Style" pitchFamily="18" charset="0"/>
              </a:rPr>
              <a:t> </a:t>
            </a:r>
            <a:br>
              <a:rPr lang="en-US" sz="2400" dirty="0" smtClean="0">
                <a:latin typeface="Bookman Old Style" pitchFamily="18" charset="0"/>
              </a:rPr>
            </a:br>
            <a:r>
              <a:rPr lang="en-US" sz="2400" dirty="0" smtClean="0">
                <a:latin typeface="Bookman Old Style" pitchFamily="18" charset="0"/>
              </a:rPr>
              <a:t>5 acres</a:t>
            </a:r>
            <a:r>
              <a:rPr lang="en-US" sz="2400" dirty="0">
                <a:latin typeface="Bookman Old Style" pitchFamily="18" charset="0"/>
              </a:rPr>
              <a:t> </a:t>
            </a:r>
            <a:r>
              <a:rPr lang="en-US" sz="2400" dirty="0" smtClean="0">
                <a:latin typeface="Bookman Old Style" pitchFamily="18" charset="0"/>
              </a:rPr>
              <a:t>is enough. </a:t>
            </a:r>
          </a:p>
          <a:p>
            <a:endParaRPr lang="en-US" sz="2400" dirty="0" smtClean="0">
              <a:latin typeface="Bookman Old Style" pitchFamily="18" charset="0"/>
            </a:endParaRPr>
          </a:p>
          <a:p>
            <a:endParaRPr lang="en-US" sz="2400" dirty="0" smtClean="0">
              <a:latin typeface="Bookman Old Style" pitchFamily="18" charset="0"/>
            </a:endParaRPr>
          </a:p>
          <a:p>
            <a:pPr>
              <a:buNone/>
            </a:pPr>
            <a:endParaRPr lang="en-US" sz="2400" dirty="0">
              <a:latin typeface="Bookman Old Style"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38600" y="3733800"/>
            <a:ext cx="5257800" cy="29113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9" name="Picture 8"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2" name="Picture 11"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3" name="Picture 12"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2247913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9" name="Table 8"/>
          <p:cNvGraphicFramePr>
            <a:graphicFrameLocks noGrp="1"/>
          </p:cNvGraphicFramePr>
          <p:nvPr>
            <p:extLst>
              <p:ext uri="{D42A27DB-BD31-4B8C-83A1-F6EECF244321}">
                <p14:modId xmlns:p14="http://schemas.microsoft.com/office/powerpoint/2010/main" xmlns="" val="2733193391"/>
              </p:ext>
            </p:extLst>
          </p:nvPr>
        </p:nvGraphicFramePr>
        <p:xfrm>
          <a:off x="0" y="422453"/>
          <a:ext cx="9144001" cy="6434669"/>
        </p:xfrm>
        <a:graphic>
          <a:graphicData uri="http://schemas.openxmlformats.org/drawingml/2006/table">
            <a:tbl>
              <a:tblPr/>
              <a:tblGrid>
                <a:gridCol w="1419683"/>
                <a:gridCol w="1803379"/>
                <a:gridCol w="2949139"/>
                <a:gridCol w="1696004"/>
                <a:gridCol w="1275796"/>
              </a:tblGrid>
              <a:tr h="242042">
                <a:tc>
                  <a:txBody>
                    <a:bodyPr/>
                    <a:lstStyle/>
                    <a:p>
                      <a:pPr algn="l" fontAlgn="b"/>
                      <a:r>
                        <a:rPr lang="en-US" sz="1600" b="1" i="0" u="none" strike="noStrike" dirty="0">
                          <a:solidFill>
                            <a:srgbClr val="000000"/>
                          </a:solidFill>
                          <a:latin typeface="Book Antiqua" pitchFamily="18" charset="0"/>
                        </a:rPr>
                        <a:t>Indicator</a:t>
                      </a:r>
                    </a:p>
                  </a:txBody>
                  <a:tcPr marL="5329" marR="5329" marT="5329" marB="0" anchor="b">
                    <a:lnL>
                      <a:noFill/>
                    </a:lnL>
                    <a:lnR>
                      <a:noFill/>
                    </a:lnR>
                    <a:lnT>
                      <a:noFill/>
                    </a:lnT>
                    <a:lnB>
                      <a:noFill/>
                    </a:lnB>
                    <a:solidFill>
                      <a:srgbClr val="D7E4BC"/>
                    </a:solidFill>
                  </a:tcPr>
                </a:tc>
                <a:tc>
                  <a:txBody>
                    <a:bodyPr/>
                    <a:lstStyle/>
                    <a:p>
                      <a:pPr algn="l" fontAlgn="b"/>
                      <a:r>
                        <a:rPr lang="en-US" sz="1600" b="1" i="0" u="none" strike="noStrike" dirty="0">
                          <a:solidFill>
                            <a:srgbClr val="000000"/>
                          </a:solidFill>
                          <a:latin typeface="Book Antiqua" pitchFamily="18" charset="0"/>
                        </a:rPr>
                        <a:t>Sub-indicator</a:t>
                      </a:r>
                    </a:p>
                  </a:txBody>
                  <a:tcPr marL="5329" marR="5329" marT="5329" marB="0" anchor="b">
                    <a:lnL>
                      <a:noFill/>
                    </a:lnL>
                    <a:lnR>
                      <a:noFill/>
                    </a:lnR>
                    <a:lnT>
                      <a:noFill/>
                    </a:lnT>
                    <a:lnB>
                      <a:noFill/>
                    </a:lnB>
                    <a:solidFill>
                      <a:srgbClr val="D7E4BC"/>
                    </a:solidFill>
                  </a:tcPr>
                </a:tc>
                <a:tc>
                  <a:txBody>
                    <a:bodyPr/>
                    <a:lstStyle/>
                    <a:p>
                      <a:pPr algn="l" fontAlgn="b"/>
                      <a:r>
                        <a:rPr lang="en-US" sz="1600" b="1" i="0" u="none" strike="noStrike" dirty="0">
                          <a:solidFill>
                            <a:srgbClr val="000000"/>
                          </a:solidFill>
                          <a:latin typeface="Book Antiqua" pitchFamily="18" charset="0"/>
                        </a:rPr>
                        <a:t>Question</a:t>
                      </a:r>
                    </a:p>
                  </a:txBody>
                  <a:tcPr marL="5329" marR="5329" marT="5329" marB="0" anchor="b">
                    <a:lnL>
                      <a:noFill/>
                    </a:lnL>
                    <a:lnR>
                      <a:noFill/>
                    </a:lnR>
                    <a:lnT>
                      <a:noFill/>
                    </a:lnT>
                    <a:lnB>
                      <a:noFill/>
                    </a:lnB>
                    <a:solidFill>
                      <a:srgbClr val="D7E4BC"/>
                    </a:solidFill>
                  </a:tcPr>
                </a:tc>
                <a:tc>
                  <a:txBody>
                    <a:bodyPr/>
                    <a:lstStyle/>
                    <a:p>
                      <a:pPr algn="l" fontAlgn="b"/>
                      <a:r>
                        <a:rPr lang="en-US" sz="1600" b="1" i="0" u="none" strike="noStrike" dirty="0">
                          <a:solidFill>
                            <a:srgbClr val="000000"/>
                          </a:solidFill>
                          <a:latin typeface="Book Antiqua" pitchFamily="18" charset="0"/>
                        </a:rPr>
                        <a:t>Response range </a:t>
                      </a:r>
                    </a:p>
                  </a:txBody>
                  <a:tcPr marL="5329" marR="5329" marT="5329" marB="0" anchor="b">
                    <a:lnL>
                      <a:noFill/>
                    </a:lnL>
                    <a:lnR>
                      <a:noFill/>
                    </a:lnR>
                    <a:lnT>
                      <a:noFill/>
                    </a:lnT>
                    <a:lnB>
                      <a:noFill/>
                    </a:lnB>
                    <a:solidFill>
                      <a:srgbClr val="D7E4BC"/>
                    </a:solidFill>
                  </a:tcPr>
                </a:tc>
                <a:tc>
                  <a:txBody>
                    <a:bodyPr/>
                    <a:lstStyle/>
                    <a:p>
                      <a:pPr algn="l" fontAlgn="b"/>
                      <a:r>
                        <a:rPr lang="en-US" sz="1600" b="1" i="0" u="none" strike="noStrike" dirty="0" smtClean="0">
                          <a:solidFill>
                            <a:srgbClr val="000000"/>
                          </a:solidFill>
                          <a:latin typeface="Book Antiqua" pitchFamily="18" charset="0"/>
                        </a:rPr>
                        <a:t>Sufficiency</a:t>
                      </a:r>
                      <a:endParaRPr lang="en-US" sz="1600" b="1"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r>
              <a:tr h="242042">
                <a:tc rowSpan="5">
                  <a:txBody>
                    <a:bodyPr/>
                    <a:lstStyle/>
                    <a:p>
                      <a:pPr algn="ctr" fontAlgn="b"/>
                      <a:r>
                        <a:rPr lang="en-US" sz="2000" b="0" i="0" u="none" strike="noStrike">
                          <a:solidFill>
                            <a:srgbClr val="000000"/>
                          </a:solidFill>
                          <a:latin typeface="Book Antiqua" pitchFamily="18" charset="0"/>
                        </a:rPr>
                        <a:t>Life satisfaction </a:t>
                      </a:r>
                    </a:p>
                  </a:txBody>
                  <a:tcPr marL="5329" marR="5329" marT="5329" marB="0">
                    <a:lnL>
                      <a:noFill/>
                    </a:lnL>
                    <a:lnR>
                      <a:noFill/>
                    </a:lnR>
                    <a:lnT>
                      <a:noFill/>
                    </a:lnT>
                    <a:lnB>
                      <a:noFill/>
                    </a:lnB>
                    <a:solidFill>
                      <a:srgbClr val="EAF1DD"/>
                    </a:solidFill>
                  </a:tcPr>
                </a:tc>
                <a:tc>
                  <a:txBody>
                    <a:bodyPr/>
                    <a:lstStyle/>
                    <a:p>
                      <a:pPr algn="l" fontAlgn="b"/>
                      <a:r>
                        <a:rPr lang="en-US" sz="1600" b="0" i="0" u="none" strike="noStrike" dirty="0" smtClean="0">
                          <a:solidFill>
                            <a:srgbClr val="000000"/>
                          </a:solidFill>
                          <a:latin typeface="Book Antiqua" pitchFamily="18" charset="0"/>
                        </a:rPr>
                        <a:t>Health</a:t>
                      </a:r>
                      <a:endParaRPr lang="en-US" sz="16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a:txBody>
                    <a:bodyPr/>
                    <a:lstStyle/>
                    <a:p>
                      <a:pPr algn="l" fontAlgn="b"/>
                      <a:r>
                        <a:rPr lang="en-US" sz="1200" b="0" i="0" u="none" strike="noStrike" dirty="0">
                          <a:solidFill>
                            <a:srgbClr val="000000"/>
                          </a:solidFill>
                          <a:latin typeface="Book Antiqua" pitchFamily="18" charset="0"/>
                        </a:rPr>
                        <a:t>How satisfied are </a:t>
                      </a:r>
                      <a:r>
                        <a:rPr lang="en-US" sz="1200" b="0" i="0" u="none" strike="noStrike" dirty="0" smtClean="0">
                          <a:solidFill>
                            <a:srgbClr val="000000"/>
                          </a:solidFill>
                          <a:latin typeface="Book Antiqua" pitchFamily="18" charset="0"/>
                        </a:rPr>
                        <a:t>yo</a:t>
                      </a:r>
                      <a:r>
                        <a:rPr lang="en-US" sz="1200" b="0" i="0" u="none" strike="noStrike" baseline="0" dirty="0" smtClean="0">
                          <a:solidFill>
                            <a:srgbClr val="000000"/>
                          </a:solidFill>
                          <a:latin typeface="Book Antiqua" pitchFamily="18" charset="0"/>
                        </a:rPr>
                        <a:t>u</a:t>
                      </a:r>
                      <a:r>
                        <a:rPr lang="en-US" sz="1200" b="0" i="0" u="none" strike="noStrike" dirty="0" smtClean="0">
                          <a:solidFill>
                            <a:srgbClr val="000000"/>
                          </a:solidFill>
                          <a:latin typeface="Book Antiqua" pitchFamily="18" charset="0"/>
                        </a:rPr>
                        <a:t> </a:t>
                      </a:r>
                      <a:r>
                        <a:rPr lang="en-US" sz="1200" b="0" i="0" u="none" strike="noStrike" dirty="0">
                          <a:solidFill>
                            <a:srgbClr val="000000"/>
                          </a:solidFill>
                          <a:latin typeface="Book Antiqua" pitchFamily="18" charset="0"/>
                        </a:rPr>
                        <a:t>with your health?</a:t>
                      </a:r>
                    </a:p>
                  </a:txBody>
                  <a:tcPr marL="5329" marR="5329" marT="5329" marB="0" anchor="b">
                    <a:lnL>
                      <a:noFill/>
                    </a:lnL>
                    <a:lnR>
                      <a:noFill/>
                    </a:lnR>
                    <a:lnT>
                      <a:noFill/>
                    </a:lnT>
                    <a:lnB>
                      <a:noFill/>
                    </a:lnB>
                    <a:solidFill>
                      <a:srgbClr val="EAF1DD"/>
                    </a:solidFill>
                  </a:tcPr>
                </a:tc>
                <a:tc rowSpan="5">
                  <a:txBody>
                    <a:bodyPr/>
                    <a:lstStyle/>
                    <a:p>
                      <a:pPr algn="l" fontAlgn="b"/>
                      <a:endParaRPr lang="en-US" sz="1000" b="0" i="0" u="none" strike="noStrike" dirty="0" smtClean="0">
                        <a:solidFill>
                          <a:srgbClr val="000000"/>
                        </a:solidFill>
                        <a:latin typeface="Book Antiqua" pitchFamily="18" charset="0"/>
                      </a:endParaRPr>
                    </a:p>
                    <a:p>
                      <a:pPr algn="l" fontAlgn="b"/>
                      <a:r>
                        <a:rPr lang="en-US" sz="1600" b="0" i="0" u="none" strike="noStrike" dirty="0" smtClean="0">
                          <a:solidFill>
                            <a:srgbClr val="000000"/>
                          </a:solidFill>
                          <a:latin typeface="Book Antiqua" pitchFamily="18" charset="0"/>
                        </a:rPr>
                        <a:t>5 </a:t>
                      </a:r>
                      <a:r>
                        <a:rPr lang="en-US" sz="1600" b="0" i="0" u="none" strike="noStrike" dirty="0">
                          <a:solidFill>
                            <a:srgbClr val="000000"/>
                          </a:solidFill>
                          <a:latin typeface="Book Antiqua" pitchFamily="18" charset="0"/>
                        </a:rPr>
                        <a:t>(</a:t>
                      </a:r>
                      <a:r>
                        <a:rPr lang="en-US" sz="1600" b="0" i="0" u="none" strike="noStrike" dirty="0" smtClean="0">
                          <a:solidFill>
                            <a:srgbClr val="000000"/>
                          </a:solidFill>
                          <a:latin typeface="Book Antiqua" pitchFamily="18" charset="0"/>
                        </a:rPr>
                        <a:t>Low-worst)</a:t>
                      </a:r>
                    </a:p>
                    <a:p>
                      <a:pPr algn="l" fontAlgn="b"/>
                      <a:r>
                        <a:rPr lang="en-US" sz="1600" b="0" i="0" u="none" strike="noStrike" dirty="0" smtClean="0">
                          <a:solidFill>
                            <a:srgbClr val="000000"/>
                          </a:solidFill>
                          <a:latin typeface="Book Antiqua" pitchFamily="18" charset="0"/>
                        </a:rPr>
                        <a:t>To</a:t>
                      </a:r>
                    </a:p>
                    <a:p>
                      <a:pPr algn="l" fontAlgn="b"/>
                      <a:r>
                        <a:rPr lang="en-US" sz="1600" b="0" i="0" u="none" strike="noStrike" dirty="0" smtClean="0">
                          <a:solidFill>
                            <a:srgbClr val="000000"/>
                          </a:solidFill>
                          <a:latin typeface="Book Antiqua" pitchFamily="18" charset="0"/>
                        </a:rPr>
                        <a:t>25 (High satisfaction) </a:t>
                      </a:r>
                      <a:endParaRPr lang="en-US" sz="16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c row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dirty="0">
                          <a:solidFill>
                            <a:srgbClr val="000000"/>
                          </a:solidFill>
                          <a:latin typeface="Book Antiqua" pitchFamily="18" charset="0"/>
                        </a:rPr>
                        <a:t> </a:t>
                      </a:r>
                      <a:r>
                        <a:rPr lang="en-US" sz="2000" b="0" i="0" u="none" strike="noStrike" dirty="0" smtClean="0">
                          <a:solidFill>
                            <a:srgbClr val="000000"/>
                          </a:solidFill>
                          <a:latin typeface="Book Antiqua" pitchFamily="18" charset="0"/>
                        </a:rPr>
                        <a:t>20</a:t>
                      </a:r>
                      <a:r>
                        <a:rPr lang="en-US" sz="2000" b="0" i="0" u="none" strike="noStrike" baseline="0" dirty="0" smtClean="0">
                          <a:solidFill>
                            <a:srgbClr val="000000"/>
                          </a:solidFill>
                          <a:latin typeface="Book Antiqua" pitchFamily="18" charset="0"/>
                        </a:rPr>
                        <a:t>-25</a:t>
                      </a:r>
                      <a:r>
                        <a:rPr lang="en-US" sz="1050" b="0" i="0" u="none" strike="noStrike" dirty="0">
                          <a:solidFill>
                            <a:srgbClr val="000000"/>
                          </a:solidFill>
                          <a:latin typeface="Book Antiqua" pitchFamily="18" charset="0"/>
                        </a:rPr>
                        <a:t> </a:t>
                      </a:r>
                    </a:p>
                    <a:p>
                      <a:pPr algn="ctr" fontAlgn="b"/>
                      <a:r>
                        <a:rPr lang="en-US" sz="1050" b="0" i="0" u="none" strike="noStrike" dirty="0">
                          <a:solidFill>
                            <a:srgbClr val="000000"/>
                          </a:solidFill>
                          <a:latin typeface="Book Antiqua" pitchFamily="18" charset="0"/>
                        </a:rPr>
                        <a:t> </a:t>
                      </a:r>
                    </a:p>
                    <a:p>
                      <a:pPr algn="ctr" fontAlgn="b"/>
                      <a:r>
                        <a:rPr lang="en-US" sz="1050" b="0" i="0" u="none" strike="noStrike" dirty="0">
                          <a:solidFill>
                            <a:srgbClr val="000000"/>
                          </a:solidFill>
                          <a:latin typeface="Book Antiqua" pitchFamily="18" charset="0"/>
                        </a:rPr>
                        <a:t> </a:t>
                      </a:r>
                    </a:p>
                  </a:txBody>
                  <a:tcPr marL="5329" marR="5329" marT="5329" marB="0">
                    <a:lnL>
                      <a:noFill/>
                    </a:lnL>
                    <a:lnR>
                      <a:noFill/>
                    </a:lnR>
                    <a:lnT>
                      <a:noFill/>
                    </a:lnT>
                    <a:lnB>
                      <a:noFill/>
                    </a:lnB>
                    <a:solidFill>
                      <a:srgbClr val="EAF1DD"/>
                    </a:solidFill>
                  </a:tcPr>
                </a:tc>
              </a:tr>
              <a:tr h="247516">
                <a:tc vMerge="1">
                  <a:txBody>
                    <a:bodyPr/>
                    <a:lstStyle/>
                    <a:p>
                      <a:endParaRPr lang="en-US"/>
                    </a:p>
                  </a:txBody>
                  <a:tcPr/>
                </a:tc>
                <a:tc>
                  <a:txBody>
                    <a:bodyPr/>
                    <a:lstStyle/>
                    <a:p>
                      <a:pPr algn="l" fontAlgn="b"/>
                      <a:r>
                        <a:rPr lang="en-US" sz="1600" b="0" i="0" u="none" strike="noStrike" dirty="0" smtClean="0">
                          <a:solidFill>
                            <a:srgbClr val="000000"/>
                          </a:solidFill>
                          <a:latin typeface="Book Antiqua" pitchFamily="18" charset="0"/>
                        </a:rPr>
                        <a:t>Standard </a:t>
                      </a:r>
                      <a:r>
                        <a:rPr lang="en-US" sz="1600" b="0" i="0" u="none" strike="noStrike" dirty="0">
                          <a:solidFill>
                            <a:srgbClr val="000000"/>
                          </a:solidFill>
                          <a:latin typeface="Book Antiqua" pitchFamily="18" charset="0"/>
                        </a:rPr>
                        <a:t>of living</a:t>
                      </a:r>
                    </a:p>
                  </a:txBody>
                  <a:tcPr marL="5329" marR="5329" marT="5329" marB="0" anchor="b">
                    <a:lnL>
                      <a:noFill/>
                    </a:lnL>
                    <a:lnR>
                      <a:noFill/>
                    </a:lnR>
                    <a:lnT>
                      <a:noFill/>
                    </a:lnT>
                    <a:lnB>
                      <a:noFill/>
                    </a:lnB>
                    <a:solidFill>
                      <a:srgbClr val="EAF1DD"/>
                    </a:solidFill>
                  </a:tcPr>
                </a:tc>
                <a:tc>
                  <a:txBody>
                    <a:bodyPr/>
                    <a:lstStyle/>
                    <a:p>
                      <a:pPr algn="l" fontAlgn="b"/>
                      <a:r>
                        <a:rPr lang="en-US" sz="1400" b="0" i="0" u="none" strike="noStrike" dirty="0" smtClean="0">
                          <a:solidFill>
                            <a:srgbClr val="000000"/>
                          </a:solidFill>
                          <a:latin typeface="Book Antiqua" pitchFamily="18" charset="0"/>
                        </a:rPr>
                        <a:t>…with </a:t>
                      </a:r>
                      <a:r>
                        <a:rPr lang="en-US" sz="1400" b="0" i="0" u="none" strike="noStrike" dirty="0">
                          <a:solidFill>
                            <a:srgbClr val="000000"/>
                          </a:solidFill>
                          <a:latin typeface="Book Antiqua" pitchFamily="18" charset="0"/>
                        </a:rPr>
                        <a:t>your standard of living?</a:t>
                      </a: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pPr algn="l" fontAlgn="b"/>
                      <a:endParaRPr lang="en-US" sz="105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r>
              <a:tr h="247516">
                <a:tc vMerge="1">
                  <a:txBody>
                    <a:bodyPr/>
                    <a:lstStyle/>
                    <a:p>
                      <a:endParaRPr lang="en-US"/>
                    </a:p>
                  </a:txBody>
                  <a:tcPr/>
                </a:tc>
                <a:tc>
                  <a:txBody>
                    <a:bodyPr/>
                    <a:lstStyle/>
                    <a:p>
                      <a:pPr algn="l" fontAlgn="b"/>
                      <a:r>
                        <a:rPr lang="en-US" sz="1600" b="0" i="0" u="none" strike="noStrike" dirty="0" smtClean="0">
                          <a:solidFill>
                            <a:srgbClr val="000000"/>
                          </a:solidFill>
                          <a:latin typeface="Book Antiqua" pitchFamily="18" charset="0"/>
                        </a:rPr>
                        <a:t>Occupation</a:t>
                      </a:r>
                      <a:endParaRPr lang="en-US" sz="16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a:txBody>
                    <a:bodyPr/>
                    <a:lstStyle/>
                    <a:p>
                      <a:pPr algn="l" fontAlgn="b"/>
                      <a:r>
                        <a:rPr lang="en-US" sz="1400" b="0" i="0" u="none" strike="noStrike" dirty="0" smtClean="0">
                          <a:solidFill>
                            <a:srgbClr val="000000"/>
                          </a:solidFill>
                          <a:latin typeface="Book Antiqua" pitchFamily="18" charset="0"/>
                        </a:rPr>
                        <a:t>…with </a:t>
                      </a:r>
                      <a:r>
                        <a:rPr lang="en-US" sz="1400" b="0" i="0" u="none" strike="noStrike" dirty="0">
                          <a:solidFill>
                            <a:srgbClr val="000000"/>
                          </a:solidFill>
                          <a:latin typeface="Book Antiqua" pitchFamily="18" charset="0"/>
                        </a:rPr>
                        <a:t>your major occupation?</a:t>
                      </a: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pPr algn="l" fontAlgn="b"/>
                      <a:endParaRPr lang="en-US" sz="105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r>
              <a:tr h="399792">
                <a:tc vMerge="1">
                  <a:txBody>
                    <a:bodyPr/>
                    <a:lstStyle/>
                    <a:p>
                      <a:endParaRPr lang="en-US"/>
                    </a:p>
                  </a:txBody>
                  <a:tcPr/>
                </a:tc>
                <a:tc>
                  <a:txBody>
                    <a:bodyPr/>
                    <a:lstStyle/>
                    <a:p>
                      <a:pPr algn="l" fontAlgn="b"/>
                      <a:r>
                        <a:rPr lang="en-US" sz="1600" b="0" i="0" u="none" strike="noStrike" dirty="0" smtClean="0">
                          <a:solidFill>
                            <a:srgbClr val="000000"/>
                          </a:solidFill>
                          <a:latin typeface="Book Antiqua" pitchFamily="18" charset="0"/>
                        </a:rPr>
                        <a:t>Family </a:t>
                      </a:r>
                      <a:r>
                        <a:rPr lang="en-US" sz="1600" b="0" i="0" u="none" strike="noStrike" dirty="0">
                          <a:solidFill>
                            <a:srgbClr val="000000"/>
                          </a:solidFill>
                          <a:latin typeface="Book Antiqua" pitchFamily="18" charset="0"/>
                        </a:rPr>
                        <a:t>relationship</a:t>
                      </a:r>
                    </a:p>
                  </a:txBody>
                  <a:tcPr marL="5329" marR="5329" marT="5329" marB="0" anchor="b">
                    <a:lnL>
                      <a:noFill/>
                    </a:lnL>
                    <a:lnR>
                      <a:noFill/>
                    </a:lnR>
                    <a:lnT>
                      <a:noFill/>
                    </a:lnT>
                    <a:lnB>
                      <a:noFill/>
                    </a:lnB>
                    <a:solidFill>
                      <a:srgbClr val="EAF1DD"/>
                    </a:solidFill>
                  </a:tcPr>
                </a:tc>
                <a:tc>
                  <a:txBody>
                    <a:bodyPr/>
                    <a:lstStyle/>
                    <a:p>
                      <a:pPr algn="l" fontAlgn="b"/>
                      <a:r>
                        <a:rPr lang="en-US" sz="1400" b="0" i="0" u="none" strike="noStrike" dirty="0" smtClean="0">
                          <a:solidFill>
                            <a:srgbClr val="000000"/>
                          </a:solidFill>
                          <a:latin typeface="Book Antiqua" pitchFamily="18" charset="0"/>
                        </a:rPr>
                        <a:t>…with </a:t>
                      </a:r>
                      <a:r>
                        <a:rPr lang="en-US" sz="1400" b="0" i="0" u="none" strike="noStrike" dirty="0">
                          <a:solidFill>
                            <a:srgbClr val="000000"/>
                          </a:solidFill>
                          <a:latin typeface="Book Antiqua" pitchFamily="18" charset="0"/>
                        </a:rPr>
                        <a:t>your family relationship?</a:t>
                      </a: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pPr algn="l" fontAlgn="b"/>
                      <a:endParaRPr lang="en-US" sz="105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r>
              <a:tr h="247516">
                <a:tc vMerge="1">
                  <a:txBody>
                    <a:bodyPr/>
                    <a:lstStyle/>
                    <a:p>
                      <a:endParaRPr lang="en-US"/>
                    </a:p>
                  </a:txBody>
                  <a:tcPr/>
                </a:tc>
                <a:tc>
                  <a:txBody>
                    <a:bodyPr/>
                    <a:lstStyle/>
                    <a:p>
                      <a:pPr algn="l" fontAlgn="b"/>
                      <a:r>
                        <a:rPr lang="en-US" sz="1600" b="0" i="0" u="none" strike="noStrike" dirty="0" smtClean="0">
                          <a:solidFill>
                            <a:srgbClr val="000000"/>
                          </a:solidFill>
                          <a:latin typeface="Book Antiqua" pitchFamily="18" charset="0"/>
                        </a:rPr>
                        <a:t>Work </a:t>
                      </a:r>
                      <a:r>
                        <a:rPr lang="en-US" sz="1600" b="0" i="0" u="none" strike="noStrike" dirty="0">
                          <a:solidFill>
                            <a:srgbClr val="000000"/>
                          </a:solidFill>
                          <a:latin typeface="Book Antiqua" pitchFamily="18" charset="0"/>
                        </a:rPr>
                        <a:t>life balance</a:t>
                      </a:r>
                    </a:p>
                  </a:txBody>
                  <a:tcPr marL="5329" marR="5329" marT="5329" marB="0" anchor="b">
                    <a:lnL>
                      <a:noFill/>
                    </a:lnL>
                    <a:lnR>
                      <a:noFill/>
                    </a:lnR>
                    <a:lnT>
                      <a:noFill/>
                    </a:lnT>
                    <a:lnB>
                      <a:noFill/>
                    </a:lnB>
                    <a:solidFill>
                      <a:srgbClr val="EAF1DD"/>
                    </a:solidFill>
                  </a:tcPr>
                </a:tc>
                <a:tc>
                  <a:txBody>
                    <a:bodyPr/>
                    <a:lstStyle/>
                    <a:p>
                      <a:pPr algn="l" fontAlgn="b"/>
                      <a:r>
                        <a:rPr lang="en-US" sz="1400" b="0" i="0" u="none" strike="noStrike" dirty="0" smtClean="0">
                          <a:solidFill>
                            <a:srgbClr val="000000"/>
                          </a:solidFill>
                          <a:latin typeface="Book Antiqua" pitchFamily="18" charset="0"/>
                        </a:rPr>
                        <a:t>…with </a:t>
                      </a:r>
                      <a:r>
                        <a:rPr lang="en-US" sz="1400" b="0" i="0" u="none" strike="noStrike" dirty="0">
                          <a:solidFill>
                            <a:srgbClr val="000000"/>
                          </a:solidFill>
                          <a:latin typeface="Book Antiqua" pitchFamily="18" charset="0"/>
                        </a:rPr>
                        <a:t>your work life balance?</a:t>
                      </a: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pPr algn="l" fontAlgn="b"/>
                      <a:endParaRPr lang="en-US" sz="10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r>
              <a:tr h="419691">
                <a:tc rowSpan="4">
                  <a:txBody>
                    <a:bodyPr/>
                    <a:lstStyle/>
                    <a:p>
                      <a:pPr algn="ctr" fontAlgn="b"/>
                      <a:r>
                        <a:rPr lang="en-US" sz="2000" b="0" i="0" u="none" strike="noStrike">
                          <a:solidFill>
                            <a:srgbClr val="000000"/>
                          </a:solidFill>
                          <a:latin typeface="Book Antiqua" pitchFamily="18" charset="0"/>
                        </a:rPr>
                        <a:t>Spirituality </a:t>
                      </a:r>
                    </a:p>
                  </a:txBody>
                  <a:tcPr marL="5329" marR="5329" marT="5329" marB="0">
                    <a:lnL>
                      <a:noFill/>
                    </a:lnL>
                    <a:lnR>
                      <a:noFill/>
                    </a:lnR>
                    <a:lnT>
                      <a:noFill/>
                    </a:lnT>
                    <a:lnB>
                      <a:noFill/>
                    </a:lnB>
                    <a:solidFill>
                      <a:srgbClr val="D7E4BC"/>
                    </a:solidFill>
                  </a:tcPr>
                </a:tc>
                <a:tc>
                  <a:txBody>
                    <a:bodyPr/>
                    <a:lstStyle/>
                    <a:p>
                      <a:pPr algn="l" fontAlgn="b"/>
                      <a:r>
                        <a:rPr lang="en-US" sz="1800" b="0" i="0" u="none" strike="noStrike" dirty="0" smtClean="0">
                          <a:solidFill>
                            <a:srgbClr val="000000"/>
                          </a:solidFill>
                          <a:latin typeface="Book Antiqua" pitchFamily="18" charset="0"/>
                        </a:rPr>
                        <a:t>Spirituality</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a:txBody>
                    <a:bodyPr/>
                    <a:lstStyle/>
                    <a:p>
                      <a:pPr algn="l" fontAlgn="b"/>
                      <a:r>
                        <a:rPr lang="en-US" sz="1200" b="0" i="0" u="none" strike="noStrike">
                          <a:solidFill>
                            <a:srgbClr val="000000"/>
                          </a:solidFill>
                          <a:latin typeface="Book Antiqua" pitchFamily="18" charset="0"/>
                        </a:rPr>
                        <a:t>How spiritual do you consider yourself?</a:t>
                      </a:r>
                    </a:p>
                  </a:txBody>
                  <a:tcPr marL="5329" marR="5329" marT="5329" marB="0" anchor="b">
                    <a:lnL>
                      <a:noFill/>
                    </a:lnL>
                    <a:lnR>
                      <a:noFill/>
                    </a:lnR>
                    <a:lnT>
                      <a:noFill/>
                    </a:lnT>
                    <a:lnB>
                      <a:noFill/>
                    </a:lnB>
                    <a:solidFill>
                      <a:srgbClr val="D7E4BC"/>
                    </a:solidFill>
                  </a:tcPr>
                </a:tc>
                <a:tc>
                  <a:txBody>
                    <a:bodyPr/>
                    <a:lstStyle/>
                    <a:p>
                      <a:pPr indent="-72000" algn="l" fontAlgn="b"/>
                      <a:r>
                        <a:rPr lang="en-US" sz="1400" b="0" i="0" u="none" strike="noStrike" dirty="0">
                          <a:solidFill>
                            <a:srgbClr val="000000"/>
                          </a:solidFill>
                          <a:latin typeface="Book Antiqua" pitchFamily="18" charset="0"/>
                        </a:rPr>
                        <a:t>1 (Not at all)- 4 </a:t>
                      </a:r>
                      <a:r>
                        <a:rPr lang="en-US" sz="1400" b="0" i="0" u="none" strike="noStrike" dirty="0" smtClean="0">
                          <a:solidFill>
                            <a:srgbClr val="000000"/>
                          </a:solidFill>
                          <a:latin typeface="Book Antiqua" pitchFamily="18" charset="0"/>
                        </a:rPr>
                        <a:t/>
                      </a:r>
                      <a:br>
                        <a:rPr lang="en-US" sz="1400" b="0" i="0" u="none" strike="noStrike" dirty="0" smtClean="0">
                          <a:solidFill>
                            <a:srgbClr val="000000"/>
                          </a:solidFill>
                          <a:latin typeface="Book Antiqua" pitchFamily="18" charset="0"/>
                        </a:rPr>
                      </a:br>
                      <a:r>
                        <a:rPr lang="en-US" sz="1400" b="0" i="0" u="none" strike="noStrike" dirty="0" smtClean="0">
                          <a:solidFill>
                            <a:srgbClr val="000000"/>
                          </a:solidFill>
                          <a:latin typeface="Book Antiqua" pitchFamily="18" charset="0"/>
                        </a:rPr>
                        <a:t>(</a:t>
                      </a:r>
                      <a:r>
                        <a:rPr lang="en-US" sz="1400" b="0" i="0" u="none" strike="noStrike" dirty="0">
                          <a:solidFill>
                            <a:srgbClr val="000000"/>
                          </a:solidFill>
                          <a:latin typeface="Book Antiqua" pitchFamily="18" charset="0"/>
                        </a:rPr>
                        <a:t>Very spiritual)</a:t>
                      </a:r>
                    </a:p>
                  </a:txBody>
                  <a:tcPr marL="5329" marR="5329" marT="5329" marB="0">
                    <a:lnL>
                      <a:noFill/>
                    </a:lnL>
                    <a:lnR>
                      <a:noFill/>
                    </a:lnR>
                    <a:lnT>
                      <a:noFill/>
                    </a:lnT>
                    <a:lnB>
                      <a:noFill/>
                    </a:lnB>
                    <a:solidFill>
                      <a:srgbClr val="D7E4BC"/>
                    </a:solidFill>
                  </a:tcPr>
                </a:tc>
                <a:tc>
                  <a:txBody>
                    <a:bodyPr/>
                    <a:lstStyle/>
                    <a:p>
                      <a:pPr algn="ctr" fontAlgn="b"/>
                      <a:r>
                        <a:rPr lang="en-US" sz="1400" b="0" i="0" u="none" strike="noStrike" dirty="0">
                          <a:solidFill>
                            <a:srgbClr val="000000"/>
                          </a:solidFill>
                          <a:latin typeface="Book Antiqua" pitchFamily="18" charset="0"/>
                        </a:rPr>
                        <a:t>4 (Very spiritual)</a:t>
                      </a:r>
                    </a:p>
                  </a:txBody>
                  <a:tcPr marL="5329" marR="5329" marT="5329" marB="0">
                    <a:lnL>
                      <a:noFill/>
                    </a:lnL>
                    <a:lnR>
                      <a:noFill/>
                    </a:lnR>
                    <a:lnT>
                      <a:noFill/>
                    </a:lnT>
                    <a:lnB>
                      <a:noFill/>
                    </a:lnB>
                    <a:solidFill>
                      <a:srgbClr val="D7E4BC"/>
                    </a:solidFill>
                  </a:tcPr>
                </a:tc>
              </a:tr>
              <a:tr h="419691">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Karma</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a:txBody>
                    <a:bodyPr/>
                    <a:lstStyle/>
                    <a:p>
                      <a:pPr algn="l" fontAlgn="b"/>
                      <a:r>
                        <a:rPr lang="en-US" sz="1200" b="0" i="0" u="none" strike="noStrike">
                          <a:solidFill>
                            <a:srgbClr val="000000"/>
                          </a:solidFill>
                          <a:latin typeface="Book Antiqua" pitchFamily="18" charset="0"/>
                        </a:rPr>
                        <a:t>Do you consider Karma in the course of your daily life?</a:t>
                      </a:r>
                    </a:p>
                  </a:txBody>
                  <a:tcPr marL="5329" marR="5329" marT="5329" marB="0" anchor="b">
                    <a:lnL>
                      <a:noFill/>
                    </a:lnL>
                    <a:lnR>
                      <a:noFill/>
                    </a:lnR>
                    <a:lnT>
                      <a:noFill/>
                    </a:lnT>
                    <a:lnB>
                      <a:noFill/>
                    </a:lnB>
                    <a:solidFill>
                      <a:srgbClr val="D7E4BC"/>
                    </a:solidFill>
                  </a:tcPr>
                </a:tc>
                <a:tc>
                  <a:txBody>
                    <a:bodyPr/>
                    <a:lstStyle/>
                    <a:p>
                      <a:pPr indent="-72000" algn="l" fontAlgn="b"/>
                      <a:r>
                        <a:rPr lang="en-US" sz="1400" b="0" i="0" u="none" strike="noStrike" dirty="0">
                          <a:solidFill>
                            <a:srgbClr val="000000"/>
                          </a:solidFill>
                          <a:latin typeface="Book Antiqua" pitchFamily="18" charset="0"/>
                        </a:rPr>
                        <a:t>1 (Not at all)-4 (Always)</a:t>
                      </a:r>
                    </a:p>
                  </a:txBody>
                  <a:tcPr marL="5329" marR="5329" marT="5329" marB="0">
                    <a:lnL>
                      <a:noFill/>
                    </a:lnL>
                    <a:lnR>
                      <a:noFill/>
                    </a:lnR>
                    <a:lnT>
                      <a:noFill/>
                    </a:lnT>
                    <a:lnB>
                      <a:noFill/>
                    </a:lnB>
                    <a:solidFill>
                      <a:srgbClr val="D7E4BC"/>
                    </a:solidFill>
                  </a:tcPr>
                </a:tc>
                <a:tc>
                  <a:txBody>
                    <a:bodyPr/>
                    <a:lstStyle/>
                    <a:p>
                      <a:pPr algn="ctr" fontAlgn="b"/>
                      <a:r>
                        <a:rPr lang="en-US" sz="1400" b="0" i="0" u="none" strike="noStrike" dirty="0">
                          <a:solidFill>
                            <a:srgbClr val="000000"/>
                          </a:solidFill>
                          <a:latin typeface="Book Antiqua" pitchFamily="18" charset="0"/>
                        </a:rPr>
                        <a:t>4 (Always)</a:t>
                      </a:r>
                    </a:p>
                  </a:txBody>
                  <a:tcPr marL="5329" marR="5329" marT="5329" marB="0">
                    <a:lnL>
                      <a:noFill/>
                    </a:lnL>
                    <a:lnR>
                      <a:noFill/>
                    </a:lnR>
                    <a:lnT>
                      <a:noFill/>
                    </a:lnT>
                    <a:lnB>
                      <a:noFill/>
                    </a:lnB>
                    <a:solidFill>
                      <a:srgbClr val="D7E4BC"/>
                    </a:solidFill>
                  </a:tcPr>
                </a:tc>
              </a:tr>
              <a:tr h="419691">
                <a:tc vMerge="1">
                  <a:txBody>
                    <a:bodyPr/>
                    <a:lstStyle/>
                    <a:p>
                      <a:endParaRPr lang="en-US"/>
                    </a:p>
                  </a:txBody>
                  <a:tcPr/>
                </a:tc>
                <a:tc>
                  <a:txBody>
                    <a:bodyPr/>
                    <a:lstStyle/>
                    <a:p>
                      <a:pPr algn="l" fontAlgn="b"/>
                      <a:r>
                        <a:rPr lang="en-US" sz="1800" b="0" i="0" u="none" strike="noStrike">
                          <a:solidFill>
                            <a:srgbClr val="000000"/>
                          </a:solidFill>
                          <a:latin typeface="Book Antiqua" pitchFamily="18" charset="0"/>
                        </a:rPr>
                        <a:t>Prayer recitation</a:t>
                      </a:r>
                    </a:p>
                  </a:txBody>
                  <a:tcPr marL="5329" marR="5329" marT="5329" marB="0" anchor="b">
                    <a:lnL>
                      <a:noFill/>
                    </a:lnL>
                    <a:lnR>
                      <a:noFill/>
                    </a:lnR>
                    <a:lnT>
                      <a:noFill/>
                    </a:lnT>
                    <a:lnB>
                      <a:noFill/>
                    </a:lnB>
                    <a:solidFill>
                      <a:srgbClr val="D7E4BC"/>
                    </a:solidFill>
                  </a:tcPr>
                </a:tc>
                <a:tc>
                  <a:txBody>
                    <a:bodyPr/>
                    <a:lstStyle/>
                    <a:p>
                      <a:pPr algn="l" fontAlgn="b"/>
                      <a:r>
                        <a:rPr lang="en-US" sz="1200" b="0" i="0" u="none" strike="noStrike">
                          <a:solidFill>
                            <a:srgbClr val="000000"/>
                          </a:solidFill>
                          <a:latin typeface="Book Antiqua" pitchFamily="18" charset="0"/>
                        </a:rPr>
                        <a:t>How often do you recite prayers?</a:t>
                      </a:r>
                    </a:p>
                  </a:txBody>
                  <a:tcPr marL="5329" marR="5329" marT="5329" marB="0" anchor="b">
                    <a:lnL>
                      <a:noFill/>
                    </a:lnL>
                    <a:lnR>
                      <a:noFill/>
                    </a:lnR>
                    <a:lnT>
                      <a:noFill/>
                    </a:lnT>
                    <a:lnB>
                      <a:noFill/>
                    </a:lnB>
                    <a:solidFill>
                      <a:srgbClr val="D7E4BC"/>
                    </a:solidFill>
                  </a:tcPr>
                </a:tc>
                <a:tc>
                  <a:txBody>
                    <a:bodyPr/>
                    <a:lstStyle/>
                    <a:p>
                      <a:pPr indent="-72000" algn="l" fontAlgn="b"/>
                      <a:r>
                        <a:rPr lang="en-US" sz="1400" b="0" i="0" u="none" strike="noStrike" dirty="0">
                          <a:solidFill>
                            <a:srgbClr val="000000"/>
                          </a:solidFill>
                          <a:latin typeface="Book Antiqua" pitchFamily="18" charset="0"/>
                        </a:rPr>
                        <a:t>1 (Not at all)- 4 (Regularly)</a:t>
                      </a:r>
                    </a:p>
                  </a:txBody>
                  <a:tcPr marL="5329" marR="5329" marT="5329" marB="0">
                    <a:lnL>
                      <a:noFill/>
                    </a:lnL>
                    <a:lnR>
                      <a:noFill/>
                    </a:lnR>
                    <a:lnT>
                      <a:noFill/>
                    </a:lnT>
                    <a:lnB>
                      <a:noFill/>
                    </a:lnB>
                    <a:solidFill>
                      <a:srgbClr val="D7E4BC"/>
                    </a:solidFill>
                  </a:tcPr>
                </a:tc>
                <a:tc>
                  <a:txBody>
                    <a:bodyPr/>
                    <a:lstStyle/>
                    <a:p>
                      <a:pPr algn="ctr" fontAlgn="b"/>
                      <a:r>
                        <a:rPr lang="en-US" sz="1400" b="0" i="0" u="none" strike="noStrike" dirty="0">
                          <a:solidFill>
                            <a:srgbClr val="000000"/>
                          </a:solidFill>
                          <a:latin typeface="Book Antiqua" pitchFamily="18" charset="0"/>
                        </a:rPr>
                        <a:t>4 (Regularly)</a:t>
                      </a:r>
                    </a:p>
                  </a:txBody>
                  <a:tcPr marL="5329" marR="5329" marT="5329" marB="0">
                    <a:lnL>
                      <a:noFill/>
                    </a:lnL>
                    <a:lnR>
                      <a:noFill/>
                    </a:lnR>
                    <a:lnT>
                      <a:noFill/>
                    </a:lnT>
                    <a:lnB>
                      <a:noFill/>
                    </a:lnB>
                    <a:solidFill>
                      <a:srgbClr val="D7E4BC"/>
                    </a:solidFill>
                  </a:tcPr>
                </a:tc>
              </a:tr>
              <a:tr h="696395">
                <a:tc vMerge="1">
                  <a:txBody>
                    <a:bodyPr/>
                    <a:lstStyle/>
                    <a:p>
                      <a:endParaRPr lang="en-US"/>
                    </a:p>
                  </a:txBody>
                  <a:tcPr/>
                </a:tc>
                <a:tc>
                  <a:txBody>
                    <a:bodyPr/>
                    <a:lstStyle/>
                    <a:p>
                      <a:pPr algn="l" fontAlgn="b"/>
                      <a:r>
                        <a:rPr lang="en-US" sz="1800" b="0" i="0" u="none" strike="noStrike" dirty="0">
                          <a:solidFill>
                            <a:srgbClr val="000000"/>
                          </a:solidFill>
                          <a:latin typeface="Book Antiqua" pitchFamily="18" charset="0"/>
                        </a:rPr>
                        <a:t>Meditation </a:t>
                      </a:r>
                    </a:p>
                  </a:txBody>
                  <a:tcPr marL="5329" marR="5329" marT="5329" marB="0" anchor="b">
                    <a:lnL>
                      <a:noFill/>
                    </a:lnL>
                    <a:lnR>
                      <a:noFill/>
                    </a:lnR>
                    <a:lnT>
                      <a:noFill/>
                    </a:lnT>
                    <a:lnB>
                      <a:noFill/>
                    </a:lnB>
                    <a:solidFill>
                      <a:srgbClr val="D7E4BC"/>
                    </a:solidFill>
                  </a:tcPr>
                </a:tc>
                <a:tc>
                  <a:txBody>
                    <a:bodyPr/>
                    <a:lstStyle/>
                    <a:p>
                      <a:pPr algn="l" fontAlgn="b"/>
                      <a:r>
                        <a:rPr lang="en-US" sz="1200" b="0" i="0" u="none" strike="noStrike" dirty="0">
                          <a:solidFill>
                            <a:srgbClr val="000000"/>
                          </a:solidFill>
                          <a:latin typeface="Book Antiqua" pitchFamily="18" charset="0"/>
                        </a:rPr>
                        <a:t>How often do you meditate?</a:t>
                      </a:r>
                    </a:p>
                  </a:txBody>
                  <a:tcPr marL="5329" marR="5329" marT="5329" marB="0" anchor="b">
                    <a:lnL>
                      <a:noFill/>
                    </a:lnL>
                    <a:lnR>
                      <a:noFill/>
                    </a:lnR>
                    <a:lnT>
                      <a:noFill/>
                    </a:lnT>
                    <a:lnB>
                      <a:noFill/>
                    </a:lnB>
                    <a:solidFill>
                      <a:srgbClr val="D7E4BC"/>
                    </a:solidFill>
                  </a:tcPr>
                </a:tc>
                <a:tc>
                  <a:txBody>
                    <a:bodyPr/>
                    <a:lstStyle/>
                    <a:p>
                      <a:pPr indent="-72000" algn="l" fontAlgn="b"/>
                      <a:r>
                        <a:rPr lang="en-US" sz="1400" b="0" i="0" u="none" strike="noStrike" dirty="0">
                          <a:solidFill>
                            <a:srgbClr val="000000"/>
                          </a:solidFill>
                          <a:latin typeface="Book Antiqua" pitchFamily="18" charset="0"/>
                        </a:rPr>
                        <a:t>1 (Not at all)- 4 (Regularly)</a:t>
                      </a:r>
                    </a:p>
                  </a:txBody>
                  <a:tcPr marL="5329" marR="5329" marT="5329" marB="0">
                    <a:lnL>
                      <a:noFill/>
                    </a:lnL>
                    <a:lnR>
                      <a:noFill/>
                    </a:lnR>
                    <a:lnT>
                      <a:noFill/>
                    </a:lnT>
                    <a:lnB>
                      <a:noFill/>
                    </a:lnB>
                    <a:solidFill>
                      <a:srgbClr val="D7E4BC"/>
                    </a:solidFill>
                  </a:tcPr>
                </a:tc>
                <a:tc>
                  <a:txBody>
                    <a:bodyPr/>
                    <a:lstStyle/>
                    <a:p>
                      <a:pPr algn="ctr" fontAlgn="b"/>
                      <a:r>
                        <a:rPr lang="en-US" sz="1400" b="0" i="0" u="none" strike="noStrike" dirty="0">
                          <a:solidFill>
                            <a:srgbClr val="000000"/>
                          </a:solidFill>
                          <a:latin typeface="Book Antiqua" pitchFamily="18" charset="0"/>
                        </a:rPr>
                        <a:t>3 (</a:t>
                      </a:r>
                      <a:r>
                        <a:rPr lang="en-US" sz="1400" b="0" i="0" u="none" strike="noStrike" dirty="0" smtClean="0">
                          <a:solidFill>
                            <a:srgbClr val="000000"/>
                          </a:solidFill>
                          <a:latin typeface="Book Antiqua" pitchFamily="18" charset="0"/>
                        </a:rPr>
                        <a:t>Occasionally)</a:t>
                      </a:r>
                      <a:r>
                        <a:rPr lang="en-US" sz="1400" b="0" i="0" u="none" strike="noStrike" baseline="0" dirty="0" smtClean="0">
                          <a:solidFill>
                            <a:srgbClr val="000000"/>
                          </a:solidFill>
                          <a:latin typeface="Book Antiqua" pitchFamily="18" charset="0"/>
                        </a:rPr>
                        <a:t> or </a:t>
                      </a:r>
                      <a:r>
                        <a:rPr lang="en-US" sz="1400" b="0" i="0" u="none" strike="noStrike" dirty="0" smtClean="0">
                          <a:solidFill>
                            <a:srgbClr val="000000"/>
                          </a:solidFill>
                          <a:latin typeface="Book Antiqua" pitchFamily="18" charset="0"/>
                        </a:rPr>
                        <a:t>4 </a:t>
                      </a:r>
                      <a:r>
                        <a:rPr lang="en-US" sz="1400" b="0" i="0" u="none" strike="noStrike" dirty="0">
                          <a:solidFill>
                            <a:srgbClr val="000000"/>
                          </a:solidFill>
                          <a:latin typeface="Book Antiqua" pitchFamily="18" charset="0"/>
                        </a:rPr>
                        <a:t>(Regularly) </a:t>
                      </a:r>
                    </a:p>
                  </a:txBody>
                  <a:tcPr marL="5329" marR="5329" marT="5329" marB="0">
                    <a:lnL>
                      <a:noFill/>
                    </a:lnL>
                    <a:lnR>
                      <a:noFill/>
                    </a:lnR>
                    <a:lnT>
                      <a:noFill/>
                    </a:lnT>
                    <a:lnB>
                      <a:noFill/>
                    </a:lnB>
                    <a:solidFill>
                      <a:srgbClr val="D7E4BC"/>
                    </a:solidFill>
                  </a:tcPr>
                </a:tc>
              </a:tr>
              <a:tr h="271650">
                <a:tc rowSpan="5">
                  <a:txBody>
                    <a:bodyPr/>
                    <a:lstStyle/>
                    <a:p>
                      <a:pPr algn="ctr" fontAlgn="b"/>
                      <a:r>
                        <a:rPr lang="en-US" sz="2000" b="0" i="0" u="none" strike="noStrike" dirty="0">
                          <a:solidFill>
                            <a:srgbClr val="000000"/>
                          </a:solidFill>
                          <a:latin typeface="Book Antiqua" pitchFamily="18" charset="0"/>
                        </a:rPr>
                        <a:t>Positive emotions</a:t>
                      </a:r>
                    </a:p>
                  </a:txBody>
                  <a:tcPr marL="5329" marR="5329" marT="5329" marB="0">
                    <a:lnL>
                      <a:noFill/>
                    </a:lnL>
                    <a:lnR>
                      <a:noFill/>
                    </a:lnR>
                    <a:lnT>
                      <a:noFill/>
                    </a:lnT>
                    <a:lnB>
                      <a:noFill/>
                    </a:lnB>
                    <a:solidFill>
                      <a:srgbClr val="EAF1DD"/>
                    </a:solidFill>
                  </a:tcPr>
                </a:tc>
                <a:tc>
                  <a:txBody>
                    <a:bodyPr/>
                    <a:lstStyle/>
                    <a:p>
                      <a:pPr algn="l" fontAlgn="b"/>
                      <a:r>
                        <a:rPr lang="en-US" sz="1800" b="0" i="0" u="none" strike="noStrike" dirty="0" smtClean="0">
                          <a:solidFill>
                            <a:srgbClr val="000000"/>
                          </a:solidFill>
                          <a:latin typeface="Book Antiqua" pitchFamily="18" charset="0"/>
                        </a:rPr>
                        <a:t>Calmness</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rowSpan="5">
                  <a:txBody>
                    <a:bodyPr/>
                    <a:lstStyle/>
                    <a:p>
                      <a:pPr algn="l" fontAlgn="b"/>
                      <a:r>
                        <a:rPr lang="en-US" sz="2000" b="0" i="0" u="none" strike="noStrike" dirty="0">
                          <a:solidFill>
                            <a:srgbClr val="000000"/>
                          </a:solidFill>
                          <a:latin typeface="Book Antiqua" pitchFamily="18" charset="0"/>
                        </a:rPr>
                        <a:t>During the past few weeks, how often do you experience </a:t>
                      </a:r>
                      <a:r>
                        <a:rPr lang="en-US" sz="2000" b="0" i="0" u="none" strike="noStrike" dirty="0" smtClean="0">
                          <a:solidFill>
                            <a:srgbClr val="000000"/>
                          </a:solidFill>
                          <a:latin typeface="Book Antiqua" pitchFamily="18" charset="0"/>
                        </a:rPr>
                        <a:t>__(Emotion)_?</a:t>
                      </a:r>
                      <a:endParaRPr lang="en-US" sz="20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c rowSpan="5">
                  <a:txBody>
                    <a:bodyPr/>
                    <a:lstStyle/>
                    <a:p>
                      <a:pPr algn="l" fontAlgn="b"/>
                      <a:r>
                        <a:rPr lang="en-US" sz="1800" b="0" i="0" u="none" strike="noStrike" dirty="0" smtClean="0">
                          <a:solidFill>
                            <a:srgbClr val="000000"/>
                          </a:solidFill>
                          <a:latin typeface="Book Antiqua" pitchFamily="18" charset="0"/>
                        </a:rPr>
                        <a:t>5 </a:t>
                      </a:r>
                      <a:r>
                        <a:rPr lang="en-US" sz="1800" b="0" i="0" u="none" strike="noStrike" dirty="0">
                          <a:solidFill>
                            <a:srgbClr val="000000"/>
                          </a:solidFill>
                          <a:latin typeface="Book Antiqua" pitchFamily="18" charset="0"/>
                        </a:rPr>
                        <a:t>(Low </a:t>
                      </a:r>
                      <a:r>
                        <a:rPr lang="en-US" sz="1800" b="0" i="0" u="none" strike="noStrike" dirty="0" smtClean="0">
                          <a:solidFill>
                            <a:srgbClr val="000000"/>
                          </a:solidFill>
                          <a:latin typeface="Book Antiqua" pitchFamily="18" charset="0"/>
                        </a:rPr>
                        <a:t>)-20 (High positive emotion score) </a:t>
                      </a:r>
                      <a:endParaRPr lang="en-US" sz="18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EAF1DD"/>
                    </a:solidFill>
                  </a:tcPr>
                </a:tc>
                <a:tc rowSpan="5">
                  <a:txBody>
                    <a:bodyPr/>
                    <a:lstStyle/>
                    <a:p>
                      <a:pPr algn="ctr" fontAlgn="b"/>
                      <a:r>
                        <a:rPr lang="en-US" sz="1800" b="0" i="0" u="none" strike="noStrike" dirty="0">
                          <a:solidFill>
                            <a:srgbClr val="000000"/>
                          </a:solidFill>
                          <a:latin typeface="Book Antiqua" pitchFamily="18" charset="0"/>
                        </a:rPr>
                        <a:t>15-20 (Positive emotion score)</a:t>
                      </a:r>
                    </a:p>
                  </a:txBody>
                  <a:tcPr marL="5329" marR="5329" marT="5329" marB="0">
                    <a:lnL>
                      <a:noFill/>
                    </a:lnL>
                    <a:lnR>
                      <a:noFill/>
                    </a:lnR>
                    <a:lnT>
                      <a:noFill/>
                    </a:lnT>
                    <a:lnB>
                      <a:noFill/>
                    </a:lnB>
                    <a:solidFill>
                      <a:srgbClr val="EAF1DD"/>
                    </a:solidFill>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Compassion</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Forgiveness</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Contentment</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Generosity</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EAF1DD"/>
                    </a:solidFill>
                  </a:tcPr>
                </a:tc>
                <a:tc vMerge="1">
                  <a:txBody>
                    <a:bodyPr/>
                    <a:lstStyle/>
                    <a:p>
                      <a:endParaRPr lang="en-US"/>
                    </a:p>
                  </a:txBody>
                  <a:tcPr/>
                </a:tc>
                <a:tc vMerge="1">
                  <a:txBody>
                    <a:bodyPr/>
                    <a:lstStyle/>
                    <a:p>
                      <a:endParaRPr lang="en-US"/>
                    </a:p>
                  </a:txBody>
                  <a:tcPr/>
                </a:tc>
              </a:tr>
              <a:tr h="271650">
                <a:tc rowSpan="5">
                  <a:txBody>
                    <a:bodyPr/>
                    <a:lstStyle/>
                    <a:p>
                      <a:pPr algn="ctr" fontAlgn="b"/>
                      <a:r>
                        <a:rPr lang="en-US" sz="2000" b="0" i="0" u="none" strike="noStrike" dirty="0">
                          <a:solidFill>
                            <a:srgbClr val="000000"/>
                          </a:solidFill>
                          <a:latin typeface="Book Antiqua" pitchFamily="18" charset="0"/>
                        </a:rPr>
                        <a:t>Negative emotions</a:t>
                      </a:r>
                    </a:p>
                  </a:txBody>
                  <a:tcPr marL="5329" marR="5329" marT="5329" marB="0">
                    <a:lnL>
                      <a:noFill/>
                    </a:lnL>
                    <a:lnR>
                      <a:noFill/>
                    </a:lnR>
                    <a:lnT>
                      <a:noFill/>
                    </a:lnT>
                    <a:lnB>
                      <a:noFill/>
                    </a:lnB>
                    <a:solidFill>
                      <a:srgbClr val="D7E4BC"/>
                    </a:solidFill>
                  </a:tcPr>
                </a:tc>
                <a:tc>
                  <a:txBody>
                    <a:bodyPr/>
                    <a:lstStyle/>
                    <a:p>
                      <a:pPr algn="l" fontAlgn="b"/>
                      <a:r>
                        <a:rPr lang="en-US" sz="1800" b="0" i="0" u="none" strike="noStrike" dirty="0" smtClean="0">
                          <a:solidFill>
                            <a:srgbClr val="000000"/>
                          </a:solidFill>
                          <a:latin typeface="Book Antiqua" pitchFamily="18" charset="0"/>
                        </a:rPr>
                        <a:t>Selfishness</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rowSpan="5">
                  <a:txBody>
                    <a:bodyPr/>
                    <a:lstStyle/>
                    <a:p>
                      <a:pPr algn="l" fontAlgn="b"/>
                      <a:r>
                        <a:rPr lang="en-US" sz="2000" b="0" i="0" u="none" strike="noStrike" dirty="0" smtClean="0">
                          <a:solidFill>
                            <a:srgbClr val="000000"/>
                          </a:solidFill>
                          <a:latin typeface="Book Antiqua" pitchFamily="18" charset="0"/>
                        </a:rPr>
                        <a:t>During the past few weeks, how often do you experience __(Emotion)_?</a:t>
                      </a:r>
                      <a:endParaRPr lang="en-US" sz="12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D7E4BC"/>
                    </a:solidFill>
                  </a:tcPr>
                </a:tc>
                <a:tc rowSpan="5">
                  <a:txBody>
                    <a:bodyPr/>
                    <a:lstStyle/>
                    <a:p>
                      <a:pPr algn="l" fontAlgn="b"/>
                      <a:r>
                        <a:rPr lang="en-US" sz="1800" b="0" i="0" u="none" strike="noStrike" dirty="0" smtClean="0">
                          <a:solidFill>
                            <a:srgbClr val="000000"/>
                          </a:solidFill>
                          <a:latin typeface="Book Antiqua" pitchFamily="18" charset="0"/>
                        </a:rPr>
                        <a:t>5 </a:t>
                      </a:r>
                      <a:r>
                        <a:rPr lang="en-US" sz="1800" b="0" i="0" u="none" strike="noStrike" dirty="0">
                          <a:solidFill>
                            <a:srgbClr val="000000"/>
                          </a:solidFill>
                          <a:latin typeface="Book Antiqua" pitchFamily="18" charset="0"/>
                        </a:rPr>
                        <a:t>(</a:t>
                      </a:r>
                      <a:r>
                        <a:rPr lang="en-US" sz="1800" b="0" i="0" u="none" strike="noStrike" dirty="0" smtClean="0">
                          <a:solidFill>
                            <a:srgbClr val="000000"/>
                          </a:solidFill>
                          <a:latin typeface="Book Antiqua" pitchFamily="18" charset="0"/>
                        </a:rPr>
                        <a:t>Low)-20 (High negative emotion score) </a:t>
                      </a:r>
                      <a:endParaRPr lang="en-US" sz="1800" b="0" i="0" u="none" strike="noStrike" dirty="0">
                        <a:solidFill>
                          <a:srgbClr val="000000"/>
                        </a:solidFill>
                        <a:latin typeface="Book Antiqua" pitchFamily="18" charset="0"/>
                      </a:endParaRPr>
                    </a:p>
                  </a:txBody>
                  <a:tcPr marL="5329" marR="5329" marT="5329" marB="0">
                    <a:lnL>
                      <a:noFill/>
                    </a:lnL>
                    <a:lnR>
                      <a:noFill/>
                    </a:lnR>
                    <a:lnT>
                      <a:noFill/>
                    </a:lnT>
                    <a:lnB>
                      <a:noFill/>
                    </a:lnB>
                    <a:solidFill>
                      <a:srgbClr val="D7E4BC"/>
                    </a:solidFill>
                  </a:tcPr>
                </a:tc>
                <a:tc rowSpan="5">
                  <a:txBody>
                    <a:bodyPr/>
                    <a:lstStyle/>
                    <a:p>
                      <a:pPr algn="ctr" fontAlgn="b"/>
                      <a:r>
                        <a:rPr lang="en-US" sz="1800" b="0" i="0" u="none" strike="noStrike" dirty="0">
                          <a:solidFill>
                            <a:srgbClr val="000000"/>
                          </a:solidFill>
                          <a:latin typeface="Book Antiqua" pitchFamily="18" charset="0"/>
                        </a:rPr>
                        <a:t>15-20 (Negative emotion score)</a:t>
                      </a:r>
                    </a:p>
                  </a:txBody>
                  <a:tcPr marL="5329" marR="5329" marT="5329" marB="0">
                    <a:lnL>
                      <a:noFill/>
                    </a:lnL>
                    <a:lnR>
                      <a:noFill/>
                    </a:lnR>
                    <a:lnT>
                      <a:noFill/>
                    </a:lnT>
                    <a:lnB>
                      <a:noFill/>
                    </a:lnB>
                    <a:solidFill>
                      <a:srgbClr val="D7E4BC"/>
                    </a:solidFill>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Jealousy</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Fear</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Worry</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endParaRPr lang="en-US"/>
                    </a:p>
                  </a:txBody>
                  <a:tcPr/>
                </a:tc>
                <a:tc vMerge="1">
                  <a:txBody>
                    <a:bodyPr/>
                    <a:lstStyle/>
                    <a:p>
                      <a:endParaRPr lang="en-US"/>
                    </a:p>
                  </a:txBody>
                  <a:tcPr/>
                </a:tc>
              </a:tr>
              <a:tr h="271650">
                <a:tc vMerge="1">
                  <a:txBody>
                    <a:bodyPr/>
                    <a:lstStyle/>
                    <a:p>
                      <a:endParaRPr lang="en-US"/>
                    </a:p>
                  </a:txBody>
                  <a:tcPr/>
                </a:tc>
                <a:tc>
                  <a:txBody>
                    <a:bodyPr/>
                    <a:lstStyle/>
                    <a:p>
                      <a:pPr algn="l" fontAlgn="b"/>
                      <a:r>
                        <a:rPr lang="en-US" sz="1800" b="0" i="0" u="none" strike="noStrike" dirty="0" smtClean="0">
                          <a:solidFill>
                            <a:srgbClr val="000000"/>
                          </a:solidFill>
                          <a:latin typeface="Book Antiqua" pitchFamily="18" charset="0"/>
                        </a:rPr>
                        <a:t>Anger</a:t>
                      </a:r>
                      <a:endParaRPr lang="en-US" sz="18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pPr algn="l" fontAlgn="b"/>
                      <a:endParaRPr lang="en-US" sz="1200" b="0" i="0" u="none" strike="noStrike" dirty="0">
                        <a:solidFill>
                          <a:srgbClr val="000000"/>
                        </a:solidFill>
                        <a:latin typeface="Book Antiqua" pitchFamily="18" charset="0"/>
                      </a:endParaRPr>
                    </a:p>
                  </a:txBody>
                  <a:tcPr marL="5329" marR="5329" marT="5329" marB="0" anchor="b">
                    <a:lnL>
                      <a:noFill/>
                    </a:lnL>
                    <a:lnR>
                      <a:noFill/>
                    </a:lnR>
                    <a:lnT>
                      <a:noFill/>
                    </a:lnT>
                    <a:lnB>
                      <a:noFill/>
                    </a:lnB>
                    <a:solidFill>
                      <a:srgbClr val="D7E4BC"/>
                    </a:solidFill>
                  </a:tcPr>
                </a:tc>
                <a:tc vMerge="1">
                  <a:txBody>
                    <a:bodyPr/>
                    <a:lstStyle/>
                    <a:p>
                      <a:endParaRPr lang="en-US"/>
                    </a:p>
                  </a:txBody>
                  <a:tcPr/>
                </a:tc>
                <a:tc vMerge="1">
                  <a:txBody>
                    <a:bodyPr/>
                    <a:lstStyle/>
                    <a:p>
                      <a:endParaRPr lang="en-US"/>
                    </a:p>
                  </a:txBody>
                  <a:tcPr/>
                </a:tc>
              </a:tr>
            </a:tbl>
          </a:graphicData>
        </a:graphic>
      </p:graphicFrame>
      <p:sp>
        <p:nvSpPr>
          <p:cNvPr id="14" name="TextBox 13"/>
          <p:cNvSpPr txBox="1"/>
          <p:nvPr/>
        </p:nvSpPr>
        <p:spPr>
          <a:xfrm>
            <a:off x="4191000" y="152400"/>
            <a:ext cx="2895600" cy="369332"/>
          </a:xfrm>
          <a:prstGeom prst="rect">
            <a:avLst/>
          </a:prstGeom>
          <a:noFill/>
        </p:spPr>
        <p:txBody>
          <a:bodyPr wrap="square" rtlCol="0">
            <a:spAutoFit/>
          </a:bodyPr>
          <a:lstStyle/>
          <a:p>
            <a:r>
              <a:rPr lang="en-US" dirty="0" smtClean="0">
                <a:latin typeface="Book Antiqua" pitchFamily="18" charset="0"/>
              </a:rPr>
              <a:t>Psychological wellbeing</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12" name="Table 11"/>
          <p:cNvGraphicFramePr>
            <a:graphicFrameLocks noGrp="1"/>
          </p:cNvGraphicFramePr>
          <p:nvPr>
            <p:extLst>
              <p:ext uri="{D42A27DB-BD31-4B8C-83A1-F6EECF244321}">
                <p14:modId xmlns:p14="http://schemas.microsoft.com/office/powerpoint/2010/main" xmlns="" val="2299336658"/>
              </p:ext>
            </p:extLst>
          </p:nvPr>
        </p:nvGraphicFramePr>
        <p:xfrm>
          <a:off x="0" y="609600"/>
          <a:ext cx="9144000" cy="5525034"/>
        </p:xfrm>
        <a:graphic>
          <a:graphicData uri="http://schemas.openxmlformats.org/drawingml/2006/table">
            <a:tbl>
              <a:tblPr/>
              <a:tblGrid>
                <a:gridCol w="1109819"/>
                <a:gridCol w="2202694"/>
                <a:gridCol w="2225285"/>
                <a:gridCol w="2228108"/>
                <a:gridCol w="1378094"/>
              </a:tblGrid>
              <a:tr h="408920">
                <a:tc>
                  <a:txBody>
                    <a:bodyPr/>
                    <a:lstStyle/>
                    <a:p>
                      <a:pPr algn="ctr" fontAlgn="b"/>
                      <a:r>
                        <a:rPr lang="en-US" sz="1800" b="1" i="0" u="none" strike="noStrike" dirty="0">
                          <a:solidFill>
                            <a:srgbClr val="000000"/>
                          </a:solidFill>
                          <a:latin typeface="Book Antiqua"/>
                        </a:rPr>
                        <a:t>Indicator</a:t>
                      </a:r>
                    </a:p>
                  </a:txBody>
                  <a:tcPr marL="6439" marR="6439" marT="6439" marB="0" anchor="b">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latin typeface="Book Antiqua"/>
                        </a:rPr>
                        <a:t>Sub-indicator</a:t>
                      </a:r>
                    </a:p>
                  </a:txBody>
                  <a:tcPr marL="6439" marR="6439" marT="6439" marB="0" anchor="b">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latin typeface="Book Antiqua"/>
                        </a:rPr>
                        <a:t>Question</a:t>
                      </a:r>
                    </a:p>
                  </a:txBody>
                  <a:tcPr marL="6439" marR="6439" marT="6439" marB="0" anchor="b">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a:solidFill>
                            <a:srgbClr val="000000"/>
                          </a:solidFill>
                          <a:latin typeface="Book Antiqua"/>
                        </a:rPr>
                        <a:t>Response range (worst-best)</a:t>
                      </a:r>
                    </a:p>
                  </a:txBody>
                  <a:tcPr marL="6439" marR="6439" marT="6439" marB="0" anchor="b">
                    <a:lnL>
                      <a:noFill/>
                    </a:lnL>
                    <a:lnR>
                      <a:noFill/>
                    </a:lnR>
                    <a:lnT>
                      <a:noFill/>
                    </a:lnT>
                    <a:lnB>
                      <a:noFill/>
                    </a:lnB>
                    <a:solidFill>
                      <a:schemeClr val="accent4">
                        <a:lumMod val="20000"/>
                        <a:lumOff val="80000"/>
                      </a:schemeClr>
                    </a:solidFill>
                  </a:tcPr>
                </a:tc>
                <a:tc>
                  <a:txBody>
                    <a:bodyPr/>
                    <a:lstStyle/>
                    <a:p>
                      <a:pPr algn="ctr" fontAlgn="b"/>
                      <a:r>
                        <a:rPr lang="en-US" sz="1800" b="1" i="0" u="none" strike="noStrike" dirty="0" smtClean="0">
                          <a:solidFill>
                            <a:srgbClr val="000000"/>
                          </a:solidFill>
                          <a:latin typeface="Book Antiqua"/>
                        </a:rPr>
                        <a:t>Sufficiency threshold</a:t>
                      </a:r>
                      <a:endParaRPr lang="en-US" sz="1800" b="1" i="0" u="none" strike="noStrike" dirty="0">
                        <a:solidFill>
                          <a:srgbClr val="000000"/>
                        </a:solidFill>
                        <a:latin typeface="Book Antiqua"/>
                      </a:endParaRPr>
                    </a:p>
                  </a:txBody>
                  <a:tcPr marL="6439" marR="6439" marT="6439" marB="0" anchor="b">
                    <a:lnL>
                      <a:noFill/>
                    </a:lnL>
                    <a:lnR>
                      <a:noFill/>
                    </a:lnR>
                    <a:lnT>
                      <a:noFill/>
                    </a:lnT>
                    <a:lnB>
                      <a:noFill/>
                    </a:lnB>
                    <a:solidFill>
                      <a:schemeClr val="accent4">
                        <a:lumMod val="20000"/>
                        <a:lumOff val="80000"/>
                      </a:schemeClr>
                    </a:solidFill>
                  </a:tcPr>
                </a:tc>
              </a:tr>
              <a:tr h="420055">
                <a:tc>
                  <a:txBody>
                    <a:bodyPr/>
                    <a:lstStyle/>
                    <a:p>
                      <a:pPr algn="l" fontAlgn="b"/>
                      <a:r>
                        <a:rPr lang="en-US" sz="1800" b="0" i="0" u="none" strike="noStrike" dirty="0">
                          <a:solidFill>
                            <a:srgbClr val="000000"/>
                          </a:solidFill>
                          <a:latin typeface="Book Antiqua"/>
                        </a:rPr>
                        <a:t>Self reported health status</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Self reported health status</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In general, would you say your health is</a:t>
                      </a:r>
                      <a:r>
                        <a:rPr lang="en-US" sz="1800" b="0" i="0" u="none" strike="noStrike" dirty="0" smtClean="0">
                          <a:solidFill>
                            <a:srgbClr val="000000"/>
                          </a:solidFill>
                          <a:latin typeface="Book Antiqua"/>
                        </a:rPr>
                        <a:t>…</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1 (Very poor</a:t>
                      </a:r>
                      <a:r>
                        <a:rPr lang="en-US" sz="1800" b="0" i="0" u="none" strike="noStrike" dirty="0" smtClean="0">
                          <a:solidFill>
                            <a:srgbClr val="000000"/>
                          </a:solidFill>
                          <a:latin typeface="Book Antiqua"/>
                        </a:rPr>
                        <a:t>)-</a:t>
                      </a:r>
                    </a:p>
                    <a:p>
                      <a:pPr algn="l" fontAlgn="b"/>
                      <a:r>
                        <a:rPr lang="en-US" sz="1800" b="0" i="0" u="none" strike="noStrike" dirty="0" smtClean="0">
                          <a:solidFill>
                            <a:srgbClr val="000000"/>
                          </a:solidFill>
                          <a:latin typeface="Book Antiqua"/>
                        </a:rPr>
                        <a:t>5 </a:t>
                      </a:r>
                      <a:r>
                        <a:rPr lang="en-US" sz="1800" b="0" i="0" u="none" strike="noStrike" dirty="0">
                          <a:solidFill>
                            <a:srgbClr val="000000"/>
                          </a:solidFill>
                          <a:latin typeface="Book Antiqua"/>
                        </a:rPr>
                        <a:t>(Excellent)</a:t>
                      </a:r>
                    </a:p>
                  </a:txBody>
                  <a:tcPr marL="6439" marR="6439" marT="6439" marB="0">
                    <a:lnL>
                      <a:noFill/>
                    </a:lnL>
                    <a:lnR>
                      <a:noFill/>
                    </a:lnR>
                    <a:lnT>
                      <a:noFill/>
                    </a:lnT>
                    <a:lnB>
                      <a:noFill/>
                    </a:lnB>
                    <a:solidFill>
                      <a:schemeClr val="accent4">
                        <a:lumMod val="40000"/>
                        <a:lumOff val="60000"/>
                      </a:schemeClr>
                    </a:solidFill>
                  </a:tcPr>
                </a:tc>
                <a:tc>
                  <a:txBody>
                    <a:bodyPr/>
                    <a:lstStyle/>
                    <a:p>
                      <a:pPr algn="ctr" fontAlgn="b"/>
                      <a:r>
                        <a:rPr lang="en-US" sz="1800" b="0" i="0" u="none" strike="noStrike" dirty="0">
                          <a:solidFill>
                            <a:srgbClr val="000000"/>
                          </a:solidFill>
                          <a:latin typeface="Book Antiqua"/>
                        </a:rPr>
                        <a:t>4 (Good) or 5 (Excellent)</a:t>
                      </a:r>
                    </a:p>
                  </a:txBody>
                  <a:tcPr marL="6439" marR="6439" marT="6439" marB="0">
                    <a:lnL>
                      <a:noFill/>
                    </a:lnL>
                    <a:lnR>
                      <a:noFill/>
                    </a:lnR>
                    <a:lnT>
                      <a:noFill/>
                    </a:lnT>
                    <a:lnB>
                      <a:noFill/>
                    </a:lnB>
                    <a:solidFill>
                      <a:schemeClr val="accent4">
                        <a:lumMod val="40000"/>
                        <a:lumOff val="60000"/>
                      </a:schemeClr>
                    </a:solidFill>
                  </a:tcPr>
                </a:tc>
              </a:tr>
              <a:tr h="413060">
                <a:tc>
                  <a:txBody>
                    <a:bodyPr/>
                    <a:lstStyle/>
                    <a:p>
                      <a:pPr algn="l" fontAlgn="b"/>
                      <a:r>
                        <a:rPr lang="en-US" sz="1800" b="0" i="0" u="none" strike="noStrike" dirty="0">
                          <a:solidFill>
                            <a:srgbClr val="000000"/>
                          </a:solidFill>
                          <a:latin typeface="Book Antiqua"/>
                        </a:rPr>
                        <a:t>Healthy days</a:t>
                      </a:r>
                    </a:p>
                  </a:txBody>
                  <a:tcPr marL="6439" marR="6439" marT="6439" marB="0">
                    <a:lnL>
                      <a:noFill/>
                    </a:lnL>
                    <a:lnR>
                      <a:noFill/>
                    </a:lnR>
                    <a:lnT>
                      <a:noFill/>
                    </a:lnT>
                    <a:lnB>
                      <a:noFill/>
                    </a:lnB>
                    <a:solidFill>
                      <a:schemeClr val="accent4">
                        <a:lumMod val="20000"/>
                        <a:lumOff val="80000"/>
                      </a:schemeClr>
                    </a:solidFill>
                  </a:tcPr>
                </a:tc>
                <a:tc>
                  <a:txBody>
                    <a:bodyPr/>
                    <a:lstStyle/>
                    <a:p>
                      <a:pPr algn="l" fontAlgn="b"/>
                      <a:r>
                        <a:rPr lang="en-US" sz="1800" b="0" i="0" u="none" strike="noStrike" dirty="0">
                          <a:solidFill>
                            <a:srgbClr val="000000"/>
                          </a:solidFill>
                          <a:latin typeface="Book Antiqua"/>
                        </a:rPr>
                        <a:t>Healthy days</a:t>
                      </a:r>
                    </a:p>
                  </a:txBody>
                  <a:tcPr marL="6439" marR="6439" marT="6439" marB="0">
                    <a:lnL>
                      <a:noFill/>
                    </a:lnL>
                    <a:lnR>
                      <a:noFill/>
                    </a:lnR>
                    <a:lnT>
                      <a:noFill/>
                    </a:lnT>
                    <a:lnB>
                      <a:noFill/>
                    </a:lnB>
                    <a:solidFill>
                      <a:schemeClr val="accent4">
                        <a:lumMod val="20000"/>
                        <a:lumOff val="80000"/>
                      </a:schemeClr>
                    </a:solidFill>
                  </a:tcPr>
                </a:tc>
                <a:tc>
                  <a:txBody>
                    <a:bodyPr/>
                    <a:lstStyle/>
                    <a:p>
                      <a:pPr algn="l" fontAlgn="b"/>
                      <a:r>
                        <a:rPr lang="en-US" sz="1800" b="0" i="0" u="none" strike="noStrike" dirty="0">
                          <a:solidFill>
                            <a:srgbClr val="000000"/>
                          </a:solidFill>
                          <a:latin typeface="Book Antiqua"/>
                        </a:rPr>
                        <a:t>Number of healthy days in the past 30 </a:t>
                      </a:r>
                      <a:r>
                        <a:rPr lang="en-US" sz="1800" b="0" i="0" u="none" strike="noStrike" dirty="0" smtClean="0">
                          <a:solidFill>
                            <a:srgbClr val="000000"/>
                          </a:solidFill>
                          <a:latin typeface="Book Antiqua"/>
                        </a:rPr>
                        <a:t>days</a:t>
                      </a:r>
                      <a:endParaRPr lang="en-US" sz="1800" b="0" i="0" u="none" strike="noStrike" dirty="0">
                        <a:solidFill>
                          <a:srgbClr val="000000"/>
                        </a:solidFill>
                        <a:latin typeface="Book Antiqua"/>
                      </a:endParaRPr>
                    </a:p>
                  </a:txBody>
                  <a:tcPr marL="6439" marR="6439" marT="6439" marB="0">
                    <a:lnL>
                      <a:noFill/>
                    </a:lnL>
                    <a:lnR>
                      <a:noFill/>
                    </a:lnR>
                    <a:lnT>
                      <a:noFill/>
                    </a:lnT>
                    <a:lnB>
                      <a:noFill/>
                    </a:lnB>
                    <a:solidFill>
                      <a:schemeClr val="accent4">
                        <a:lumMod val="20000"/>
                        <a:lumOff val="80000"/>
                      </a:schemeClr>
                    </a:solidFill>
                  </a:tcPr>
                </a:tc>
                <a:tc>
                  <a:txBody>
                    <a:bodyPr/>
                    <a:lstStyle/>
                    <a:p>
                      <a:pPr algn="l" fontAlgn="b"/>
                      <a:r>
                        <a:rPr lang="en-US" sz="1800" b="0" i="0" u="none" strike="noStrike" dirty="0">
                          <a:solidFill>
                            <a:srgbClr val="000000"/>
                          </a:solidFill>
                          <a:latin typeface="Book Antiqua"/>
                        </a:rPr>
                        <a:t>0 (Worst</a:t>
                      </a:r>
                      <a:r>
                        <a:rPr lang="en-US" sz="1800" b="0" i="0" u="none" strike="noStrike" dirty="0" smtClean="0">
                          <a:solidFill>
                            <a:srgbClr val="000000"/>
                          </a:solidFill>
                          <a:latin typeface="Book Antiqua"/>
                        </a:rPr>
                        <a:t>)-30(Best</a:t>
                      </a:r>
                      <a:r>
                        <a:rPr lang="en-US" sz="1800" b="0" i="0" u="none" strike="noStrike" dirty="0">
                          <a:solidFill>
                            <a:srgbClr val="000000"/>
                          </a:solidFill>
                          <a:latin typeface="Book Antiqua"/>
                        </a:rPr>
                        <a:t>)</a:t>
                      </a:r>
                    </a:p>
                  </a:txBody>
                  <a:tcPr marL="6439" marR="6439" marT="6439" marB="0">
                    <a:lnL>
                      <a:noFill/>
                    </a:lnL>
                    <a:lnR>
                      <a:noFill/>
                    </a:lnR>
                    <a:lnT>
                      <a:noFill/>
                    </a:lnT>
                    <a:lnB>
                      <a:noFill/>
                    </a:lnB>
                    <a:solidFill>
                      <a:schemeClr val="accent4">
                        <a:lumMod val="20000"/>
                        <a:lumOff val="80000"/>
                      </a:schemeClr>
                    </a:solidFill>
                  </a:tcPr>
                </a:tc>
                <a:tc>
                  <a:txBody>
                    <a:bodyPr/>
                    <a:lstStyle/>
                    <a:p>
                      <a:pPr algn="ctr" fontAlgn="b"/>
                      <a:r>
                        <a:rPr lang="en-US" sz="1800" b="0" i="0" u="none" strike="noStrike" dirty="0" smtClean="0">
                          <a:solidFill>
                            <a:srgbClr val="000000"/>
                          </a:solidFill>
                          <a:latin typeface="Book Antiqua"/>
                        </a:rPr>
                        <a:t>Above </a:t>
                      </a:r>
                      <a:r>
                        <a:rPr lang="en-US" sz="1800" b="0" i="0" u="none" strike="noStrike" dirty="0">
                          <a:solidFill>
                            <a:srgbClr val="000000"/>
                          </a:solidFill>
                          <a:latin typeface="Book Antiqua"/>
                        </a:rPr>
                        <a:t>26 days </a:t>
                      </a:r>
                    </a:p>
                  </a:txBody>
                  <a:tcPr marL="6439" marR="6439" marT="6439" marB="0">
                    <a:lnL>
                      <a:noFill/>
                    </a:lnL>
                    <a:lnR>
                      <a:noFill/>
                    </a:lnR>
                    <a:lnT>
                      <a:noFill/>
                    </a:lnT>
                    <a:lnB>
                      <a:noFill/>
                    </a:lnB>
                    <a:solidFill>
                      <a:schemeClr val="accent4">
                        <a:lumMod val="20000"/>
                        <a:lumOff val="80000"/>
                      </a:schemeClr>
                    </a:solidFill>
                  </a:tcPr>
                </a:tc>
              </a:tr>
              <a:tr h="615698">
                <a:tc rowSpan="2">
                  <a:txBody>
                    <a:bodyPr/>
                    <a:lstStyle/>
                    <a:p>
                      <a:pPr algn="l" fontAlgn="b"/>
                      <a:r>
                        <a:rPr lang="en-US" sz="1800" b="0" i="0" u="none" strike="noStrike" dirty="0">
                          <a:solidFill>
                            <a:srgbClr val="000000"/>
                          </a:solidFill>
                          <a:latin typeface="Book Antiqua"/>
                        </a:rPr>
                        <a:t>Disability </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Long term disability</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Do you have any long term disabilities, health/mental problems?</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1 (Yes)-2 (No)</a:t>
                      </a:r>
                    </a:p>
                  </a:txBody>
                  <a:tcPr marL="6439" marR="6439" marT="6439" marB="0">
                    <a:lnL>
                      <a:noFill/>
                    </a:lnL>
                    <a:lnR>
                      <a:noFill/>
                    </a:lnR>
                    <a:lnT>
                      <a:noFill/>
                    </a:lnT>
                    <a:lnB>
                      <a:noFill/>
                    </a:lnB>
                    <a:solidFill>
                      <a:schemeClr val="accent4">
                        <a:lumMod val="40000"/>
                        <a:lumOff val="60000"/>
                      </a:schemeClr>
                    </a:solidFill>
                  </a:tcPr>
                </a:tc>
                <a:tc>
                  <a:txBody>
                    <a:bodyPr/>
                    <a:lstStyle/>
                    <a:p>
                      <a:pPr algn="ctr" fontAlgn="b"/>
                      <a:r>
                        <a:rPr lang="en-US" sz="1800" b="0" i="0" u="none" strike="noStrike" dirty="0">
                          <a:solidFill>
                            <a:srgbClr val="000000"/>
                          </a:solidFill>
                          <a:latin typeface="Book Antiqua"/>
                        </a:rPr>
                        <a:t>2 (No)</a:t>
                      </a:r>
                    </a:p>
                  </a:txBody>
                  <a:tcPr marL="6439" marR="6439" marT="6439" marB="0">
                    <a:lnL>
                      <a:noFill/>
                    </a:lnL>
                    <a:lnR>
                      <a:noFill/>
                    </a:lnR>
                    <a:lnT>
                      <a:noFill/>
                    </a:lnT>
                    <a:lnB>
                      <a:noFill/>
                    </a:lnB>
                    <a:solidFill>
                      <a:schemeClr val="accent4">
                        <a:lumMod val="40000"/>
                        <a:lumOff val="60000"/>
                      </a:schemeClr>
                    </a:solidFill>
                  </a:tcPr>
                </a:tc>
              </a:tr>
              <a:tr h="413060">
                <a:tc vMerge="1">
                  <a:txBody>
                    <a:bodyPr/>
                    <a:lstStyle/>
                    <a:p>
                      <a:endParaRPr lang="en-US"/>
                    </a:p>
                  </a:txBody>
                  <a:tcPr/>
                </a:tc>
                <a:tc>
                  <a:txBody>
                    <a:bodyPr/>
                    <a:lstStyle/>
                    <a:p>
                      <a:pPr algn="l" fontAlgn="b"/>
                      <a:r>
                        <a:rPr lang="en-US" sz="1800" b="0" i="0" u="none" strike="noStrike" dirty="0">
                          <a:solidFill>
                            <a:srgbClr val="000000"/>
                          </a:solidFill>
                          <a:latin typeface="Book Antiqua"/>
                        </a:rPr>
                        <a:t>Activity limitations</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smtClean="0">
                          <a:solidFill>
                            <a:srgbClr val="000000"/>
                          </a:solidFill>
                          <a:latin typeface="Book Antiqua"/>
                        </a:rPr>
                        <a:t>Does </a:t>
                      </a:r>
                      <a:r>
                        <a:rPr lang="en-US" sz="1800" b="0" i="0" u="none" strike="noStrike" dirty="0">
                          <a:solidFill>
                            <a:srgbClr val="000000"/>
                          </a:solidFill>
                          <a:latin typeface="Book Antiqua"/>
                        </a:rPr>
                        <a:t>the long-term disability restrict your activities?</a:t>
                      </a:r>
                    </a:p>
                  </a:txBody>
                  <a:tcPr marL="6439" marR="6439" marT="6439" marB="0">
                    <a:lnL>
                      <a:noFill/>
                    </a:lnL>
                    <a:lnR>
                      <a:noFill/>
                    </a:lnR>
                    <a:lnT>
                      <a:noFill/>
                    </a:lnT>
                    <a:lnB>
                      <a:noFill/>
                    </a:lnB>
                    <a:solidFill>
                      <a:schemeClr val="accent4">
                        <a:lumMod val="40000"/>
                        <a:lumOff val="60000"/>
                      </a:schemeClr>
                    </a:solidFill>
                  </a:tcPr>
                </a:tc>
                <a:tc>
                  <a:txBody>
                    <a:bodyPr/>
                    <a:lstStyle/>
                    <a:p>
                      <a:pPr algn="l" fontAlgn="b"/>
                      <a:r>
                        <a:rPr lang="en-US" sz="1800" b="0" i="0" u="none" strike="noStrike" dirty="0">
                          <a:solidFill>
                            <a:srgbClr val="000000"/>
                          </a:solidFill>
                          <a:latin typeface="Book Antiqua"/>
                        </a:rPr>
                        <a:t>1 (All the time</a:t>
                      </a:r>
                      <a:r>
                        <a:rPr lang="en-US" sz="1800" b="0" i="0" u="none" strike="noStrike" dirty="0" smtClean="0">
                          <a:solidFill>
                            <a:srgbClr val="000000"/>
                          </a:solidFill>
                          <a:latin typeface="Book Antiqua"/>
                        </a:rPr>
                        <a:t>)-</a:t>
                      </a:r>
                    </a:p>
                    <a:p>
                      <a:pPr algn="l" fontAlgn="b"/>
                      <a:r>
                        <a:rPr lang="en-US" sz="1800" b="0" i="0" u="none" strike="noStrike" dirty="0" smtClean="0">
                          <a:solidFill>
                            <a:srgbClr val="000000"/>
                          </a:solidFill>
                          <a:latin typeface="Book Antiqua"/>
                        </a:rPr>
                        <a:t>5 </a:t>
                      </a:r>
                      <a:r>
                        <a:rPr lang="en-US" sz="1800" b="0" i="0" u="none" strike="noStrike" dirty="0">
                          <a:solidFill>
                            <a:srgbClr val="000000"/>
                          </a:solidFill>
                          <a:latin typeface="Book Antiqua"/>
                        </a:rPr>
                        <a:t>(Never)</a:t>
                      </a:r>
                    </a:p>
                  </a:txBody>
                  <a:tcPr marL="6439" marR="6439" marT="6439" marB="0">
                    <a:lnL>
                      <a:noFill/>
                    </a:lnL>
                    <a:lnR>
                      <a:noFill/>
                    </a:lnR>
                    <a:lnT>
                      <a:noFill/>
                    </a:lnT>
                    <a:lnB>
                      <a:noFill/>
                    </a:lnB>
                    <a:solidFill>
                      <a:schemeClr val="accent4">
                        <a:lumMod val="40000"/>
                        <a:lumOff val="60000"/>
                      </a:schemeClr>
                    </a:solidFill>
                  </a:tcPr>
                </a:tc>
                <a:tc>
                  <a:txBody>
                    <a:bodyPr/>
                    <a:lstStyle/>
                    <a:p>
                      <a:pPr algn="ctr" fontAlgn="b"/>
                      <a:r>
                        <a:rPr lang="en-US" sz="1800" b="0" i="0" u="none" strike="noStrike" dirty="0">
                          <a:solidFill>
                            <a:srgbClr val="000000"/>
                          </a:solidFill>
                          <a:latin typeface="Book Antiqua"/>
                        </a:rPr>
                        <a:t>3 (Rarely) or 4 (Never)</a:t>
                      </a:r>
                    </a:p>
                  </a:txBody>
                  <a:tcPr marL="6439" marR="6439" marT="6439" marB="0">
                    <a:lnL>
                      <a:noFill/>
                    </a:lnL>
                    <a:lnR>
                      <a:noFill/>
                    </a:lnR>
                    <a:lnT>
                      <a:noFill/>
                    </a:lnT>
                    <a:lnB>
                      <a:noFill/>
                    </a:lnB>
                    <a:solidFill>
                      <a:schemeClr val="accent4">
                        <a:lumMod val="40000"/>
                        <a:lumOff val="60000"/>
                      </a:schemeClr>
                    </a:solidFill>
                  </a:tcPr>
                </a:tc>
              </a:tr>
              <a:tr h="701007">
                <a:tc>
                  <a:txBody>
                    <a:bodyPr/>
                    <a:lstStyle/>
                    <a:p>
                      <a:pPr algn="l" fontAlgn="b"/>
                      <a:r>
                        <a:rPr lang="en-US" sz="1800" b="0" i="0" u="none" strike="noStrike" dirty="0" smtClean="0">
                          <a:solidFill>
                            <a:srgbClr val="000000"/>
                          </a:solidFill>
                          <a:latin typeface="Book Antiqua"/>
                        </a:rPr>
                        <a:t>Mental </a:t>
                      </a:r>
                      <a:r>
                        <a:rPr lang="en-US" sz="1800" b="0" i="0" u="none" strike="noStrike" dirty="0">
                          <a:solidFill>
                            <a:srgbClr val="000000"/>
                          </a:solidFill>
                          <a:latin typeface="Book Antiqua"/>
                        </a:rPr>
                        <a:t>health </a:t>
                      </a:r>
                    </a:p>
                  </a:txBody>
                  <a:tcPr marL="6439" marR="6439" marT="6439" marB="0">
                    <a:lnL>
                      <a:noFill/>
                    </a:lnL>
                    <a:lnR>
                      <a:noFill/>
                    </a:lnR>
                    <a:lnT>
                      <a:noFill/>
                    </a:lnT>
                    <a:lnB>
                      <a:noFill/>
                    </a:lnB>
                    <a:solidFill>
                      <a:schemeClr val="accent4">
                        <a:lumMod val="20000"/>
                        <a:lumOff val="8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latin typeface="Book Antiqua"/>
                        </a:rPr>
                        <a:t>12 item General health questionnaire</a:t>
                      </a:r>
                    </a:p>
                  </a:txBody>
                  <a:tcPr marL="6439" marR="6439" marT="6439" marB="0">
                    <a:lnL>
                      <a:noFill/>
                    </a:lnL>
                    <a:lnR>
                      <a:noFill/>
                    </a:lnR>
                    <a:lnT>
                      <a:noFill/>
                    </a:lnT>
                    <a:lnB>
                      <a:noFill/>
                    </a:lnB>
                    <a:solidFill>
                      <a:schemeClr val="accent4">
                        <a:lumMod val="20000"/>
                        <a:lumOff val="80000"/>
                      </a:schemeClr>
                    </a:solidFill>
                  </a:tcPr>
                </a:tc>
                <a:tc>
                  <a:txBody>
                    <a:bodyPr/>
                    <a:lstStyle/>
                    <a:p>
                      <a:pPr algn="l" fontAlgn="b"/>
                      <a:r>
                        <a:rPr lang="en-US" sz="1800" b="0" i="0" u="none" strike="noStrike" dirty="0">
                          <a:solidFill>
                            <a:srgbClr val="000000"/>
                          </a:solidFill>
                          <a:latin typeface="Book Antiqua"/>
                        </a:rPr>
                        <a:t>1</a:t>
                      </a:r>
                      <a:r>
                        <a:rPr lang="en-US" sz="1800" b="0" i="0" u="none" strike="noStrike" dirty="0" smtClean="0">
                          <a:solidFill>
                            <a:srgbClr val="000000"/>
                          </a:solidFill>
                          <a:latin typeface="Book Antiqua"/>
                        </a:rPr>
                        <a:t>2 </a:t>
                      </a:r>
                      <a:r>
                        <a:rPr lang="en-US" sz="1800" b="0" i="0" u="none" strike="noStrike" dirty="0">
                          <a:solidFill>
                            <a:srgbClr val="000000"/>
                          </a:solidFill>
                          <a:latin typeface="Book Antiqua"/>
                        </a:rPr>
                        <a:t>item General health questionnaire</a:t>
                      </a:r>
                    </a:p>
                  </a:txBody>
                  <a:tcPr marL="6439" marR="6439" marT="6439" marB="0">
                    <a:lnL>
                      <a:noFill/>
                    </a:lnL>
                    <a:lnR>
                      <a:noFill/>
                    </a:lnR>
                    <a:lnT>
                      <a:noFill/>
                    </a:lnT>
                    <a:lnB>
                      <a:noFill/>
                    </a:lnB>
                    <a:solidFill>
                      <a:schemeClr val="accent4">
                        <a:lumMod val="20000"/>
                        <a:lumOff val="80000"/>
                      </a:schemeClr>
                    </a:solidFill>
                  </a:tcPr>
                </a:tc>
                <a:tc>
                  <a:txBody>
                    <a:bodyPr/>
                    <a:lstStyle/>
                    <a:p>
                      <a:pPr algn="l" fontAlgn="b"/>
                      <a:r>
                        <a:rPr lang="en-US" sz="1800" b="0" i="0" u="none" strike="noStrike" dirty="0" smtClean="0">
                          <a:solidFill>
                            <a:srgbClr val="000000"/>
                          </a:solidFill>
                          <a:latin typeface="Book Antiqua"/>
                        </a:rPr>
                        <a:t> 0-15 (Severe distress)-21-36 (Normal mental wellbeing)</a:t>
                      </a:r>
                      <a:endParaRPr lang="en-US" sz="1800" b="0" i="0" u="none" strike="noStrike" dirty="0">
                        <a:solidFill>
                          <a:srgbClr val="000000"/>
                        </a:solidFill>
                        <a:latin typeface="Book Antiqua"/>
                      </a:endParaRPr>
                    </a:p>
                  </a:txBody>
                  <a:tcPr marL="6439" marR="6439" marT="6439" marB="0">
                    <a:lnL>
                      <a:noFill/>
                    </a:lnL>
                    <a:lnR>
                      <a:noFill/>
                    </a:lnR>
                    <a:lnT>
                      <a:noFill/>
                    </a:lnT>
                    <a:lnB>
                      <a:noFill/>
                    </a:lnB>
                    <a:solidFill>
                      <a:schemeClr val="accent4">
                        <a:lumMod val="20000"/>
                        <a:lumOff val="80000"/>
                      </a:schemeClr>
                    </a:solidFill>
                  </a:tcPr>
                </a:tc>
                <a:tc>
                  <a:txBody>
                    <a:bodyPr/>
                    <a:lstStyle/>
                    <a:p>
                      <a:pPr algn="ctr" fontAlgn="b"/>
                      <a:r>
                        <a:rPr lang="en-US" sz="1800" b="0" i="0" u="none" strike="noStrike" dirty="0">
                          <a:solidFill>
                            <a:srgbClr val="000000"/>
                          </a:solidFill>
                          <a:latin typeface="Book Antiqua"/>
                        </a:rPr>
                        <a:t>21-36 (Normal mental wellbeing)</a:t>
                      </a:r>
                    </a:p>
                  </a:txBody>
                  <a:tcPr marL="6439" marR="6439" marT="6439" marB="0">
                    <a:lnL>
                      <a:noFill/>
                    </a:lnL>
                    <a:lnR>
                      <a:noFill/>
                    </a:lnR>
                    <a:lnT>
                      <a:noFill/>
                    </a:lnT>
                    <a:lnB>
                      <a:noFill/>
                    </a:lnB>
                    <a:solidFill>
                      <a:schemeClr val="accent4">
                        <a:lumMod val="20000"/>
                        <a:lumOff val="80000"/>
                      </a:schemeClr>
                    </a:solidFill>
                  </a:tcPr>
                </a:tc>
              </a:tr>
            </a:tbl>
          </a:graphicData>
        </a:graphic>
      </p:graphicFrame>
      <p:sp>
        <p:nvSpPr>
          <p:cNvPr id="14" name="TextBox 13"/>
          <p:cNvSpPr txBox="1"/>
          <p:nvPr/>
        </p:nvSpPr>
        <p:spPr>
          <a:xfrm>
            <a:off x="4191000" y="152400"/>
            <a:ext cx="2895600" cy="369332"/>
          </a:xfrm>
          <a:prstGeom prst="rect">
            <a:avLst/>
          </a:prstGeom>
          <a:noFill/>
        </p:spPr>
        <p:txBody>
          <a:bodyPr wrap="square" rtlCol="0">
            <a:spAutoFit/>
          </a:bodyPr>
          <a:lstStyle/>
          <a:p>
            <a:r>
              <a:rPr lang="en-US" dirty="0" smtClean="0">
                <a:latin typeface="Book Antiqua" pitchFamily="18" charset="0"/>
              </a:rPr>
              <a:t>Health</a:t>
            </a:r>
            <a:endParaRPr lang="en-US" dirty="0">
              <a:latin typeface="Book Antiqua" pitchFamily="18" charset="0"/>
            </a:endParaRPr>
          </a:p>
        </p:txBody>
      </p:sp>
      <p:pic>
        <p:nvPicPr>
          <p:cNvPr id="9" name="Picture 8"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029200"/>
            <a:ext cx="8229600" cy="1470025"/>
          </a:xfrm>
        </p:spPr>
        <p:txBody>
          <a:bodyPr>
            <a:noAutofit/>
          </a:bodyPr>
          <a:lstStyle/>
          <a:p>
            <a:pPr marL="442913" indent="-442913">
              <a:spcAft>
                <a:spcPts val="600"/>
              </a:spcAft>
            </a:pPr>
            <a:r>
              <a:rPr lang="en-GB" sz="2800" b="1" dirty="0" smtClean="0">
                <a:latin typeface="Bookman Old Style" pitchFamily="18" charset="0"/>
              </a:rPr>
              <a:t/>
            </a:r>
            <a:br>
              <a:rPr lang="en-GB" sz="2800" b="1" dirty="0" smtClean="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smtClean="0">
                <a:latin typeface="Bookman Old Style" pitchFamily="18" charset="0"/>
              </a:rPr>
              <a:t>4</a:t>
            </a:r>
            <a:r>
              <a:rPr lang="en-GB" sz="2800" b="1" baseline="30000" dirty="0" smtClean="0">
                <a:latin typeface="Bookman Old Style" pitchFamily="18" charset="0"/>
              </a:rPr>
              <a:t>th</a:t>
            </a:r>
            <a:r>
              <a:rPr lang="en-GB" sz="2800" b="1" dirty="0" smtClean="0">
                <a:latin typeface="Bookman Old Style" pitchFamily="18" charset="0"/>
              </a:rPr>
              <a:t> King of Bhutan, 1972 </a:t>
            </a:r>
            <a:br>
              <a:rPr lang="en-GB" sz="2800" b="1" dirty="0" smtClean="0">
                <a:latin typeface="Bookman Old Style" pitchFamily="18" charset="0"/>
              </a:rPr>
            </a:br>
            <a:r>
              <a:rPr lang="en-GB" sz="2800" dirty="0" smtClean="0">
                <a:latin typeface="Bookman Old Style" pitchFamily="18" charset="0"/>
              </a:rPr>
              <a:t>“Gross National Happiness is more important than Gross National Product.”</a:t>
            </a:r>
            <a:r>
              <a:rPr lang="en-GB" sz="2800" b="1" dirty="0" smtClean="0">
                <a:latin typeface="Bookman Old Style" pitchFamily="18" charset="0"/>
              </a:rPr>
              <a:t/>
            </a:r>
            <a:br>
              <a:rPr lang="en-GB" sz="2800" b="1" dirty="0" smtClean="0">
                <a:latin typeface="Bookman Old Style" pitchFamily="18" charset="0"/>
              </a:rPr>
            </a:br>
            <a:r>
              <a:rPr lang="en-GB" sz="2800" b="1" dirty="0">
                <a:latin typeface="Bookman Old Style" pitchFamily="18" charset="0"/>
              </a:rPr>
              <a:t/>
            </a:r>
            <a:br>
              <a:rPr lang="en-GB" sz="2800" b="1" dirty="0">
                <a:latin typeface="Bookman Old Style" pitchFamily="18" charset="0"/>
              </a:rPr>
            </a:br>
            <a:endParaRPr lang="en-GB" sz="2800" dirty="0">
              <a:latin typeface="Bookman Old Style" pitchFamily="18" charset="0"/>
            </a:endParaRPr>
          </a:p>
        </p:txBody>
      </p:sp>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7" name="Picture 2" descr="hm4 meditation.jpeg"/>
          <p:cNvPicPr>
            <a:picLocks noChangeAspect="1"/>
          </p:cNvPicPr>
          <p:nvPr/>
        </p:nvPicPr>
        <p:blipFill>
          <a:blip r:embed="rId4" cstate="print"/>
          <a:srcRect/>
          <a:stretch>
            <a:fillRect/>
          </a:stretch>
        </p:blipFill>
        <p:spPr bwMode="auto">
          <a:xfrm>
            <a:off x="1752600" y="577850"/>
            <a:ext cx="5935133" cy="4451350"/>
          </a:xfrm>
          <a:prstGeom prst="rect">
            <a:avLst/>
          </a:prstGeom>
          <a:noFill/>
          <a:ln w="9525">
            <a:noFill/>
            <a:miter lim="800000"/>
            <a:headEnd/>
            <a:tailEnd/>
          </a:ln>
        </p:spPr>
      </p:pic>
      <p:pic>
        <p:nvPicPr>
          <p:cNvPr id="8" name="Picture 7"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1534040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1105836934"/>
              </p:ext>
            </p:extLst>
          </p:nvPr>
        </p:nvGraphicFramePr>
        <p:xfrm>
          <a:off x="-1" y="533398"/>
          <a:ext cx="9144002" cy="6296761"/>
        </p:xfrm>
        <a:graphic>
          <a:graphicData uri="http://schemas.openxmlformats.org/drawingml/2006/table">
            <a:tbl>
              <a:tblPr/>
              <a:tblGrid>
                <a:gridCol w="1143001"/>
                <a:gridCol w="1981200"/>
                <a:gridCol w="3200400"/>
                <a:gridCol w="1676400"/>
                <a:gridCol w="1143001"/>
              </a:tblGrid>
              <a:tr h="415420">
                <a:tc>
                  <a:txBody>
                    <a:bodyPr/>
                    <a:lstStyle/>
                    <a:p>
                      <a:pPr algn="ctr" fontAlgn="b"/>
                      <a:r>
                        <a:rPr lang="en-US" sz="1600" b="1" i="0" u="none" strike="noStrike" dirty="0">
                          <a:solidFill>
                            <a:srgbClr val="000000"/>
                          </a:solidFill>
                          <a:latin typeface="Book Antiqua"/>
                        </a:rPr>
                        <a:t>Indicator</a:t>
                      </a:r>
                    </a:p>
                  </a:txBody>
                  <a:tcPr marL="6289" marR="6289" marT="6289" marB="0" anchor="b">
                    <a:lnL>
                      <a:noFill/>
                    </a:lnL>
                    <a:lnR>
                      <a:noFill/>
                    </a:lnR>
                    <a:lnT>
                      <a:noFill/>
                    </a:lnT>
                    <a:lnB>
                      <a:noFill/>
                    </a:lnB>
                    <a:solidFill>
                      <a:srgbClr val="F2DDDC"/>
                    </a:solidFill>
                  </a:tcPr>
                </a:tc>
                <a:tc>
                  <a:txBody>
                    <a:bodyPr/>
                    <a:lstStyle/>
                    <a:p>
                      <a:pPr algn="ctr" fontAlgn="b"/>
                      <a:r>
                        <a:rPr lang="en-US" sz="1600" b="1" i="0" u="none" strike="noStrike" dirty="0">
                          <a:solidFill>
                            <a:srgbClr val="000000"/>
                          </a:solidFill>
                          <a:latin typeface="Book Antiqua"/>
                        </a:rPr>
                        <a:t>Sub-indicator</a:t>
                      </a:r>
                    </a:p>
                  </a:txBody>
                  <a:tcPr marL="6289" marR="6289" marT="6289" marB="0" anchor="b">
                    <a:lnL>
                      <a:noFill/>
                    </a:lnL>
                    <a:lnR>
                      <a:noFill/>
                    </a:lnR>
                    <a:lnT>
                      <a:noFill/>
                    </a:lnT>
                    <a:lnB>
                      <a:noFill/>
                    </a:lnB>
                    <a:solidFill>
                      <a:srgbClr val="F2DDDC"/>
                    </a:solidFill>
                  </a:tcPr>
                </a:tc>
                <a:tc>
                  <a:txBody>
                    <a:bodyPr/>
                    <a:lstStyle/>
                    <a:p>
                      <a:pPr algn="ctr" fontAlgn="b"/>
                      <a:r>
                        <a:rPr lang="en-US" sz="1600" b="1" i="0" u="none" strike="noStrike" dirty="0">
                          <a:solidFill>
                            <a:srgbClr val="000000"/>
                          </a:solidFill>
                          <a:latin typeface="Book Antiqua"/>
                        </a:rPr>
                        <a:t>Question</a:t>
                      </a:r>
                    </a:p>
                  </a:txBody>
                  <a:tcPr marL="6289" marR="6289" marT="6289" marB="0" anchor="b">
                    <a:lnL>
                      <a:noFill/>
                    </a:lnL>
                    <a:lnR>
                      <a:noFill/>
                    </a:lnR>
                    <a:lnT>
                      <a:noFill/>
                    </a:lnT>
                    <a:lnB>
                      <a:noFill/>
                    </a:lnB>
                    <a:solidFill>
                      <a:srgbClr val="F2DDDC"/>
                    </a:solidFill>
                  </a:tcPr>
                </a:tc>
                <a:tc>
                  <a:txBody>
                    <a:bodyPr/>
                    <a:lstStyle/>
                    <a:p>
                      <a:pPr algn="ctr" fontAlgn="b"/>
                      <a:r>
                        <a:rPr lang="en-US" sz="1600" b="1" i="0" u="none" strike="noStrike" dirty="0">
                          <a:solidFill>
                            <a:srgbClr val="000000"/>
                          </a:solidFill>
                          <a:latin typeface="Book Antiqua"/>
                        </a:rPr>
                        <a:t>Response </a:t>
                      </a:r>
                      <a:r>
                        <a:rPr lang="en-US" sz="1600" b="1" i="0" u="none" strike="noStrike" dirty="0" smtClean="0">
                          <a:solidFill>
                            <a:srgbClr val="000000"/>
                          </a:solidFill>
                          <a:latin typeface="Book Antiqua"/>
                        </a:rPr>
                        <a:t>range</a:t>
                      </a:r>
                      <a:endParaRPr lang="en-US" sz="1600" b="1" i="0" u="none" strike="noStrike" dirty="0">
                        <a:solidFill>
                          <a:srgbClr val="000000"/>
                        </a:solidFill>
                        <a:latin typeface="Book Antiqua"/>
                      </a:endParaRPr>
                    </a:p>
                  </a:txBody>
                  <a:tcPr marL="6289" marR="6289" marT="6289" marB="0" anchor="b">
                    <a:lnL>
                      <a:noFill/>
                    </a:lnL>
                    <a:lnR>
                      <a:noFill/>
                    </a:lnR>
                    <a:lnT>
                      <a:noFill/>
                    </a:lnT>
                    <a:lnB>
                      <a:noFill/>
                    </a:lnB>
                    <a:solidFill>
                      <a:srgbClr val="F2DDDC"/>
                    </a:solidFill>
                  </a:tcPr>
                </a:tc>
                <a:tc>
                  <a:txBody>
                    <a:bodyPr/>
                    <a:lstStyle/>
                    <a:p>
                      <a:pPr algn="ctr" fontAlgn="b"/>
                      <a:r>
                        <a:rPr lang="en-US" sz="1600" b="1" i="0" u="none" strike="noStrike" dirty="0" smtClean="0">
                          <a:solidFill>
                            <a:srgbClr val="000000"/>
                          </a:solidFill>
                          <a:latin typeface="Book Antiqua"/>
                        </a:rPr>
                        <a:t>Sufficiency</a:t>
                      </a:r>
                      <a:endParaRPr lang="en-US" sz="1600" b="1" i="0" u="none" strike="noStrike" dirty="0">
                        <a:solidFill>
                          <a:srgbClr val="000000"/>
                        </a:solidFill>
                        <a:latin typeface="Book Antiqua"/>
                      </a:endParaRPr>
                    </a:p>
                  </a:txBody>
                  <a:tcPr marL="6289" marR="6289" marT="6289" marB="0" anchor="b">
                    <a:lnL>
                      <a:noFill/>
                    </a:lnL>
                    <a:lnR>
                      <a:noFill/>
                    </a:lnR>
                    <a:lnT>
                      <a:noFill/>
                    </a:lnT>
                    <a:lnB>
                      <a:noFill/>
                    </a:lnB>
                    <a:solidFill>
                      <a:srgbClr val="F2DDDC"/>
                    </a:solidFill>
                  </a:tcPr>
                </a:tc>
              </a:tr>
              <a:tr h="467870">
                <a:tc>
                  <a:txBody>
                    <a:bodyPr/>
                    <a:lstStyle/>
                    <a:p>
                      <a:pPr algn="l" fontAlgn="b"/>
                      <a:r>
                        <a:rPr lang="en-US" sz="2000" b="0" i="0" u="none" strike="noStrike" dirty="0">
                          <a:solidFill>
                            <a:srgbClr val="000000"/>
                          </a:solidFill>
                          <a:latin typeface="Book Antiqua"/>
                        </a:rPr>
                        <a:t>Literacy </a:t>
                      </a:r>
                    </a:p>
                  </a:txBody>
                  <a:tcPr marL="6289" marR="6289" marT="6289" marB="0">
                    <a:lnL>
                      <a:noFill/>
                    </a:lnL>
                    <a:lnR>
                      <a:noFill/>
                    </a:lnR>
                    <a:lnT>
                      <a:noFill/>
                    </a:lnT>
                    <a:lnB>
                      <a:noFill/>
                    </a:lnB>
                    <a:solidFill>
                      <a:srgbClr val="E6B9B8"/>
                    </a:solidFill>
                  </a:tcPr>
                </a:tc>
                <a:tc>
                  <a:txBody>
                    <a:bodyPr/>
                    <a:lstStyle/>
                    <a:p>
                      <a:pPr algn="l" fontAlgn="b"/>
                      <a:r>
                        <a:rPr lang="en-US" sz="1800" b="0" i="0" u="none" strike="noStrike" dirty="0">
                          <a:solidFill>
                            <a:srgbClr val="000000"/>
                          </a:solidFill>
                          <a:latin typeface="Book Antiqua"/>
                        </a:rPr>
                        <a:t>Literacy level</a:t>
                      </a: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Can you read and write in any of the languages?</a:t>
                      </a: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1 (No)-2 (Yes)</a:t>
                      </a:r>
                    </a:p>
                  </a:txBody>
                  <a:tcPr marL="6289" marR="6289" marT="6289" marB="0">
                    <a:lnL>
                      <a:noFill/>
                    </a:lnL>
                    <a:lnR>
                      <a:noFill/>
                    </a:lnR>
                    <a:lnT>
                      <a:noFill/>
                    </a:lnT>
                    <a:lnB>
                      <a:noFill/>
                    </a:lnB>
                    <a:solidFill>
                      <a:srgbClr val="E6B9B8"/>
                    </a:solidFill>
                  </a:tcPr>
                </a:tc>
                <a:tc>
                  <a:txBody>
                    <a:bodyPr/>
                    <a:lstStyle/>
                    <a:p>
                      <a:pPr algn="ctr" fontAlgn="b"/>
                      <a:r>
                        <a:rPr lang="en-US" sz="1400" b="0" i="0" u="none" strike="noStrike" dirty="0">
                          <a:solidFill>
                            <a:srgbClr val="000000"/>
                          </a:solidFill>
                          <a:latin typeface="Book Antiqua"/>
                        </a:rPr>
                        <a:t>2 (Yes)</a:t>
                      </a:r>
                    </a:p>
                  </a:txBody>
                  <a:tcPr marL="6289" marR="6289" marT="6289" marB="0">
                    <a:lnL>
                      <a:noFill/>
                    </a:lnL>
                    <a:lnR>
                      <a:noFill/>
                    </a:lnR>
                    <a:lnT>
                      <a:noFill/>
                    </a:lnT>
                    <a:lnB>
                      <a:noFill/>
                    </a:lnB>
                    <a:solidFill>
                      <a:srgbClr val="E6B9B8"/>
                    </a:solidFill>
                  </a:tcPr>
                </a:tc>
              </a:tr>
              <a:tr h="430410">
                <a:tc>
                  <a:txBody>
                    <a:bodyPr/>
                    <a:lstStyle/>
                    <a:p>
                      <a:pPr algn="l" fontAlgn="b"/>
                      <a:r>
                        <a:rPr lang="en-US" sz="2000" b="0" i="0" u="none" strike="noStrike" dirty="0">
                          <a:solidFill>
                            <a:srgbClr val="000000"/>
                          </a:solidFill>
                          <a:latin typeface="Book Antiqua"/>
                        </a:rPr>
                        <a:t>Schooling</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a:solidFill>
                            <a:srgbClr val="000000"/>
                          </a:solidFill>
                          <a:latin typeface="Book Antiqua"/>
                        </a:rPr>
                        <a:t>Schooling</a:t>
                      </a: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dirty="0">
                          <a:solidFill>
                            <a:srgbClr val="000000"/>
                          </a:solidFill>
                          <a:latin typeface="Book Antiqua"/>
                        </a:rPr>
                        <a:t>What is your highest level of education?</a:t>
                      </a: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1 (No formal education)-8 (Postgraduate/PHD)</a:t>
                      </a:r>
                    </a:p>
                  </a:txBody>
                  <a:tcPr marL="6289" marR="6289" marT="6289" marB="0">
                    <a:lnL>
                      <a:noFill/>
                    </a:lnL>
                    <a:lnR>
                      <a:noFill/>
                    </a:lnR>
                    <a:lnT>
                      <a:noFill/>
                    </a:lnT>
                    <a:lnB>
                      <a:noFill/>
                    </a:lnB>
                    <a:solidFill>
                      <a:srgbClr val="F2DDDC"/>
                    </a:solidFill>
                  </a:tcPr>
                </a:tc>
                <a:tc>
                  <a:txBody>
                    <a:bodyPr/>
                    <a:lstStyle/>
                    <a:p>
                      <a:pPr algn="ctr" fontAlgn="b"/>
                      <a:r>
                        <a:rPr lang="en-US" sz="1400" b="0" i="0" u="none" strike="noStrike" dirty="0">
                          <a:solidFill>
                            <a:srgbClr val="000000"/>
                          </a:solidFill>
                          <a:latin typeface="Book Antiqua"/>
                        </a:rPr>
                        <a:t>2 (Class VI) </a:t>
                      </a:r>
                    </a:p>
                  </a:txBody>
                  <a:tcPr marL="6289" marR="6289" marT="6289" marB="0">
                    <a:lnL>
                      <a:noFill/>
                    </a:lnL>
                    <a:lnR>
                      <a:noFill/>
                    </a:lnR>
                    <a:lnT>
                      <a:noFill/>
                    </a:lnT>
                    <a:lnB>
                      <a:noFill/>
                    </a:lnB>
                    <a:solidFill>
                      <a:srgbClr val="F2DDDC"/>
                    </a:solidFill>
                  </a:tcPr>
                </a:tc>
              </a:tr>
              <a:tr h="619620">
                <a:tc rowSpan="5">
                  <a:txBody>
                    <a:bodyPr/>
                    <a:lstStyle/>
                    <a:p>
                      <a:pPr algn="l" fontAlgn="b"/>
                      <a:r>
                        <a:rPr lang="en-US" sz="2000" b="0" i="0" u="none" strike="noStrike" dirty="0" smtClean="0">
                          <a:solidFill>
                            <a:srgbClr val="000000"/>
                          </a:solidFill>
                          <a:latin typeface="Book Antiqua"/>
                        </a:rPr>
                        <a:t>Know-ledge </a:t>
                      </a:r>
                      <a:endParaRPr lang="en-US" sz="2000" b="0" i="0" u="none" strike="noStrike" dirty="0">
                        <a:solidFill>
                          <a:srgbClr val="000000"/>
                        </a:solidFill>
                        <a:latin typeface="Book Antiqua"/>
                      </a:endParaRPr>
                    </a:p>
                  </a:txBody>
                  <a:tcPr marL="6289" marR="6289" marT="6289" marB="0">
                    <a:lnL>
                      <a:noFill/>
                    </a:lnL>
                    <a:lnR>
                      <a:noFill/>
                    </a:lnR>
                    <a:lnT>
                      <a:noFill/>
                    </a:lnT>
                    <a:lnB>
                      <a:noFill/>
                    </a:lnB>
                    <a:solidFill>
                      <a:srgbClr val="E6B9B8"/>
                    </a:solidFill>
                  </a:tcPr>
                </a:tc>
                <a:tc>
                  <a:txBody>
                    <a:bodyPr/>
                    <a:lstStyle/>
                    <a:p>
                      <a:pPr algn="l" fontAlgn="b"/>
                      <a:r>
                        <a:rPr lang="en-US" sz="1800" b="0" i="0" u="none" strike="noStrike" dirty="0" smtClean="0">
                          <a:solidFill>
                            <a:srgbClr val="000000"/>
                          </a:solidFill>
                          <a:latin typeface="Book Antiqua"/>
                        </a:rPr>
                        <a:t>Local </a:t>
                      </a:r>
                      <a:r>
                        <a:rPr lang="en-US" sz="1800" b="0" i="0" u="none" strike="noStrike" dirty="0">
                          <a:solidFill>
                            <a:srgbClr val="000000"/>
                          </a:solidFill>
                          <a:latin typeface="Book Antiqua"/>
                        </a:rPr>
                        <a:t>legend and folk stories</a:t>
                      </a: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How would you rate your knowledge and understanding on local legend and folk stories?</a:t>
                      </a:r>
                    </a:p>
                  </a:txBody>
                  <a:tcPr marL="6289" marR="6289" marT="6289" marB="0">
                    <a:lnL>
                      <a:noFill/>
                    </a:lnL>
                    <a:lnR>
                      <a:noFill/>
                    </a:lnR>
                    <a:lnT>
                      <a:noFill/>
                    </a:lnT>
                    <a:lnB>
                      <a:noFill/>
                    </a:lnB>
                    <a:solidFill>
                      <a:srgbClr val="E6B9B8"/>
                    </a:solidFill>
                  </a:tcPr>
                </a:tc>
                <a:tc rowSpan="5">
                  <a:txBody>
                    <a:bodyPr/>
                    <a:lstStyle/>
                    <a:p>
                      <a:pPr algn="ctr" fontAlgn="b"/>
                      <a:r>
                        <a:rPr lang="en-US" sz="1400" b="0" i="0" u="none" strike="noStrike" dirty="0" smtClean="0">
                          <a:solidFill>
                            <a:srgbClr val="000000"/>
                          </a:solidFill>
                          <a:latin typeface="Book Antiqua"/>
                        </a:rPr>
                        <a:t>5 </a:t>
                      </a:r>
                      <a:r>
                        <a:rPr lang="en-US" sz="1400" b="0" i="0" u="none" strike="noStrike" dirty="0">
                          <a:solidFill>
                            <a:srgbClr val="000000"/>
                          </a:solidFill>
                          <a:latin typeface="Book Antiqua"/>
                        </a:rPr>
                        <a:t>(Low knowledge score</a:t>
                      </a:r>
                      <a:r>
                        <a:rPr lang="en-US" sz="1400" b="0" i="0" u="none" strike="noStrike" dirty="0" smtClean="0">
                          <a:solidFill>
                            <a:srgbClr val="000000"/>
                          </a:solidFill>
                          <a:latin typeface="Book Antiqua"/>
                        </a:rPr>
                        <a:t>)-25 (High knowledge score)</a:t>
                      </a:r>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E6B9B8"/>
                    </a:solidFill>
                  </a:tcPr>
                </a:tc>
                <a:tc rowSpan="5">
                  <a:txBody>
                    <a:bodyPr/>
                    <a:lstStyle/>
                    <a:p>
                      <a:pPr algn="ctr" fontAlgn="b"/>
                      <a:r>
                        <a:rPr lang="en-US" sz="1400" b="0" i="0" u="none" strike="noStrike" dirty="0">
                          <a:solidFill>
                            <a:srgbClr val="000000"/>
                          </a:solidFill>
                          <a:latin typeface="Book Antiqua"/>
                        </a:rPr>
                        <a:t>19-25 (Knowledge score)</a:t>
                      </a:r>
                    </a:p>
                  </a:txBody>
                  <a:tcPr marL="6289" marR="6289" marT="6289" marB="0">
                    <a:lnL>
                      <a:noFill/>
                    </a:lnL>
                    <a:lnR>
                      <a:noFill/>
                    </a:lnR>
                    <a:lnT>
                      <a:noFill/>
                    </a:lnT>
                    <a:lnB>
                      <a:noFill/>
                    </a:lnB>
                    <a:solidFill>
                      <a:srgbClr val="E6B9B8"/>
                    </a:solidFill>
                  </a:tcPr>
                </a:tc>
              </a:tr>
              <a:tr h="559951">
                <a:tc vMerge="1">
                  <a:txBody>
                    <a:bodyPr/>
                    <a:lstStyle/>
                    <a:p>
                      <a:endParaRPr lang="en-US"/>
                    </a:p>
                  </a:txBody>
                  <a:tcPr/>
                </a:tc>
                <a:tc>
                  <a:txBody>
                    <a:bodyPr/>
                    <a:lstStyle/>
                    <a:p>
                      <a:pPr algn="l" fontAlgn="b"/>
                      <a:r>
                        <a:rPr lang="en-US" sz="1800" b="0" i="0" u="none" strike="noStrike" dirty="0" smtClean="0">
                          <a:solidFill>
                            <a:srgbClr val="000000"/>
                          </a:solidFill>
                          <a:latin typeface="Book Antiqua"/>
                        </a:rPr>
                        <a:t>Local </a:t>
                      </a:r>
                      <a:r>
                        <a:rPr lang="en-US" sz="1800" b="0" i="1" u="none" strike="noStrike" dirty="0" err="1" smtClean="0">
                          <a:solidFill>
                            <a:srgbClr val="000000"/>
                          </a:solidFill>
                          <a:latin typeface="Book Antiqua"/>
                        </a:rPr>
                        <a:t>tshechus</a:t>
                      </a:r>
                      <a:endParaRPr lang="en-US" sz="1800" b="0" i="1" u="none" strike="noStrike" dirty="0">
                        <a:solidFill>
                          <a:srgbClr val="000000"/>
                        </a:solidFill>
                        <a:latin typeface="Book Antiqua"/>
                      </a:endParaRP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How would you rate your knowledge and understanding on local </a:t>
                      </a:r>
                      <a:r>
                        <a:rPr lang="en-US" sz="1400" b="0" i="1" u="none" strike="noStrike" dirty="0" err="1" smtClean="0">
                          <a:solidFill>
                            <a:srgbClr val="000000"/>
                          </a:solidFill>
                          <a:latin typeface="Book Antiqua"/>
                        </a:rPr>
                        <a:t>tshechus</a:t>
                      </a:r>
                      <a:r>
                        <a:rPr lang="en-US" sz="1400" b="0" i="0" u="none" strike="noStrike" dirty="0" smtClean="0">
                          <a:solidFill>
                            <a:srgbClr val="000000"/>
                          </a:solidFill>
                          <a:latin typeface="Book Antiqua"/>
                        </a:rPr>
                        <a:t>?</a:t>
                      </a:r>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E6B9B8"/>
                    </a:solidFill>
                  </a:tcPr>
                </a:tc>
                <a:tc vMerge="1">
                  <a:txBody>
                    <a:bodyPr/>
                    <a:lstStyle/>
                    <a:p>
                      <a:endParaRPr lang="en-US"/>
                    </a:p>
                  </a:txBody>
                  <a:tcPr/>
                </a:tc>
                <a:tc vMerge="1">
                  <a:txBody>
                    <a:bodyPr/>
                    <a:lstStyle/>
                    <a:p>
                      <a:endParaRPr lang="en-US"/>
                    </a:p>
                  </a:txBody>
                  <a:tcPr/>
                </a:tc>
              </a:tr>
              <a:tr h="559951">
                <a:tc vMerge="1">
                  <a:txBody>
                    <a:bodyPr/>
                    <a:lstStyle/>
                    <a:p>
                      <a:endParaRPr lang="en-US"/>
                    </a:p>
                  </a:txBody>
                  <a:tcPr/>
                </a:tc>
                <a:tc>
                  <a:txBody>
                    <a:bodyPr/>
                    <a:lstStyle/>
                    <a:p>
                      <a:pPr algn="l" fontAlgn="b"/>
                      <a:r>
                        <a:rPr lang="en-US" sz="1800" b="0" i="0" u="none" strike="noStrike" dirty="0" smtClean="0">
                          <a:solidFill>
                            <a:srgbClr val="000000"/>
                          </a:solidFill>
                          <a:latin typeface="Book Antiqua"/>
                        </a:rPr>
                        <a:t>Traditional </a:t>
                      </a:r>
                      <a:r>
                        <a:rPr lang="en-US" sz="1800" b="0" i="0" u="none" strike="noStrike" dirty="0">
                          <a:solidFill>
                            <a:srgbClr val="000000"/>
                          </a:solidFill>
                          <a:latin typeface="Book Antiqua"/>
                        </a:rPr>
                        <a:t>songs</a:t>
                      </a: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How would you rate your knowledge and understanding on traditional songs?</a:t>
                      </a:r>
                    </a:p>
                  </a:txBody>
                  <a:tcPr marL="6289" marR="6289" marT="6289" marB="0">
                    <a:lnL>
                      <a:noFill/>
                    </a:lnL>
                    <a:lnR>
                      <a:noFill/>
                    </a:lnR>
                    <a:lnT>
                      <a:noFill/>
                    </a:lnT>
                    <a:lnB>
                      <a:noFill/>
                    </a:lnB>
                    <a:solidFill>
                      <a:srgbClr val="E6B9B8"/>
                    </a:solidFill>
                  </a:tcPr>
                </a:tc>
                <a:tc vMerge="1">
                  <a:txBody>
                    <a:bodyPr/>
                    <a:lstStyle/>
                    <a:p>
                      <a:endParaRPr lang="en-US"/>
                    </a:p>
                  </a:txBody>
                  <a:tcPr/>
                </a:tc>
                <a:tc vMerge="1">
                  <a:txBody>
                    <a:bodyPr/>
                    <a:lstStyle/>
                    <a:p>
                      <a:endParaRPr lang="en-US"/>
                    </a:p>
                  </a:txBody>
                  <a:tcPr/>
                </a:tc>
              </a:tr>
              <a:tr h="559951">
                <a:tc vMerge="1">
                  <a:txBody>
                    <a:bodyPr/>
                    <a:lstStyle/>
                    <a:p>
                      <a:endParaRPr lang="en-US"/>
                    </a:p>
                  </a:txBody>
                  <a:tcPr/>
                </a:tc>
                <a:tc>
                  <a:txBody>
                    <a:bodyPr/>
                    <a:lstStyle/>
                    <a:p>
                      <a:pPr algn="l" fontAlgn="b"/>
                      <a:r>
                        <a:rPr lang="en-US" sz="1800" b="0" i="0" u="none" strike="noStrike" dirty="0" smtClean="0">
                          <a:solidFill>
                            <a:srgbClr val="000000"/>
                          </a:solidFill>
                          <a:latin typeface="Book Antiqua"/>
                        </a:rPr>
                        <a:t>The Constitution</a:t>
                      </a:r>
                      <a:endParaRPr lang="en-US" sz="1800" b="0" i="0" u="none" strike="noStrike" dirty="0">
                        <a:solidFill>
                          <a:srgbClr val="000000"/>
                        </a:solidFill>
                        <a:latin typeface="Book Antiqua"/>
                      </a:endParaRP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How would you rate your knowledge and understanding on constitution?</a:t>
                      </a:r>
                    </a:p>
                  </a:txBody>
                  <a:tcPr marL="6289" marR="6289" marT="6289" marB="0">
                    <a:lnL>
                      <a:noFill/>
                    </a:lnL>
                    <a:lnR>
                      <a:noFill/>
                    </a:lnR>
                    <a:lnT>
                      <a:noFill/>
                    </a:lnT>
                    <a:lnB>
                      <a:noFill/>
                    </a:lnB>
                    <a:solidFill>
                      <a:srgbClr val="E6B9B8"/>
                    </a:solidFill>
                  </a:tcPr>
                </a:tc>
                <a:tc vMerge="1">
                  <a:txBody>
                    <a:bodyPr/>
                    <a:lstStyle/>
                    <a:p>
                      <a:endParaRPr lang="en-US"/>
                    </a:p>
                  </a:txBody>
                  <a:tcPr/>
                </a:tc>
                <a:tc vMerge="1">
                  <a:txBody>
                    <a:bodyPr/>
                    <a:lstStyle/>
                    <a:p>
                      <a:endParaRPr lang="en-US"/>
                    </a:p>
                  </a:txBody>
                  <a:tcPr/>
                </a:tc>
              </a:tr>
              <a:tr h="559951">
                <a:tc vMerge="1">
                  <a:txBody>
                    <a:bodyPr/>
                    <a:lstStyle/>
                    <a:p>
                      <a:endParaRPr lang="en-US"/>
                    </a:p>
                  </a:txBody>
                  <a:tcPr/>
                </a:tc>
                <a:tc>
                  <a:txBody>
                    <a:bodyPr/>
                    <a:lstStyle/>
                    <a:p>
                      <a:pPr algn="l" fontAlgn="b"/>
                      <a:r>
                        <a:rPr lang="en-US" sz="1800" b="0" i="0" u="none" strike="noStrike" dirty="0" smtClean="0">
                          <a:solidFill>
                            <a:srgbClr val="000000"/>
                          </a:solidFill>
                          <a:latin typeface="Book Antiqua"/>
                        </a:rPr>
                        <a:t>HIV/AIDS </a:t>
                      </a:r>
                      <a:r>
                        <a:rPr lang="en-US" sz="1800" b="0" i="0" u="none" strike="noStrike" dirty="0">
                          <a:solidFill>
                            <a:srgbClr val="000000"/>
                          </a:solidFill>
                          <a:latin typeface="Book Antiqua"/>
                        </a:rPr>
                        <a:t>transmission</a:t>
                      </a:r>
                    </a:p>
                  </a:txBody>
                  <a:tcPr marL="6289" marR="6289" marT="6289"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How would you rate your knowledge on how HIV/AIDS is transmitted?</a:t>
                      </a:r>
                    </a:p>
                  </a:txBody>
                  <a:tcPr marL="6289" marR="6289" marT="6289" marB="0">
                    <a:lnL>
                      <a:noFill/>
                    </a:lnL>
                    <a:lnR>
                      <a:noFill/>
                    </a:lnR>
                    <a:lnT>
                      <a:noFill/>
                    </a:lnT>
                    <a:lnB>
                      <a:noFill/>
                    </a:lnB>
                    <a:solidFill>
                      <a:srgbClr val="E6B9B8"/>
                    </a:solidFill>
                  </a:tcPr>
                </a:tc>
                <a:tc vMerge="1">
                  <a:txBody>
                    <a:bodyPr/>
                    <a:lstStyle/>
                    <a:p>
                      <a:endParaRPr lang="en-US"/>
                    </a:p>
                  </a:txBody>
                  <a:tcPr/>
                </a:tc>
                <a:tc vMerge="1">
                  <a:txBody>
                    <a:bodyPr/>
                    <a:lstStyle/>
                    <a:p>
                      <a:endParaRPr lang="en-US"/>
                    </a:p>
                  </a:txBody>
                  <a:tcPr/>
                </a:tc>
              </a:tr>
              <a:tr h="311083">
                <a:tc>
                  <a:txBody>
                    <a:bodyPr/>
                    <a:lstStyle/>
                    <a:p>
                      <a:pPr algn="l" fontAlgn="b"/>
                      <a:r>
                        <a:rPr lang="en-US" sz="2000" b="0" i="0" u="none" strike="noStrike" dirty="0">
                          <a:solidFill>
                            <a:srgbClr val="000000"/>
                          </a:solidFill>
                          <a:latin typeface="Book Antiqua"/>
                        </a:rPr>
                        <a:t> </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smtClean="0">
                          <a:solidFill>
                            <a:srgbClr val="000000"/>
                          </a:solidFill>
                          <a:latin typeface="Book Antiqua"/>
                        </a:rPr>
                        <a:t>Killing</a:t>
                      </a:r>
                      <a:endParaRPr lang="en-US" sz="18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Is killing  justifiable?</a:t>
                      </a:r>
                    </a:p>
                  </a:txBody>
                  <a:tcPr marL="6289" marR="6289" marT="6289" marB="0">
                    <a:lnL>
                      <a:noFill/>
                    </a:lnL>
                    <a:lnR>
                      <a:noFill/>
                    </a:lnR>
                    <a:lnT>
                      <a:noFill/>
                    </a:lnT>
                    <a:lnB>
                      <a:noFill/>
                    </a:lnB>
                    <a:solidFill>
                      <a:srgbClr val="F2DDDC"/>
                    </a:solidFill>
                  </a:tcPr>
                </a:tc>
                <a:tc rowSpan="5">
                  <a:txBody>
                    <a:bodyPr/>
                    <a:lstStyle/>
                    <a:p>
                      <a:pPr algn="l" fontAlgn="b"/>
                      <a:r>
                        <a:rPr lang="en-US" sz="1400" b="0" i="0" u="none" strike="noStrike" dirty="0">
                          <a:solidFill>
                            <a:srgbClr val="000000"/>
                          </a:solidFill>
                          <a:latin typeface="Book Antiqua"/>
                        </a:rPr>
                        <a:t> </a:t>
                      </a:r>
                      <a:r>
                        <a:rPr lang="en-US" sz="1400" b="0" i="0" u="none" strike="noStrike" dirty="0" smtClean="0">
                          <a:solidFill>
                            <a:srgbClr val="000000"/>
                          </a:solidFill>
                          <a:latin typeface="Book Antiqua"/>
                        </a:rPr>
                        <a:t>5 </a:t>
                      </a:r>
                      <a:r>
                        <a:rPr lang="en-US" sz="1400" b="0" i="0" u="none" strike="noStrike" dirty="0">
                          <a:solidFill>
                            <a:srgbClr val="000000"/>
                          </a:solidFill>
                          <a:latin typeface="Book Antiqua"/>
                        </a:rPr>
                        <a:t>(Low value score</a:t>
                      </a:r>
                      <a:r>
                        <a:rPr lang="en-US" sz="1400" b="0" i="0" u="none" strike="noStrike" dirty="0" smtClean="0">
                          <a:solidFill>
                            <a:srgbClr val="000000"/>
                          </a:solidFill>
                          <a:latin typeface="Book Antiqua"/>
                        </a:rPr>
                        <a:t>)-15 (High value score)</a:t>
                      </a:r>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rowSpan="5">
                  <a:txBody>
                    <a:bodyPr/>
                    <a:lstStyle/>
                    <a:p>
                      <a:pPr algn="ctr" fontAlgn="b"/>
                      <a:r>
                        <a:rPr lang="en-US" sz="1400" b="0" i="0" u="none" strike="noStrike" dirty="0">
                          <a:solidFill>
                            <a:srgbClr val="000000"/>
                          </a:solidFill>
                          <a:latin typeface="Book Antiqua"/>
                        </a:rPr>
                        <a:t> </a:t>
                      </a:r>
                      <a:r>
                        <a:rPr lang="en-US" sz="1400" b="0" i="0" u="none" strike="noStrike" dirty="0" smtClean="0">
                          <a:solidFill>
                            <a:srgbClr val="000000"/>
                          </a:solidFill>
                          <a:latin typeface="Book Antiqua"/>
                        </a:rPr>
                        <a:t>14-15 </a:t>
                      </a:r>
                      <a:r>
                        <a:rPr lang="en-US" sz="1400" b="0" i="0" u="none" strike="noStrike" dirty="0">
                          <a:solidFill>
                            <a:srgbClr val="000000"/>
                          </a:solidFill>
                          <a:latin typeface="Book Antiqua"/>
                        </a:rPr>
                        <a:t>(Value score)</a:t>
                      </a:r>
                    </a:p>
                  </a:txBody>
                  <a:tcPr marL="6289" marR="6289" marT="6289" marB="0">
                    <a:lnL>
                      <a:noFill/>
                    </a:lnL>
                    <a:lnR>
                      <a:noFill/>
                    </a:lnR>
                    <a:lnT>
                      <a:noFill/>
                    </a:lnT>
                    <a:lnB>
                      <a:noFill/>
                    </a:lnB>
                    <a:solidFill>
                      <a:srgbClr val="F2DDDC"/>
                    </a:solidFill>
                  </a:tcPr>
                </a:tc>
              </a:tr>
              <a:tr h="311083">
                <a:tc>
                  <a:txBody>
                    <a:bodyPr/>
                    <a:lstStyle/>
                    <a:p>
                      <a:pPr algn="l" fontAlgn="b"/>
                      <a:r>
                        <a:rPr lang="en-US" sz="2000" b="0" i="0" u="none" strike="noStrike" dirty="0">
                          <a:solidFill>
                            <a:srgbClr val="000000"/>
                          </a:solidFill>
                          <a:latin typeface="Book Antiqua"/>
                        </a:rPr>
                        <a:t> </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smtClean="0">
                          <a:solidFill>
                            <a:srgbClr val="000000"/>
                          </a:solidFill>
                          <a:latin typeface="Book Antiqua"/>
                        </a:rPr>
                        <a:t>Stealing</a:t>
                      </a:r>
                      <a:endParaRPr lang="en-US" sz="18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Is stealing justifiable?</a:t>
                      </a: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r>
              <a:tr h="311083">
                <a:tc>
                  <a:txBody>
                    <a:bodyPr/>
                    <a:lstStyle/>
                    <a:p>
                      <a:pPr algn="l" fontAlgn="b"/>
                      <a:r>
                        <a:rPr lang="en-US" sz="2000" b="0" i="0" u="none" strike="noStrike" dirty="0">
                          <a:solidFill>
                            <a:srgbClr val="000000"/>
                          </a:solidFill>
                          <a:latin typeface="Book Antiqua"/>
                        </a:rPr>
                        <a:t> </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smtClean="0">
                          <a:solidFill>
                            <a:srgbClr val="000000"/>
                          </a:solidFill>
                          <a:latin typeface="Book Antiqua"/>
                        </a:rPr>
                        <a:t>Lying</a:t>
                      </a:r>
                      <a:endParaRPr lang="en-US" sz="18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Is lying justifiable?</a:t>
                      </a: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r>
              <a:tr h="445824">
                <a:tc>
                  <a:txBody>
                    <a:bodyPr/>
                    <a:lstStyle/>
                    <a:p>
                      <a:pPr algn="l" fontAlgn="b"/>
                      <a:r>
                        <a:rPr lang="en-US" sz="2000" b="0" i="0" u="none" strike="noStrike" dirty="0">
                          <a:solidFill>
                            <a:srgbClr val="000000"/>
                          </a:solidFill>
                          <a:latin typeface="Book Antiqua"/>
                        </a:rPr>
                        <a:t> </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smtClean="0">
                          <a:solidFill>
                            <a:srgbClr val="000000"/>
                          </a:solidFill>
                          <a:latin typeface="Book Antiqua"/>
                        </a:rPr>
                        <a:t>Disharmony</a:t>
                      </a:r>
                      <a:endParaRPr lang="en-US" sz="18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Is creating harmony in human relations justifiable?</a:t>
                      </a: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r>
              <a:tr h="415420">
                <a:tc>
                  <a:txBody>
                    <a:bodyPr/>
                    <a:lstStyle/>
                    <a:p>
                      <a:pPr algn="l" fontAlgn="b"/>
                      <a:r>
                        <a:rPr lang="en-US" sz="2000" b="0" i="0" u="none" strike="noStrike" dirty="0">
                          <a:solidFill>
                            <a:srgbClr val="000000"/>
                          </a:solidFill>
                          <a:latin typeface="Book Antiqua"/>
                        </a:rPr>
                        <a:t>Value</a:t>
                      </a:r>
                    </a:p>
                  </a:txBody>
                  <a:tcPr marL="6289" marR="6289" marT="6289" marB="0">
                    <a:lnL>
                      <a:noFill/>
                    </a:lnL>
                    <a:lnR>
                      <a:noFill/>
                    </a:lnR>
                    <a:lnT>
                      <a:noFill/>
                    </a:lnT>
                    <a:lnB>
                      <a:noFill/>
                    </a:lnB>
                    <a:solidFill>
                      <a:srgbClr val="F2DDDC"/>
                    </a:solidFill>
                  </a:tcPr>
                </a:tc>
                <a:tc>
                  <a:txBody>
                    <a:bodyPr/>
                    <a:lstStyle/>
                    <a:p>
                      <a:pPr algn="l" fontAlgn="b"/>
                      <a:r>
                        <a:rPr lang="en-US" sz="1800" b="0" i="0" u="none" strike="noStrike" dirty="0">
                          <a:solidFill>
                            <a:srgbClr val="000000"/>
                          </a:solidFill>
                          <a:latin typeface="Book Antiqua"/>
                        </a:rPr>
                        <a:t>Sexual misconduct</a:t>
                      </a:r>
                    </a:p>
                  </a:txBody>
                  <a:tcPr marL="6289" marR="6289" marT="6289"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Is sexual misconduct justifiable?</a:t>
                      </a: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c vMerge="1">
                  <a:txBody>
                    <a:bodyPr/>
                    <a:lstStyle/>
                    <a:p>
                      <a:pPr algn="l" fontAlgn="b"/>
                      <a:endParaRPr lang="en-US" sz="1400" b="0" i="0" u="none" strike="noStrike" dirty="0">
                        <a:solidFill>
                          <a:srgbClr val="000000"/>
                        </a:solidFill>
                        <a:latin typeface="Book Antiqua"/>
                      </a:endParaRPr>
                    </a:p>
                  </a:txBody>
                  <a:tcPr marL="6289" marR="6289" marT="6289" marB="0">
                    <a:lnL>
                      <a:noFill/>
                    </a:lnL>
                    <a:lnR>
                      <a:noFill/>
                    </a:lnR>
                    <a:lnT>
                      <a:noFill/>
                    </a:lnT>
                    <a:lnB>
                      <a:noFill/>
                    </a:lnB>
                    <a:solidFill>
                      <a:srgbClr val="F2DDDC"/>
                    </a:solidFill>
                  </a:tcPr>
                </a:tc>
              </a:tr>
            </a:tbl>
          </a:graphicData>
        </a:graphic>
      </p:graphicFrame>
      <p:sp>
        <p:nvSpPr>
          <p:cNvPr id="9" name="TextBox 8"/>
          <p:cNvSpPr txBox="1"/>
          <p:nvPr/>
        </p:nvSpPr>
        <p:spPr>
          <a:xfrm>
            <a:off x="4038600" y="152400"/>
            <a:ext cx="3886200" cy="369332"/>
          </a:xfrm>
          <a:prstGeom prst="rect">
            <a:avLst/>
          </a:prstGeom>
          <a:noFill/>
        </p:spPr>
        <p:txBody>
          <a:bodyPr wrap="square" rtlCol="0">
            <a:spAutoFit/>
          </a:bodyPr>
          <a:lstStyle/>
          <a:p>
            <a:r>
              <a:rPr lang="en-US" dirty="0" smtClean="0">
                <a:latin typeface="Book Antiqua" pitchFamily="18" charset="0"/>
              </a:rPr>
              <a:t>Education</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1020135438"/>
              </p:ext>
            </p:extLst>
          </p:nvPr>
        </p:nvGraphicFramePr>
        <p:xfrm>
          <a:off x="0" y="533400"/>
          <a:ext cx="9144001" cy="6126034"/>
        </p:xfrm>
        <a:graphic>
          <a:graphicData uri="http://schemas.openxmlformats.org/drawingml/2006/table">
            <a:tbl>
              <a:tblPr/>
              <a:tblGrid>
                <a:gridCol w="1371602"/>
                <a:gridCol w="1600200"/>
                <a:gridCol w="2286000"/>
                <a:gridCol w="2362200"/>
                <a:gridCol w="1523999"/>
              </a:tblGrid>
              <a:tr h="474169">
                <a:tc>
                  <a:txBody>
                    <a:bodyPr/>
                    <a:lstStyle/>
                    <a:p>
                      <a:pPr algn="ctr" fontAlgn="b"/>
                      <a:r>
                        <a:rPr lang="en-US" sz="1800" b="1" i="0" u="none" strike="noStrike" dirty="0">
                          <a:solidFill>
                            <a:srgbClr val="000000"/>
                          </a:solidFill>
                          <a:latin typeface="Book Antiqua"/>
                        </a:rPr>
                        <a:t>Indicator</a:t>
                      </a:r>
                    </a:p>
                  </a:txBody>
                  <a:tcPr marL="6636" marR="6636" marT="6636" marB="0" anchor="b">
                    <a:lnL>
                      <a:noFill/>
                    </a:lnL>
                    <a:lnR>
                      <a:noFill/>
                    </a:lnR>
                    <a:lnT>
                      <a:noFill/>
                    </a:lnT>
                    <a:lnB>
                      <a:noFill/>
                    </a:lnB>
                    <a:solidFill>
                      <a:srgbClr val="EAF1DD"/>
                    </a:solidFill>
                  </a:tcPr>
                </a:tc>
                <a:tc>
                  <a:txBody>
                    <a:bodyPr/>
                    <a:lstStyle/>
                    <a:p>
                      <a:pPr algn="ctr" fontAlgn="b"/>
                      <a:r>
                        <a:rPr lang="en-US" sz="1800" b="1" i="0" u="none" strike="noStrike" dirty="0">
                          <a:solidFill>
                            <a:srgbClr val="000000"/>
                          </a:solidFill>
                          <a:latin typeface="Book Antiqua"/>
                        </a:rPr>
                        <a:t>Sub-indicator</a:t>
                      </a:r>
                    </a:p>
                  </a:txBody>
                  <a:tcPr marL="6636" marR="6636" marT="6636" marB="0" anchor="b">
                    <a:lnL>
                      <a:noFill/>
                    </a:lnL>
                    <a:lnR>
                      <a:noFill/>
                    </a:lnR>
                    <a:lnT>
                      <a:noFill/>
                    </a:lnT>
                    <a:lnB>
                      <a:noFill/>
                    </a:lnB>
                    <a:solidFill>
                      <a:srgbClr val="EAF1DD"/>
                    </a:solidFill>
                  </a:tcPr>
                </a:tc>
                <a:tc>
                  <a:txBody>
                    <a:bodyPr/>
                    <a:lstStyle/>
                    <a:p>
                      <a:pPr algn="ctr" fontAlgn="b"/>
                      <a:r>
                        <a:rPr lang="en-US" sz="1800" b="1" i="0" u="none" strike="noStrike" dirty="0">
                          <a:solidFill>
                            <a:srgbClr val="000000"/>
                          </a:solidFill>
                          <a:latin typeface="Book Antiqua"/>
                        </a:rPr>
                        <a:t>Question</a:t>
                      </a:r>
                    </a:p>
                  </a:txBody>
                  <a:tcPr marL="6636" marR="6636" marT="6636" marB="0" anchor="b">
                    <a:lnL>
                      <a:noFill/>
                    </a:lnL>
                    <a:lnR>
                      <a:noFill/>
                    </a:lnR>
                    <a:lnT>
                      <a:noFill/>
                    </a:lnT>
                    <a:lnB>
                      <a:noFill/>
                    </a:lnB>
                    <a:solidFill>
                      <a:srgbClr val="EAF1DD"/>
                    </a:solidFill>
                  </a:tcPr>
                </a:tc>
                <a:tc>
                  <a:txBody>
                    <a:bodyPr/>
                    <a:lstStyle/>
                    <a:p>
                      <a:pPr algn="ctr" fontAlgn="b"/>
                      <a:r>
                        <a:rPr lang="en-US" sz="1800" b="1" i="0" u="none" strike="noStrike" dirty="0">
                          <a:solidFill>
                            <a:srgbClr val="000000"/>
                          </a:solidFill>
                          <a:latin typeface="Book Antiqua"/>
                        </a:rPr>
                        <a:t>Response </a:t>
                      </a:r>
                      <a:r>
                        <a:rPr lang="en-US" sz="1800" b="1" i="0" u="none" strike="noStrike" dirty="0" smtClean="0">
                          <a:solidFill>
                            <a:srgbClr val="000000"/>
                          </a:solidFill>
                          <a:latin typeface="Book Antiqua"/>
                        </a:rPr>
                        <a:t>range</a:t>
                      </a:r>
                      <a:endParaRPr lang="en-US" sz="1800" b="1" i="0" u="none" strike="noStrike" dirty="0">
                        <a:solidFill>
                          <a:srgbClr val="000000"/>
                        </a:solidFill>
                        <a:latin typeface="Book Antiqua"/>
                      </a:endParaRPr>
                    </a:p>
                  </a:txBody>
                  <a:tcPr marL="6636" marR="6636" marT="6636" marB="0" anchor="b">
                    <a:lnL>
                      <a:noFill/>
                    </a:lnL>
                    <a:lnR>
                      <a:noFill/>
                    </a:lnR>
                    <a:lnT>
                      <a:noFill/>
                    </a:lnT>
                    <a:lnB>
                      <a:noFill/>
                    </a:lnB>
                    <a:solidFill>
                      <a:srgbClr val="EAF1DD"/>
                    </a:solidFill>
                  </a:tcPr>
                </a:tc>
                <a:tc>
                  <a:txBody>
                    <a:bodyPr/>
                    <a:lstStyle/>
                    <a:p>
                      <a:pPr algn="ctr" fontAlgn="b"/>
                      <a:r>
                        <a:rPr lang="en-US" sz="1800" b="1" i="0" u="none" strike="noStrike" dirty="0" smtClean="0">
                          <a:solidFill>
                            <a:srgbClr val="000000"/>
                          </a:solidFill>
                          <a:latin typeface="Book Antiqua"/>
                        </a:rPr>
                        <a:t>Sufficiency</a:t>
                      </a:r>
                      <a:endParaRPr lang="en-US" sz="1800" b="1" i="0" u="none" strike="noStrike" dirty="0">
                        <a:solidFill>
                          <a:srgbClr val="000000"/>
                        </a:solidFill>
                        <a:latin typeface="Book Antiqua"/>
                      </a:endParaRPr>
                    </a:p>
                  </a:txBody>
                  <a:tcPr marL="6636" marR="6636" marT="6636" marB="0" anchor="b">
                    <a:lnL>
                      <a:noFill/>
                    </a:lnL>
                    <a:lnR>
                      <a:noFill/>
                    </a:lnR>
                    <a:lnT>
                      <a:noFill/>
                    </a:lnT>
                    <a:lnB>
                      <a:noFill/>
                    </a:lnB>
                    <a:solidFill>
                      <a:srgbClr val="EAF1DD"/>
                    </a:solidFill>
                  </a:tcPr>
                </a:tc>
              </a:tr>
              <a:tr h="748761">
                <a:tc>
                  <a:txBody>
                    <a:bodyPr/>
                    <a:lstStyle/>
                    <a:p>
                      <a:pPr algn="l" fontAlgn="b"/>
                      <a:r>
                        <a:rPr lang="en-US" sz="1800" b="0" i="0" u="none" strike="noStrike" dirty="0">
                          <a:solidFill>
                            <a:srgbClr val="000000"/>
                          </a:solidFill>
                          <a:latin typeface="Book Antiqua"/>
                        </a:rPr>
                        <a:t>Language </a:t>
                      </a:r>
                    </a:p>
                  </a:txBody>
                  <a:tcPr marL="6636" marR="6636" marT="6636" marB="0">
                    <a:lnL>
                      <a:noFill/>
                    </a:lnL>
                    <a:lnR>
                      <a:noFill/>
                    </a:lnR>
                    <a:lnT>
                      <a:noFill/>
                    </a:lnT>
                    <a:lnB>
                      <a:noFill/>
                    </a:lnB>
                    <a:solidFill>
                      <a:srgbClr val="D7E4BC"/>
                    </a:solidFill>
                  </a:tcPr>
                </a:tc>
                <a:tc>
                  <a:txBody>
                    <a:bodyPr/>
                    <a:lstStyle/>
                    <a:p>
                      <a:pPr algn="l" fontAlgn="b"/>
                      <a:r>
                        <a:rPr lang="en-US" sz="1800" b="0" i="0" u="none" strike="noStrike" dirty="0">
                          <a:solidFill>
                            <a:srgbClr val="000000"/>
                          </a:solidFill>
                          <a:latin typeface="Book Antiqua"/>
                        </a:rPr>
                        <a:t>Ability to speak mother tongue</a:t>
                      </a:r>
                    </a:p>
                  </a:txBody>
                  <a:tcPr marL="6636" marR="6636" marT="6636" marB="0">
                    <a:lnL>
                      <a:noFill/>
                    </a:lnL>
                    <a:lnR>
                      <a:noFill/>
                    </a:lnR>
                    <a:lnT>
                      <a:noFill/>
                    </a:lnT>
                    <a:lnB>
                      <a:noFill/>
                    </a:lnB>
                    <a:solidFill>
                      <a:srgbClr val="D7E4BC"/>
                    </a:solidFill>
                  </a:tcPr>
                </a:tc>
                <a:tc>
                  <a:txBody>
                    <a:bodyPr/>
                    <a:lstStyle/>
                    <a:p>
                      <a:pPr algn="l" fontAlgn="b"/>
                      <a:r>
                        <a:rPr lang="en-US" sz="1600" b="0" i="0" u="none" strike="noStrike" dirty="0">
                          <a:solidFill>
                            <a:srgbClr val="000000"/>
                          </a:solidFill>
                          <a:latin typeface="Book Antiqua"/>
                        </a:rPr>
                        <a:t>How well can you speak your mother tongue now?</a:t>
                      </a:r>
                    </a:p>
                  </a:txBody>
                  <a:tcPr marL="6636" marR="6636" marT="6636" marB="0">
                    <a:lnL>
                      <a:noFill/>
                    </a:lnL>
                    <a:lnR>
                      <a:noFill/>
                    </a:lnR>
                    <a:lnT>
                      <a:noFill/>
                    </a:lnT>
                    <a:lnB>
                      <a:noFill/>
                    </a:lnB>
                    <a:solidFill>
                      <a:srgbClr val="D7E4BC"/>
                    </a:solidFill>
                  </a:tcPr>
                </a:tc>
                <a:tc>
                  <a:txBody>
                    <a:bodyPr/>
                    <a:lstStyle/>
                    <a:p>
                      <a:pPr algn="l" fontAlgn="b"/>
                      <a:r>
                        <a:rPr lang="en-US" sz="1600" b="0" i="0" u="none" strike="noStrike">
                          <a:solidFill>
                            <a:srgbClr val="000000"/>
                          </a:solidFill>
                          <a:latin typeface="Book Antiqua"/>
                        </a:rPr>
                        <a:t>1 (Not at all)-4 (Very well)</a:t>
                      </a:r>
                    </a:p>
                  </a:txBody>
                  <a:tcPr marL="6636" marR="6636" marT="6636" marB="0">
                    <a:lnL>
                      <a:noFill/>
                    </a:lnL>
                    <a:lnR>
                      <a:noFill/>
                    </a:lnR>
                    <a:lnT>
                      <a:noFill/>
                    </a:lnT>
                    <a:lnB>
                      <a:noFill/>
                    </a:lnB>
                    <a:solidFill>
                      <a:srgbClr val="D7E4BC"/>
                    </a:solidFill>
                  </a:tcPr>
                </a:tc>
                <a:tc>
                  <a:txBody>
                    <a:bodyPr/>
                    <a:lstStyle/>
                    <a:p>
                      <a:pPr algn="ctr" fontAlgn="b"/>
                      <a:r>
                        <a:rPr lang="en-US" sz="1600" b="0" i="0" u="none" strike="noStrike" dirty="0">
                          <a:solidFill>
                            <a:srgbClr val="000000"/>
                          </a:solidFill>
                          <a:latin typeface="Book Antiqua"/>
                        </a:rPr>
                        <a:t>4 (Quite well) or 5 (Very well) </a:t>
                      </a:r>
                    </a:p>
                  </a:txBody>
                  <a:tcPr marL="6636" marR="6636" marT="6636" marB="0">
                    <a:lnL>
                      <a:noFill/>
                    </a:lnL>
                    <a:lnR>
                      <a:noFill/>
                    </a:lnR>
                    <a:lnT>
                      <a:noFill/>
                    </a:lnT>
                    <a:lnB>
                      <a:noFill/>
                    </a:lnB>
                    <a:solidFill>
                      <a:srgbClr val="D7E4BC"/>
                    </a:solidFill>
                  </a:tcPr>
                </a:tc>
              </a:tr>
              <a:tr h="1444277">
                <a:tc>
                  <a:txBody>
                    <a:bodyPr/>
                    <a:lstStyle/>
                    <a:p>
                      <a:pPr algn="l" fontAlgn="b"/>
                      <a:r>
                        <a:rPr lang="en-US" sz="1800" b="0" i="0" u="none" strike="noStrike" dirty="0" smtClean="0">
                          <a:solidFill>
                            <a:srgbClr val="000000"/>
                          </a:solidFill>
                          <a:latin typeface="Book Antiqua"/>
                        </a:rPr>
                        <a:t>Cultural </a:t>
                      </a:r>
                      <a:r>
                        <a:rPr lang="en-US" sz="1800" b="0" i="0" u="none" strike="noStrike" dirty="0">
                          <a:solidFill>
                            <a:srgbClr val="000000"/>
                          </a:solidFill>
                          <a:latin typeface="Book Antiqua"/>
                        </a:rPr>
                        <a:t>participation </a:t>
                      </a:r>
                    </a:p>
                  </a:txBody>
                  <a:tcPr marL="6636" marR="6636" marT="6636" marB="0">
                    <a:lnL>
                      <a:noFill/>
                    </a:lnL>
                    <a:lnR>
                      <a:noFill/>
                    </a:lnR>
                    <a:lnT>
                      <a:noFill/>
                    </a:lnT>
                    <a:lnB>
                      <a:noFill/>
                    </a:lnB>
                    <a:solidFill>
                      <a:srgbClr val="EAF1DD"/>
                    </a:solidFill>
                  </a:tcPr>
                </a:tc>
                <a:tc>
                  <a:txBody>
                    <a:bodyPr/>
                    <a:lstStyle/>
                    <a:p>
                      <a:pPr algn="l" fontAlgn="b"/>
                      <a:r>
                        <a:rPr lang="en-US" sz="1800" b="0" i="0" u="none" strike="noStrike" dirty="0">
                          <a:solidFill>
                            <a:srgbClr val="000000"/>
                          </a:solidFill>
                          <a:latin typeface="Book Antiqua"/>
                        </a:rPr>
                        <a:t>Number of days participated in socio-cultural activities</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dirty="0">
                          <a:solidFill>
                            <a:srgbClr val="000000"/>
                          </a:solidFill>
                          <a:latin typeface="Book Antiqua"/>
                        </a:rPr>
                        <a:t>How many days do you spend in a year attending social and cultural </a:t>
                      </a:r>
                      <a:r>
                        <a:rPr lang="en-US" sz="1600" b="0" i="0" u="none" strike="noStrike" dirty="0" err="1">
                          <a:solidFill>
                            <a:srgbClr val="000000"/>
                          </a:solidFill>
                          <a:latin typeface="Book Antiqua"/>
                        </a:rPr>
                        <a:t>acitivities</a:t>
                      </a:r>
                      <a:r>
                        <a:rPr lang="en-US" sz="1600" b="0" i="0" u="none" strike="noStrike" dirty="0">
                          <a:solidFill>
                            <a:srgbClr val="000000"/>
                          </a:solidFill>
                          <a:latin typeface="Book Antiqua"/>
                        </a:rPr>
                        <a:t> (community festivals or </a:t>
                      </a:r>
                      <a:r>
                        <a:rPr lang="en-US" sz="1600" b="0" i="1" u="none" strike="noStrike" dirty="0" err="1">
                          <a:solidFill>
                            <a:srgbClr val="000000"/>
                          </a:solidFill>
                          <a:latin typeface="Book Antiqua"/>
                        </a:rPr>
                        <a:t>choku</a:t>
                      </a:r>
                      <a:r>
                        <a:rPr lang="en-US" sz="1600" b="0" i="0" u="none" strike="noStrike" dirty="0">
                          <a:solidFill>
                            <a:srgbClr val="000000"/>
                          </a:solidFill>
                          <a:latin typeface="Book Antiqua"/>
                        </a:rPr>
                        <a:t> of </a:t>
                      </a:r>
                      <a:r>
                        <a:rPr lang="en-US" sz="1600" b="0" i="0" u="none" strike="noStrike" dirty="0" err="1">
                          <a:solidFill>
                            <a:srgbClr val="000000"/>
                          </a:solidFill>
                          <a:latin typeface="Book Antiqua"/>
                        </a:rPr>
                        <a:t>neighbours</a:t>
                      </a:r>
                      <a:r>
                        <a:rPr lang="en-US" sz="1600" b="0" i="0" u="none" strike="noStrike" dirty="0">
                          <a:solidFill>
                            <a:srgbClr val="000000"/>
                          </a:solidFill>
                          <a:latin typeface="Book Antiqua"/>
                        </a:rPr>
                        <a:t>)?</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dirty="0">
                          <a:solidFill>
                            <a:srgbClr val="000000"/>
                          </a:solidFill>
                          <a:latin typeface="Book Antiqua"/>
                        </a:rPr>
                        <a:t>1 (None)-5 (More than 20 days)</a:t>
                      </a:r>
                    </a:p>
                  </a:txBody>
                  <a:tcPr marL="6636" marR="6636" marT="6636" marB="0">
                    <a:lnL>
                      <a:noFill/>
                    </a:lnL>
                    <a:lnR>
                      <a:noFill/>
                    </a:lnR>
                    <a:lnT>
                      <a:noFill/>
                    </a:lnT>
                    <a:lnB>
                      <a:noFill/>
                    </a:lnB>
                    <a:solidFill>
                      <a:srgbClr val="EAF1DD"/>
                    </a:solidFill>
                  </a:tcPr>
                </a:tc>
                <a:tc>
                  <a:txBody>
                    <a:bodyPr/>
                    <a:lstStyle/>
                    <a:p>
                      <a:pPr algn="ctr" fontAlgn="b"/>
                      <a:r>
                        <a:rPr lang="en-US" sz="1600" b="0" i="0" u="none" strike="noStrike">
                          <a:solidFill>
                            <a:srgbClr val="000000"/>
                          </a:solidFill>
                          <a:latin typeface="Book Antiqua"/>
                        </a:rPr>
                        <a:t>3 (6-12 days) or 4 (13-20 days) or 5 (More than 20 days)</a:t>
                      </a:r>
                    </a:p>
                  </a:txBody>
                  <a:tcPr marL="6636" marR="6636" marT="6636" marB="0">
                    <a:lnL>
                      <a:noFill/>
                    </a:lnL>
                    <a:lnR>
                      <a:noFill/>
                    </a:lnR>
                    <a:lnT>
                      <a:noFill/>
                    </a:lnT>
                    <a:lnB>
                      <a:noFill/>
                    </a:lnB>
                    <a:solidFill>
                      <a:srgbClr val="EAF1DD"/>
                    </a:solidFill>
                  </a:tcPr>
                </a:tc>
              </a:tr>
              <a:tr h="972355">
                <a:tc>
                  <a:txBody>
                    <a:bodyPr/>
                    <a:lstStyle/>
                    <a:p>
                      <a:pPr algn="l" fontAlgn="b"/>
                      <a:r>
                        <a:rPr lang="en-US" sz="1800" b="0" i="0" u="none" strike="noStrike" dirty="0">
                          <a:solidFill>
                            <a:srgbClr val="000000"/>
                          </a:solidFill>
                          <a:latin typeface="Book Antiqua"/>
                        </a:rPr>
                        <a:t>Artisan skills</a:t>
                      </a:r>
                    </a:p>
                  </a:txBody>
                  <a:tcPr marL="6636" marR="6636" marT="6636" marB="0">
                    <a:lnL>
                      <a:noFill/>
                    </a:lnL>
                    <a:lnR>
                      <a:noFill/>
                    </a:lnR>
                    <a:lnT>
                      <a:noFill/>
                    </a:lnT>
                    <a:lnB>
                      <a:noFill/>
                    </a:lnB>
                    <a:solidFill>
                      <a:srgbClr val="D7E4BC"/>
                    </a:solidFill>
                  </a:tcPr>
                </a:tc>
                <a:tc>
                  <a:txBody>
                    <a:bodyPr/>
                    <a:lstStyle/>
                    <a:p>
                      <a:pPr algn="l" fontAlgn="b"/>
                      <a:r>
                        <a:rPr lang="en-US" sz="1800" b="0" i="0" u="none" strike="noStrike" dirty="0">
                          <a:solidFill>
                            <a:srgbClr val="000000"/>
                          </a:solidFill>
                          <a:latin typeface="Book Antiqua"/>
                        </a:rPr>
                        <a:t>Artisan skills</a:t>
                      </a:r>
                    </a:p>
                  </a:txBody>
                  <a:tcPr marL="6636" marR="6636" marT="6636" marB="0">
                    <a:lnL>
                      <a:noFill/>
                    </a:lnL>
                    <a:lnR>
                      <a:noFill/>
                    </a:lnR>
                    <a:lnT>
                      <a:noFill/>
                    </a:lnT>
                    <a:lnB>
                      <a:noFill/>
                    </a:lnB>
                    <a:solidFill>
                      <a:srgbClr val="D7E4BC"/>
                    </a:solidFill>
                  </a:tcPr>
                </a:tc>
                <a:tc>
                  <a:txBody>
                    <a:bodyPr/>
                    <a:lstStyle/>
                    <a:p>
                      <a:pPr algn="l" fontAlgn="b"/>
                      <a:r>
                        <a:rPr lang="en-US" sz="1600" b="0" i="0" u="none" strike="noStrike" dirty="0">
                          <a:solidFill>
                            <a:srgbClr val="000000"/>
                          </a:solidFill>
                          <a:latin typeface="Book Antiqua"/>
                        </a:rPr>
                        <a:t>Do you have any of the </a:t>
                      </a:r>
                      <a:r>
                        <a:rPr lang="en-US" sz="1600" b="0" i="1" u="none" strike="noStrike" dirty="0" err="1">
                          <a:solidFill>
                            <a:srgbClr val="000000"/>
                          </a:solidFill>
                          <a:latin typeface="Book Antiqua"/>
                        </a:rPr>
                        <a:t>zorig</a:t>
                      </a:r>
                      <a:r>
                        <a:rPr lang="en-US" sz="1600" b="0" i="1" u="none" strike="noStrike" dirty="0">
                          <a:solidFill>
                            <a:srgbClr val="000000"/>
                          </a:solidFill>
                          <a:latin typeface="Book Antiqua"/>
                        </a:rPr>
                        <a:t> </a:t>
                      </a:r>
                      <a:r>
                        <a:rPr lang="en-US" sz="1600" b="0" i="1" u="none" strike="noStrike" dirty="0" err="1">
                          <a:solidFill>
                            <a:srgbClr val="000000"/>
                          </a:solidFill>
                          <a:latin typeface="Book Antiqua"/>
                        </a:rPr>
                        <a:t>chusum</a:t>
                      </a:r>
                      <a:r>
                        <a:rPr lang="en-US" sz="1600" b="0" i="1" u="none" strike="noStrike" dirty="0">
                          <a:solidFill>
                            <a:srgbClr val="000000"/>
                          </a:solidFill>
                          <a:latin typeface="Book Antiqua"/>
                        </a:rPr>
                        <a:t> </a:t>
                      </a:r>
                      <a:r>
                        <a:rPr lang="en-US" sz="1600" b="0" i="0" u="none" strike="noStrike" dirty="0">
                          <a:solidFill>
                            <a:srgbClr val="000000"/>
                          </a:solidFill>
                          <a:latin typeface="Book Antiqua"/>
                        </a:rPr>
                        <a:t>skills?</a:t>
                      </a:r>
                    </a:p>
                  </a:txBody>
                  <a:tcPr marL="6636" marR="6636" marT="6636" marB="0">
                    <a:lnL>
                      <a:noFill/>
                    </a:lnL>
                    <a:lnR>
                      <a:noFill/>
                    </a:lnR>
                    <a:lnT>
                      <a:noFill/>
                    </a:lnT>
                    <a:lnB>
                      <a:noFill/>
                    </a:lnB>
                    <a:solidFill>
                      <a:srgbClr val="D7E4BC"/>
                    </a:solidFill>
                  </a:tcPr>
                </a:tc>
                <a:tc>
                  <a:txBody>
                    <a:bodyPr/>
                    <a:lstStyle/>
                    <a:p>
                      <a:pPr algn="l" fontAlgn="b"/>
                      <a:r>
                        <a:rPr lang="en-US" sz="1600" b="0" i="0" u="none" strike="noStrike">
                          <a:solidFill>
                            <a:srgbClr val="000000"/>
                          </a:solidFill>
                          <a:latin typeface="Book Antiqua"/>
                        </a:rPr>
                        <a:t>0 skill (Worst)-13 skills (Best)</a:t>
                      </a:r>
                    </a:p>
                  </a:txBody>
                  <a:tcPr marL="6636" marR="6636" marT="6636" marB="0">
                    <a:lnL>
                      <a:noFill/>
                    </a:lnL>
                    <a:lnR>
                      <a:noFill/>
                    </a:lnR>
                    <a:lnT>
                      <a:noFill/>
                    </a:lnT>
                    <a:lnB>
                      <a:noFill/>
                    </a:lnB>
                    <a:solidFill>
                      <a:srgbClr val="D7E4BC"/>
                    </a:solidFill>
                  </a:tcPr>
                </a:tc>
                <a:tc>
                  <a:txBody>
                    <a:bodyPr/>
                    <a:lstStyle/>
                    <a:p>
                      <a:pPr algn="ctr" fontAlgn="b"/>
                      <a:r>
                        <a:rPr lang="en-US" sz="1600" b="0" i="0" u="none" strike="noStrike">
                          <a:solidFill>
                            <a:srgbClr val="000000"/>
                          </a:solidFill>
                          <a:latin typeface="Book Antiqua"/>
                        </a:rPr>
                        <a:t>One skill or more</a:t>
                      </a:r>
                    </a:p>
                  </a:txBody>
                  <a:tcPr marL="6636" marR="6636" marT="6636" marB="0">
                    <a:lnL>
                      <a:noFill/>
                    </a:lnL>
                    <a:lnR>
                      <a:noFill/>
                    </a:lnR>
                    <a:lnT>
                      <a:noFill/>
                    </a:lnT>
                    <a:lnB>
                      <a:noFill/>
                    </a:lnB>
                    <a:solidFill>
                      <a:srgbClr val="D7E4BC"/>
                    </a:solidFill>
                  </a:tcPr>
                </a:tc>
              </a:tr>
              <a:tr h="989916">
                <a:tc rowSpan="2">
                  <a:txBody>
                    <a:bodyPr/>
                    <a:lstStyle/>
                    <a:p>
                      <a:pPr algn="l" fontAlgn="b"/>
                      <a:r>
                        <a:rPr lang="en-US" sz="1800" b="0" i="1" u="none" strike="noStrike" dirty="0" err="1" smtClean="0">
                          <a:solidFill>
                            <a:schemeClr val="tx1"/>
                          </a:solidFill>
                          <a:latin typeface="Book Antiqua"/>
                        </a:rPr>
                        <a:t>Drigl</a:t>
                      </a:r>
                      <a:r>
                        <a:rPr lang="en-US" sz="1800" b="0" i="0" u="none" strike="noStrike" dirty="0" err="1" smtClean="0">
                          <a:solidFill>
                            <a:srgbClr val="000000"/>
                          </a:solidFill>
                          <a:latin typeface="Book Antiqua"/>
                        </a:rPr>
                        <a:t>a</a:t>
                      </a:r>
                      <a:r>
                        <a:rPr lang="en-US" sz="1800" b="0" i="1" u="none" strike="noStrike" dirty="0" err="1" smtClean="0">
                          <a:solidFill>
                            <a:schemeClr val="tx1"/>
                          </a:solidFill>
                          <a:latin typeface="Book Antiqua"/>
                        </a:rPr>
                        <a:t>m</a:t>
                      </a:r>
                      <a:r>
                        <a:rPr lang="en-US" sz="1800" b="0" i="1" u="none" strike="noStrike" baseline="0" dirty="0" smtClean="0">
                          <a:solidFill>
                            <a:schemeClr val="tx1"/>
                          </a:solidFill>
                          <a:latin typeface="Book Antiqua"/>
                        </a:rPr>
                        <a:t> </a:t>
                      </a:r>
                      <a:r>
                        <a:rPr lang="en-US" sz="1800" b="0" i="1" u="none" strike="noStrike" dirty="0" err="1" smtClean="0">
                          <a:solidFill>
                            <a:srgbClr val="000000"/>
                          </a:solidFill>
                          <a:latin typeface="Book Antiqua"/>
                        </a:rPr>
                        <a:t>N</a:t>
                      </a:r>
                      <a:r>
                        <a:rPr lang="en-US" sz="1800" b="0" i="0" u="none" strike="noStrike" dirty="0" err="1" smtClean="0">
                          <a:solidFill>
                            <a:srgbClr val="000000"/>
                          </a:solidFill>
                          <a:latin typeface="Book Antiqua"/>
                        </a:rPr>
                        <a:t>a</a:t>
                      </a:r>
                      <a:r>
                        <a:rPr lang="en-US" sz="1800" b="0" i="1" u="none" strike="noStrike" dirty="0" err="1" smtClean="0">
                          <a:solidFill>
                            <a:srgbClr val="000000"/>
                          </a:solidFill>
                          <a:latin typeface="Book Antiqua"/>
                        </a:rPr>
                        <a:t>mzh</a:t>
                      </a:r>
                      <a:r>
                        <a:rPr lang="en-US" sz="1800" b="0" i="0" u="none" strike="noStrike" dirty="0" err="1" smtClean="0">
                          <a:solidFill>
                            <a:srgbClr val="000000"/>
                          </a:solidFill>
                          <a:latin typeface="Book Antiqua"/>
                        </a:rPr>
                        <a:t>a</a:t>
                      </a:r>
                      <a:r>
                        <a:rPr lang="en-US" sz="1800" b="0" i="0" u="none" strike="noStrike" dirty="0" smtClean="0">
                          <a:solidFill>
                            <a:srgbClr val="000000"/>
                          </a:solidFill>
                          <a:latin typeface="Book Antiqua"/>
                        </a:rPr>
                        <a:t> (code </a:t>
                      </a:r>
                      <a:r>
                        <a:rPr lang="en-US" sz="1800" b="0" i="0" u="none" strike="noStrike" dirty="0">
                          <a:solidFill>
                            <a:srgbClr val="000000"/>
                          </a:solidFill>
                          <a:latin typeface="Book Antiqua"/>
                        </a:rPr>
                        <a:t>of etiquette and conduct) </a:t>
                      </a:r>
                      <a:endParaRPr lang="en-US" sz="1800" b="0" i="1" u="none" strike="noStrike" dirty="0">
                        <a:solidFill>
                          <a:srgbClr val="000000"/>
                        </a:solidFill>
                        <a:latin typeface="Book Antiqua"/>
                      </a:endParaRPr>
                    </a:p>
                  </a:txBody>
                  <a:tcPr marL="6636" marR="6636" marT="6636" marB="0">
                    <a:lnL>
                      <a:noFill/>
                    </a:lnL>
                    <a:lnR>
                      <a:noFill/>
                    </a:lnR>
                    <a:lnT>
                      <a:noFill/>
                    </a:lnT>
                    <a:lnB>
                      <a:noFill/>
                    </a:lnB>
                    <a:solidFill>
                      <a:srgbClr val="EAF1DD"/>
                    </a:solidFill>
                  </a:tcPr>
                </a:tc>
                <a:tc>
                  <a:txBody>
                    <a:bodyPr/>
                    <a:lstStyle/>
                    <a:p>
                      <a:pPr algn="l" fontAlgn="b"/>
                      <a:r>
                        <a:rPr lang="en-US" sz="1800" b="0" i="0" u="none" strike="noStrike" dirty="0">
                          <a:solidFill>
                            <a:srgbClr val="000000"/>
                          </a:solidFill>
                          <a:latin typeface="Book Antiqua"/>
                        </a:rPr>
                        <a:t>Attitude</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dirty="0">
                          <a:solidFill>
                            <a:srgbClr val="000000"/>
                          </a:solidFill>
                          <a:latin typeface="Book Antiqua"/>
                        </a:rPr>
                        <a:t>Is </a:t>
                      </a:r>
                      <a:r>
                        <a:rPr lang="en-US" sz="1600" b="0" i="0" u="none" strike="noStrike" dirty="0" err="1">
                          <a:solidFill>
                            <a:srgbClr val="000000"/>
                          </a:solidFill>
                          <a:latin typeface="Book Antiqua"/>
                        </a:rPr>
                        <a:t>Driglam</a:t>
                      </a:r>
                      <a:r>
                        <a:rPr lang="en-US" sz="1600" b="0" i="0" u="none" strike="noStrike" dirty="0">
                          <a:solidFill>
                            <a:srgbClr val="000000"/>
                          </a:solidFill>
                          <a:latin typeface="Book Antiqua"/>
                        </a:rPr>
                        <a:t> </a:t>
                      </a:r>
                      <a:r>
                        <a:rPr lang="en-US" sz="1600" b="0" i="0" u="none" strike="noStrike" dirty="0" err="1">
                          <a:solidFill>
                            <a:srgbClr val="000000"/>
                          </a:solidFill>
                          <a:latin typeface="Book Antiqua"/>
                        </a:rPr>
                        <a:t>Namzha</a:t>
                      </a:r>
                      <a:r>
                        <a:rPr lang="en-US" sz="1600" b="0" i="0" u="none" strike="noStrike" dirty="0">
                          <a:solidFill>
                            <a:srgbClr val="000000"/>
                          </a:solidFill>
                          <a:latin typeface="Book Antiqua"/>
                        </a:rPr>
                        <a:t> important?</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a:solidFill>
                            <a:srgbClr val="000000"/>
                          </a:solidFill>
                          <a:latin typeface="Book Antiqua"/>
                        </a:rPr>
                        <a:t>1 (Not Important)-3(Very Important)</a:t>
                      </a:r>
                    </a:p>
                  </a:txBody>
                  <a:tcPr marL="6636" marR="6636" marT="6636" marB="0">
                    <a:lnL>
                      <a:noFill/>
                    </a:lnL>
                    <a:lnR>
                      <a:noFill/>
                    </a:lnR>
                    <a:lnT>
                      <a:noFill/>
                    </a:lnT>
                    <a:lnB>
                      <a:noFill/>
                    </a:lnB>
                    <a:solidFill>
                      <a:srgbClr val="EAF1DD"/>
                    </a:solidFill>
                  </a:tcPr>
                </a:tc>
                <a:tc>
                  <a:txBody>
                    <a:bodyPr/>
                    <a:lstStyle/>
                    <a:p>
                      <a:pPr algn="ctr" fontAlgn="b"/>
                      <a:r>
                        <a:rPr lang="en-US" sz="1600" b="0" i="0" u="none" strike="noStrike">
                          <a:solidFill>
                            <a:srgbClr val="000000"/>
                          </a:solidFill>
                          <a:latin typeface="Book Antiqua"/>
                        </a:rPr>
                        <a:t>3 (Very Important-2 (Important)</a:t>
                      </a:r>
                    </a:p>
                  </a:txBody>
                  <a:tcPr marL="6636" marR="6636" marT="6636" marB="0">
                    <a:lnL>
                      <a:noFill/>
                    </a:lnL>
                    <a:lnR>
                      <a:noFill/>
                    </a:lnR>
                    <a:lnT>
                      <a:noFill/>
                    </a:lnT>
                    <a:lnB>
                      <a:noFill/>
                    </a:lnB>
                    <a:solidFill>
                      <a:srgbClr val="EAF1DD"/>
                    </a:solidFill>
                  </a:tcPr>
                </a:tc>
              </a:tr>
              <a:tr h="1390322">
                <a:tc vMerge="1">
                  <a:txBody>
                    <a:bodyPr/>
                    <a:lstStyle/>
                    <a:p>
                      <a:endParaRPr lang="en-US"/>
                    </a:p>
                  </a:txBody>
                  <a:tcPr/>
                </a:tc>
                <a:tc>
                  <a:txBody>
                    <a:bodyPr/>
                    <a:lstStyle/>
                    <a:p>
                      <a:pPr algn="l" fontAlgn="b"/>
                      <a:r>
                        <a:rPr lang="en-US" sz="1800" b="0" i="0" u="none" strike="noStrike" dirty="0">
                          <a:solidFill>
                            <a:srgbClr val="000000"/>
                          </a:solidFill>
                          <a:latin typeface="Book Antiqua"/>
                        </a:rPr>
                        <a:t>Change over time</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dirty="0">
                          <a:solidFill>
                            <a:srgbClr val="000000"/>
                          </a:solidFill>
                          <a:latin typeface="Book Antiqua"/>
                        </a:rPr>
                        <a:t>How do you </a:t>
                      </a:r>
                      <a:r>
                        <a:rPr lang="en-US" sz="1600" b="0" i="0" u="none" strike="noStrike" dirty="0" err="1">
                          <a:solidFill>
                            <a:srgbClr val="000000"/>
                          </a:solidFill>
                          <a:latin typeface="Book Antiqua"/>
                        </a:rPr>
                        <a:t>percieve</a:t>
                      </a:r>
                      <a:r>
                        <a:rPr lang="en-US" sz="1600" b="0" i="0" u="none" strike="noStrike" dirty="0">
                          <a:solidFill>
                            <a:srgbClr val="000000"/>
                          </a:solidFill>
                          <a:latin typeface="Book Antiqua"/>
                        </a:rPr>
                        <a:t> the change in practice and observance of </a:t>
                      </a:r>
                      <a:r>
                        <a:rPr lang="en-US" sz="1600" b="0" i="0" u="none" strike="noStrike" dirty="0" err="1">
                          <a:solidFill>
                            <a:srgbClr val="000000"/>
                          </a:solidFill>
                          <a:latin typeface="Book Antiqua"/>
                        </a:rPr>
                        <a:t>Driglam</a:t>
                      </a:r>
                      <a:r>
                        <a:rPr lang="en-US" sz="1600" b="0" i="0" u="none" strike="noStrike" dirty="0">
                          <a:solidFill>
                            <a:srgbClr val="000000"/>
                          </a:solidFill>
                          <a:latin typeface="Book Antiqua"/>
                        </a:rPr>
                        <a:t> </a:t>
                      </a:r>
                      <a:r>
                        <a:rPr lang="en-US" sz="1600" b="0" i="0" u="none" strike="noStrike" dirty="0" err="1">
                          <a:solidFill>
                            <a:srgbClr val="000000"/>
                          </a:solidFill>
                          <a:latin typeface="Book Antiqua"/>
                        </a:rPr>
                        <a:t>Namzha</a:t>
                      </a:r>
                      <a:r>
                        <a:rPr lang="en-US" sz="1600" b="0" i="0" u="none" strike="noStrike" dirty="0">
                          <a:solidFill>
                            <a:srgbClr val="000000"/>
                          </a:solidFill>
                          <a:latin typeface="Book Antiqua"/>
                        </a:rPr>
                        <a:t> during the last few years?</a:t>
                      </a:r>
                    </a:p>
                  </a:txBody>
                  <a:tcPr marL="6636" marR="6636" marT="6636" marB="0">
                    <a:lnL>
                      <a:noFill/>
                    </a:lnL>
                    <a:lnR>
                      <a:noFill/>
                    </a:lnR>
                    <a:lnT>
                      <a:noFill/>
                    </a:lnT>
                    <a:lnB>
                      <a:noFill/>
                    </a:lnB>
                    <a:solidFill>
                      <a:srgbClr val="EAF1DD"/>
                    </a:solidFill>
                  </a:tcPr>
                </a:tc>
                <a:tc>
                  <a:txBody>
                    <a:bodyPr/>
                    <a:lstStyle/>
                    <a:p>
                      <a:pPr algn="l" fontAlgn="b"/>
                      <a:r>
                        <a:rPr lang="en-US" sz="1600" b="0" i="0" u="none" strike="noStrike" dirty="0">
                          <a:solidFill>
                            <a:srgbClr val="000000"/>
                          </a:solidFill>
                          <a:latin typeface="Book Antiqua"/>
                        </a:rPr>
                        <a:t>1 (Getting weaker)-3 (Getting stronger) </a:t>
                      </a:r>
                    </a:p>
                  </a:txBody>
                  <a:tcPr marL="6636" marR="6636" marT="6636" marB="0">
                    <a:lnL>
                      <a:noFill/>
                    </a:lnL>
                    <a:lnR>
                      <a:noFill/>
                    </a:lnR>
                    <a:lnT>
                      <a:noFill/>
                    </a:lnT>
                    <a:lnB>
                      <a:noFill/>
                    </a:lnB>
                    <a:solidFill>
                      <a:srgbClr val="EAF1DD"/>
                    </a:solidFill>
                  </a:tcPr>
                </a:tc>
                <a:tc>
                  <a:txBody>
                    <a:bodyPr/>
                    <a:lstStyle/>
                    <a:p>
                      <a:pPr algn="ctr" fontAlgn="b"/>
                      <a:r>
                        <a:rPr lang="en-US" sz="1600" b="0" i="0" u="none" strike="noStrike" dirty="0">
                          <a:solidFill>
                            <a:srgbClr val="000000"/>
                          </a:solidFill>
                          <a:latin typeface="Book Antiqua"/>
                        </a:rPr>
                        <a:t>3 (Getting stronger)</a:t>
                      </a:r>
                    </a:p>
                  </a:txBody>
                  <a:tcPr marL="6636" marR="6636" marT="6636" marB="0">
                    <a:lnL>
                      <a:noFill/>
                    </a:lnL>
                    <a:lnR>
                      <a:noFill/>
                    </a:lnR>
                    <a:lnT>
                      <a:noFill/>
                    </a:lnT>
                    <a:lnB>
                      <a:noFill/>
                    </a:lnB>
                    <a:solidFill>
                      <a:srgbClr val="EAF1DD"/>
                    </a:solidFill>
                  </a:tcPr>
                </a:tc>
              </a:tr>
            </a:tbl>
          </a:graphicData>
        </a:graphic>
      </p:graphicFrame>
      <p:sp>
        <p:nvSpPr>
          <p:cNvPr id="9" name="TextBox 8"/>
          <p:cNvSpPr txBox="1"/>
          <p:nvPr/>
        </p:nvSpPr>
        <p:spPr>
          <a:xfrm>
            <a:off x="3505200" y="152400"/>
            <a:ext cx="3886200" cy="381000"/>
          </a:xfrm>
          <a:prstGeom prst="rect">
            <a:avLst/>
          </a:prstGeom>
          <a:noFill/>
        </p:spPr>
        <p:txBody>
          <a:bodyPr wrap="square" rtlCol="0">
            <a:spAutoFit/>
          </a:bodyPr>
          <a:lstStyle/>
          <a:p>
            <a:r>
              <a:rPr lang="en-US" dirty="0" smtClean="0">
                <a:latin typeface="Book Antiqua" pitchFamily="18" charset="0"/>
              </a:rPr>
              <a:t>Cultural diversity and resilience</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2571943142"/>
              </p:ext>
            </p:extLst>
          </p:nvPr>
        </p:nvGraphicFramePr>
        <p:xfrm>
          <a:off x="-1" y="533400"/>
          <a:ext cx="9144002" cy="7413495"/>
        </p:xfrm>
        <a:graphic>
          <a:graphicData uri="http://schemas.openxmlformats.org/drawingml/2006/table">
            <a:tbl>
              <a:tblPr/>
              <a:tblGrid>
                <a:gridCol w="1066801"/>
                <a:gridCol w="1905000"/>
                <a:gridCol w="3581400"/>
                <a:gridCol w="990600"/>
                <a:gridCol w="1600201"/>
              </a:tblGrid>
              <a:tr h="298362">
                <a:tc>
                  <a:txBody>
                    <a:bodyPr/>
                    <a:lstStyle/>
                    <a:p>
                      <a:pPr algn="ctr" fontAlgn="b"/>
                      <a:r>
                        <a:rPr lang="en-US" sz="1600" b="1" i="0" u="none" strike="noStrike" dirty="0">
                          <a:solidFill>
                            <a:srgbClr val="000000"/>
                          </a:solidFill>
                          <a:latin typeface="Book Antiqua"/>
                        </a:rPr>
                        <a:t>Indicator</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a:solidFill>
                            <a:srgbClr val="000000"/>
                          </a:solidFill>
                          <a:latin typeface="Book Antiqua"/>
                        </a:rPr>
                        <a:t>Sub-indicator</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a:solidFill>
                            <a:srgbClr val="000000"/>
                          </a:solidFill>
                          <a:latin typeface="Book Antiqua"/>
                        </a:rPr>
                        <a:t>Question</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smtClean="0">
                          <a:solidFill>
                            <a:srgbClr val="000000"/>
                          </a:solidFill>
                          <a:latin typeface="Book Antiqua"/>
                        </a:rPr>
                        <a:t>Range</a:t>
                      </a:r>
                      <a:endParaRPr lang="en-US" sz="1600" b="1"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smtClean="0">
                          <a:solidFill>
                            <a:srgbClr val="000000"/>
                          </a:solidFill>
                          <a:latin typeface="Book Antiqua"/>
                        </a:rPr>
                        <a:t>Sufficiency</a:t>
                      </a:r>
                      <a:endParaRPr lang="en-US" sz="1600" b="1"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r>
              <a:tr h="354719">
                <a:tc>
                  <a:txBody>
                    <a:bodyPr/>
                    <a:lstStyle/>
                    <a:p>
                      <a:pPr algn="l" fontAlgn="b"/>
                      <a:r>
                        <a:rPr lang="en-US" sz="1400" b="0" i="0" u="none" strike="noStrike" dirty="0">
                          <a:solidFill>
                            <a:srgbClr val="000000"/>
                          </a:solidFill>
                          <a:latin typeface="Book Antiqua"/>
                        </a:rPr>
                        <a:t>Government performance</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Creating jobs</a:t>
                      </a:r>
                    </a:p>
                  </a:txBody>
                  <a:tcPr marL="5713" marR="5713" marT="5713" marB="0">
                    <a:lnL>
                      <a:noFill/>
                    </a:lnL>
                    <a:lnR>
                      <a:noFill/>
                    </a:lnR>
                    <a:lnT>
                      <a:noFill/>
                    </a:lnT>
                    <a:lnB>
                      <a:noFill/>
                    </a:lnB>
                    <a:solidFill>
                      <a:srgbClr val="C5BE97"/>
                    </a:solidFill>
                  </a:tcPr>
                </a:tc>
                <a:tc>
                  <a:txBody>
                    <a:bodyPr/>
                    <a:lstStyle/>
                    <a:p>
                      <a:pPr algn="l" fontAlgn="b"/>
                      <a:r>
                        <a:rPr lang="en-US" sz="1400" b="1" i="0" u="none" strike="noStrike" dirty="0">
                          <a:solidFill>
                            <a:srgbClr val="000000"/>
                          </a:solidFill>
                          <a:latin typeface="Book Antiqua"/>
                        </a:rPr>
                        <a:t>Rate the performance of government </a:t>
                      </a:r>
                      <a:r>
                        <a:rPr lang="en-US" sz="1400" b="0" i="0" u="none" strike="noStrike" dirty="0">
                          <a:solidFill>
                            <a:srgbClr val="000000"/>
                          </a:solidFill>
                          <a:latin typeface="Book Antiqua"/>
                        </a:rPr>
                        <a:t>in creating jobs?</a:t>
                      </a:r>
                    </a:p>
                  </a:txBody>
                  <a:tcPr marL="5713" marR="5713" marT="5713" marB="0">
                    <a:lnL>
                      <a:noFill/>
                    </a:lnL>
                    <a:lnR>
                      <a:noFill/>
                    </a:lnR>
                    <a:lnT>
                      <a:noFill/>
                    </a:lnT>
                    <a:lnB>
                      <a:noFill/>
                    </a:lnB>
                    <a:solidFill>
                      <a:srgbClr val="C5BE97"/>
                    </a:solidFill>
                  </a:tcPr>
                </a:tc>
                <a:tc rowSpan="7">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Book Antiqua"/>
                        </a:rPr>
                        <a:t>7 (Low institutional performance score)</a:t>
                      </a:r>
                    </a:p>
                    <a:p>
                      <a:pPr algn="ctr" fontAlgn="b"/>
                      <a:r>
                        <a:rPr lang="en-US" sz="1200" b="0" i="0" u="none" strike="noStrike" dirty="0" smtClean="0">
                          <a:solidFill>
                            <a:srgbClr val="000000"/>
                          </a:solidFill>
                          <a:latin typeface="Book Antiqua"/>
                        </a:rPr>
                        <a:t>- </a:t>
                      </a:r>
                    </a:p>
                    <a:p>
                      <a:pPr algn="ctr" fontAlgn="b"/>
                      <a:r>
                        <a:rPr lang="en-US" sz="1200" b="0" i="0" u="none" strike="noStrike" dirty="0" smtClean="0">
                          <a:solidFill>
                            <a:srgbClr val="000000"/>
                          </a:solidFill>
                          <a:latin typeface="Book Antiqua"/>
                        </a:rPr>
                        <a:t>35 </a:t>
                      </a:r>
                      <a:r>
                        <a:rPr lang="en-US" sz="1200" b="0" i="0" u="none" strike="noStrike" dirty="0">
                          <a:solidFill>
                            <a:srgbClr val="000000"/>
                          </a:solidFill>
                          <a:latin typeface="Book Antiqua"/>
                        </a:rPr>
                        <a:t>(High institutional performance </a:t>
                      </a:r>
                      <a:r>
                        <a:rPr lang="en-US" sz="1200" b="0" i="0" u="none" strike="noStrike" dirty="0" smtClean="0">
                          <a:solidFill>
                            <a:srgbClr val="000000"/>
                          </a:solidFill>
                          <a:latin typeface="Book Antiqua"/>
                        </a:rPr>
                        <a:t>) -</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rowSpan="7">
                  <a:txBody>
                    <a:bodyPr/>
                    <a:lstStyle/>
                    <a:p>
                      <a:pPr algn="ctr" fontAlgn="b"/>
                      <a:r>
                        <a:rPr lang="en-US" sz="1200" b="0" i="0" u="none" strike="noStrike" dirty="0">
                          <a:solidFill>
                            <a:srgbClr val="000000"/>
                          </a:solidFill>
                          <a:latin typeface="Book Antiqua"/>
                        </a:rPr>
                        <a:t> </a:t>
                      </a:r>
                      <a:r>
                        <a:rPr lang="en-US" sz="1200" b="0" i="0" u="none" strike="noStrike" dirty="0" smtClean="0">
                          <a:solidFill>
                            <a:srgbClr val="000000"/>
                          </a:solidFill>
                          <a:latin typeface="Book Antiqua"/>
                        </a:rPr>
                        <a:t>28-25 </a:t>
                      </a:r>
                      <a:r>
                        <a:rPr lang="en-US" sz="1200" b="0" i="0" u="none" strike="noStrike" dirty="0">
                          <a:solidFill>
                            <a:srgbClr val="000000"/>
                          </a:solidFill>
                          <a:latin typeface="Book Antiqua"/>
                        </a:rPr>
                        <a:t>(Institutional performance score</a:t>
                      </a:r>
                    </a:p>
                  </a:txBody>
                  <a:tcPr marL="5713" marR="5713" marT="5713" marB="0">
                    <a:lnL>
                      <a:noFill/>
                    </a:lnL>
                    <a:lnR>
                      <a:noFill/>
                    </a:lnR>
                    <a:lnT>
                      <a:noFill/>
                    </a:lnT>
                    <a:lnB>
                      <a:noFill/>
                    </a:lnB>
                    <a:solidFill>
                      <a:srgbClr val="C5BE97"/>
                    </a:solidFill>
                  </a:tcPr>
                </a:tc>
              </a:tr>
              <a:tr h="30471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Reducing gap between rich and poor</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in </a:t>
                      </a:r>
                      <a:r>
                        <a:rPr lang="en-US" sz="1400" b="0" i="0" u="none" strike="noStrike" dirty="0">
                          <a:solidFill>
                            <a:srgbClr val="000000"/>
                          </a:solidFill>
                          <a:latin typeface="Book Antiqua"/>
                        </a:rPr>
                        <a:t>reducing gap between rich and poor?</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a:solidFill>
                          <a:srgbClr val="000000"/>
                        </a:solidFill>
                        <a:latin typeface="Book Antiqua"/>
                      </a:endParaRPr>
                    </a:p>
                  </a:txBody>
                  <a:tcPr marL="5713" marR="5713" marT="5713" marB="0">
                    <a:lnL>
                      <a:noFill/>
                    </a:lnL>
                    <a:lnR>
                      <a:noFill/>
                    </a:lnR>
                    <a:lnT>
                      <a:noFill/>
                    </a:lnT>
                    <a:lnB>
                      <a:noFill/>
                    </a:lnB>
                    <a:solidFill>
                      <a:srgbClr val="C5BE97"/>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Fighting corruption</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in </a:t>
                      </a:r>
                      <a:r>
                        <a:rPr lang="en-US" sz="1400" b="0" i="0" u="none" strike="noStrike" dirty="0">
                          <a:solidFill>
                            <a:srgbClr val="000000"/>
                          </a:solidFill>
                          <a:latin typeface="Book Antiqua"/>
                        </a:rPr>
                        <a:t>fighting corruption?</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r>
              <a:tr h="30471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a:solidFill>
                            <a:srgbClr val="000000"/>
                          </a:solidFill>
                          <a:latin typeface="Book Antiqua"/>
                        </a:rPr>
                        <a:t>Preserving culture and traditions</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in </a:t>
                      </a:r>
                      <a:r>
                        <a:rPr lang="en-US" sz="1400" b="0" i="0" u="none" strike="noStrike" dirty="0">
                          <a:solidFill>
                            <a:srgbClr val="000000"/>
                          </a:solidFill>
                          <a:latin typeface="Book Antiqua"/>
                        </a:rPr>
                        <a:t>preserving culture and traditions?</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a:solidFill>
                            <a:srgbClr val="000000"/>
                          </a:solidFill>
                          <a:latin typeface="Book Antiqua"/>
                        </a:rPr>
                        <a:t>Protecting environment</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in </a:t>
                      </a:r>
                      <a:r>
                        <a:rPr lang="en-US" sz="1400" b="0" i="0" u="none" strike="noStrike" dirty="0">
                          <a:solidFill>
                            <a:srgbClr val="000000"/>
                          </a:solidFill>
                          <a:latin typeface="Book Antiqua"/>
                        </a:rPr>
                        <a:t>protecting environment?</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r>
              <a:tr h="30471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a:solidFill>
                            <a:srgbClr val="000000"/>
                          </a:solidFill>
                          <a:latin typeface="Book Antiqua"/>
                        </a:rPr>
                        <a:t>Providing educational needs</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in providing </a:t>
                      </a:r>
                      <a:r>
                        <a:rPr lang="en-US" sz="1400" b="0" i="0" u="none" strike="noStrike" dirty="0">
                          <a:solidFill>
                            <a:srgbClr val="000000"/>
                          </a:solidFill>
                          <a:latin typeface="Book Antiqua"/>
                        </a:rPr>
                        <a:t>educational needs?</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a:solidFill>
                            <a:srgbClr val="000000"/>
                          </a:solidFill>
                          <a:latin typeface="Book Antiqua"/>
                        </a:rPr>
                        <a:t>Improving health services</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n </a:t>
                      </a:r>
                      <a:r>
                        <a:rPr lang="en-US" sz="1400" b="0" i="0" u="none" strike="noStrike" dirty="0">
                          <a:solidFill>
                            <a:srgbClr val="000000"/>
                          </a:solidFill>
                          <a:latin typeface="Book Antiqua"/>
                        </a:rPr>
                        <a:t>improving health services?</a:t>
                      </a:r>
                    </a:p>
                  </a:txBody>
                  <a:tcPr marL="5713" marR="5713" marT="5713" marB="0">
                    <a:lnL>
                      <a:noFill/>
                    </a:lnL>
                    <a:lnR>
                      <a:noFill/>
                    </a:lnR>
                    <a:lnT>
                      <a:noFill/>
                    </a:lnT>
                    <a:lnB>
                      <a:noFill/>
                    </a:lnB>
                    <a:solidFill>
                      <a:srgbClr val="C5BE97"/>
                    </a:solidFill>
                  </a:tcPr>
                </a:tc>
                <a:tc vMerge="1">
                  <a:txBody>
                    <a:bodyPr/>
                    <a:lstStyle/>
                    <a:p>
                      <a:endParaRPr lang="en-US"/>
                    </a:p>
                  </a:txBody>
                  <a:tcPr/>
                </a:tc>
                <a:tc vMerge="1">
                  <a:txBody>
                    <a:bodyPr/>
                    <a:lstStyle/>
                    <a:p>
                      <a:pPr algn="l" fontAlgn="b"/>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r>
              <a:tr h="354719">
                <a:tc>
                  <a:txBody>
                    <a:bodyPr/>
                    <a:lstStyle/>
                    <a:p>
                      <a:pPr algn="l" fontAlgn="b"/>
                      <a:r>
                        <a:rPr lang="en-US" sz="1400" b="0" i="0" u="none" strike="noStrike" dirty="0">
                          <a:solidFill>
                            <a:srgbClr val="000000"/>
                          </a:solidFill>
                          <a:latin typeface="Book Antiqua"/>
                        </a:rPr>
                        <a:t>Fundamental Rights</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Freedom of </a:t>
                      </a:r>
                      <a:r>
                        <a:rPr lang="en-US" sz="1200" b="0" i="0" u="none" strike="noStrike" dirty="0" smtClean="0">
                          <a:solidFill>
                            <a:srgbClr val="000000"/>
                          </a:solidFill>
                          <a:latin typeface="Book Antiqua"/>
                        </a:rPr>
                        <a:t>speech</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1" i="0" u="none" strike="noStrike" dirty="0">
                          <a:solidFill>
                            <a:srgbClr val="000000"/>
                          </a:solidFill>
                          <a:latin typeface="Book Antiqua"/>
                        </a:rPr>
                        <a:t>Do you feel that you </a:t>
                      </a:r>
                      <a:r>
                        <a:rPr lang="en-US" sz="1200" b="0" i="0" u="none" strike="noStrike" dirty="0">
                          <a:solidFill>
                            <a:srgbClr val="000000"/>
                          </a:solidFill>
                          <a:latin typeface="Book Antiqua"/>
                        </a:rPr>
                        <a:t>have right to the freedom of speech and opinion?</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Vote </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vote?</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Join </a:t>
                      </a:r>
                      <a:r>
                        <a:rPr lang="en-US" sz="1200" b="0" i="0" u="none" strike="noStrike" dirty="0">
                          <a:solidFill>
                            <a:srgbClr val="000000"/>
                          </a:solidFill>
                          <a:latin typeface="Book Antiqua"/>
                        </a:rPr>
                        <a:t>political </a:t>
                      </a:r>
                      <a:r>
                        <a:rPr lang="en-US" sz="1200" b="0" i="0" u="none" strike="noStrike" dirty="0" smtClean="0">
                          <a:solidFill>
                            <a:srgbClr val="000000"/>
                          </a:solidFill>
                          <a:latin typeface="Book Antiqua"/>
                        </a:rPr>
                        <a:t>party</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join political party of your choice?</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Form </a:t>
                      </a:r>
                      <a:r>
                        <a:rPr lang="en-US" sz="1200" b="0" i="1" u="none" strike="noStrike" dirty="0" err="1">
                          <a:solidFill>
                            <a:srgbClr val="000000"/>
                          </a:solidFill>
                          <a:latin typeface="Book Antiqua"/>
                        </a:rPr>
                        <a:t>tshogpa</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form </a:t>
                      </a:r>
                      <a:r>
                        <a:rPr lang="en-US" sz="1200" b="0" i="1" u="none" strike="noStrike" dirty="0" err="1" smtClean="0">
                          <a:solidFill>
                            <a:srgbClr val="000000"/>
                          </a:solidFill>
                          <a:latin typeface="Book Antiqua"/>
                        </a:rPr>
                        <a:t>tshogp</a:t>
                      </a:r>
                      <a:r>
                        <a:rPr lang="en-US" sz="1200" b="0" i="0" u="none" strike="noStrike" dirty="0" err="1" smtClean="0">
                          <a:solidFill>
                            <a:srgbClr val="000000"/>
                          </a:solidFill>
                          <a:latin typeface="Book Antiqua"/>
                        </a:rPr>
                        <a:t>a</a:t>
                      </a:r>
                      <a:r>
                        <a:rPr lang="en-US" sz="1200" b="0" i="0" u="none" strike="noStrike" dirty="0" smtClean="0">
                          <a:solidFill>
                            <a:srgbClr val="000000"/>
                          </a:solidFill>
                          <a:latin typeface="Book Antiqua"/>
                        </a:rPr>
                        <a:t>?</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30471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Equal </a:t>
                      </a:r>
                      <a:r>
                        <a:rPr lang="en-US" sz="1200" b="0" i="0" u="none" strike="noStrike" dirty="0" smtClean="0">
                          <a:solidFill>
                            <a:srgbClr val="000000"/>
                          </a:solidFill>
                          <a:latin typeface="Book Antiqua"/>
                        </a:rPr>
                        <a:t>access</a:t>
                      </a:r>
                      <a:r>
                        <a:rPr lang="en-US" sz="1200" b="0" i="0" u="none" strike="noStrike" baseline="0" dirty="0" smtClean="0">
                          <a:solidFill>
                            <a:srgbClr val="000000"/>
                          </a:solidFill>
                          <a:latin typeface="Book Antiqua"/>
                        </a:rPr>
                        <a:t> </a:t>
                      </a:r>
                      <a:r>
                        <a:rPr lang="en-US" sz="1200" b="0" i="0" u="none" strike="noStrike" dirty="0" smtClean="0">
                          <a:solidFill>
                            <a:srgbClr val="000000"/>
                          </a:solidFill>
                          <a:latin typeface="Book Antiqua"/>
                        </a:rPr>
                        <a:t>to </a:t>
                      </a:r>
                      <a:r>
                        <a:rPr lang="en-US" sz="1200" b="0" i="0" u="none" strike="noStrike" dirty="0">
                          <a:solidFill>
                            <a:srgbClr val="000000"/>
                          </a:solidFill>
                          <a:latin typeface="Book Antiqua"/>
                        </a:rPr>
                        <a:t>join public service</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equal access and </a:t>
                      </a:r>
                      <a:r>
                        <a:rPr lang="en-US" sz="1200" b="0" i="0" u="none" strike="noStrike" dirty="0" smtClean="0">
                          <a:solidFill>
                            <a:srgbClr val="000000"/>
                          </a:solidFill>
                          <a:latin typeface="Book Antiqua"/>
                        </a:rPr>
                        <a:t>opportunity </a:t>
                      </a:r>
                      <a:r>
                        <a:rPr lang="en-US" sz="1200" b="0" i="0" u="none" strike="noStrike" dirty="0">
                          <a:solidFill>
                            <a:srgbClr val="000000"/>
                          </a:solidFill>
                          <a:latin typeface="Book Antiqua"/>
                        </a:rPr>
                        <a:t>to join public service?</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30471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To equal pay for </a:t>
                      </a:r>
                      <a:r>
                        <a:rPr lang="en-US" sz="1200" b="0" i="0" u="none" strike="noStrike" dirty="0" smtClean="0">
                          <a:solidFill>
                            <a:srgbClr val="000000"/>
                          </a:solidFill>
                          <a:latin typeface="Book Antiqua"/>
                        </a:rPr>
                        <a:t>equal work</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equal pay for work of equal value?</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Free from </a:t>
                      </a:r>
                      <a:r>
                        <a:rPr lang="en-US" sz="1200" b="0" i="0" u="none" strike="noStrike" dirty="0" smtClean="0">
                          <a:solidFill>
                            <a:srgbClr val="000000"/>
                          </a:solidFill>
                          <a:latin typeface="Book Antiqua"/>
                        </a:rPr>
                        <a:t>discrimination</a:t>
                      </a:r>
                      <a:endParaRPr lang="en-US" sz="12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smtClean="0">
                          <a:solidFill>
                            <a:srgbClr val="000000"/>
                          </a:solidFill>
                          <a:latin typeface="Book Antiqua"/>
                        </a:rPr>
                        <a:t>have </a:t>
                      </a:r>
                      <a:r>
                        <a:rPr lang="en-US" sz="1200" b="0" i="0" u="none" strike="noStrike" dirty="0">
                          <a:solidFill>
                            <a:srgbClr val="000000"/>
                          </a:solidFill>
                          <a:latin typeface="Book Antiqua"/>
                        </a:rPr>
                        <a:t>right to the freedom from discrimination?</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DDD9C3"/>
                    </a:solidFill>
                  </a:tcPr>
                </a:tc>
              </a:tr>
              <a:tr h="354719">
                <a:tc>
                  <a:txBody>
                    <a:bodyPr/>
                    <a:lstStyle/>
                    <a:p>
                      <a:pPr algn="l" fontAlgn="b"/>
                      <a:r>
                        <a:rPr lang="en-US" sz="1400" b="0" i="0" u="none" strike="noStrike" dirty="0">
                          <a:solidFill>
                            <a:srgbClr val="000000"/>
                          </a:solidFill>
                          <a:latin typeface="Book Antiqua"/>
                        </a:rPr>
                        <a:t>Services</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Access to health </a:t>
                      </a:r>
                      <a:r>
                        <a:rPr lang="en-US" sz="1400" b="0" i="0" u="none" strike="noStrike" dirty="0" smtClean="0">
                          <a:solidFill>
                            <a:srgbClr val="000000"/>
                          </a:solidFill>
                          <a:latin typeface="Book Antiqua"/>
                        </a:rPr>
                        <a:t>care</a:t>
                      </a:r>
                      <a:endParaRPr lang="en-US" sz="14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a:solidFill>
                            <a:srgbClr val="000000"/>
                          </a:solidFill>
                          <a:latin typeface="Book Antiqua"/>
                        </a:rPr>
                        <a:t>How long does it usually take you to walk to the nearest health care centre?</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ctr" fontAlgn="b"/>
                      <a:r>
                        <a:rPr lang="en-US" sz="1200" b="0" i="0" u="none" strike="noStrike" dirty="0">
                          <a:solidFill>
                            <a:srgbClr val="000000"/>
                          </a:solidFill>
                          <a:latin typeface="Book Antiqua"/>
                        </a:rPr>
                        <a:t>&lt;60 minutes</a:t>
                      </a:r>
                    </a:p>
                  </a:txBody>
                  <a:tcPr marL="5713" marR="5713" marT="5713" marB="0">
                    <a:lnL>
                      <a:noFill/>
                    </a:lnL>
                    <a:lnR>
                      <a:noFill/>
                    </a:lnR>
                    <a:lnT>
                      <a:noFill/>
                    </a:lnT>
                    <a:lnB>
                      <a:noFill/>
                    </a:lnB>
                    <a:solidFill>
                      <a:srgbClr val="C5BE97"/>
                    </a:solidFill>
                  </a:tcPr>
                </a:tc>
              </a:tr>
              <a:tr h="179703">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Electricity</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Do you have electricity?</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C5BE97"/>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C5BE97"/>
                    </a:solidFill>
                  </a:tcPr>
                </a:tc>
              </a:tr>
              <a:tr h="417225">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Waste </a:t>
                      </a:r>
                      <a:r>
                        <a:rPr lang="en-US" sz="1400" b="0" i="0" u="none" strike="noStrike" dirty="0">
                          <a:solidFill>
                            <a:srgbClr val="000000"/>
                          </a:solidFill>
                          <a:latin typeface="Book Antiqua"/>
                        </a:rPr>
                        <a:t>disposal</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How do you dispose your household waste?</a:t>
                      </a:r>
                    </a:p>
                  </a:txBody>
                  <a:tcPr marL="5713" marR="5713" marT="5713" marB="0">
                    <a:lnL>
                      <a:noFill/>
                    </a:lnL>
                    <a:lnR>
                      <a:noFill/>
                    </a:lnR>
                    <a:lnT>
                      <a:noFill/>
                    </a:lnT>
                    <a:lnB>
                      <a:noFill/>
                    </a:lnB>
                    <a:solidFill>
                      <a:srgbClr val="C5BE97"/>
                    </a:solidFill>
                  </a:tcPr>
                </a:tc>
                <a:tc>
                  <a:txBody>
                    <a:bodyPr/>
                    <a:lstStyle/>
                    <a:p>
                      <a:pPr algn="l" fontAlgn="b"/>
                      <a:r>
                        <a:rPr lang="en-US" sz="1100" b="0" i="0" u="none" strike="noStrike" dirty="0">
                          <a:solidFill>
                            <a:srgbClr val="000000"/>
                          </a:solidFill>
                          <a:latin typeface="Book Antiqua"/>
                        </a:rPr>
                        <a:t>1 (Dump on open land)- 7 (</a:t>
                      </a:r>
                      <a:r>
                        <a:rPr lang="en-US" sz="1100" b="0" i="0" u="none" strike="noStrike" dirty="0" smtClean="0">
                          <a:solidFill>
                            <a:srgbClr val="000000"/>
                          </a:solidFill>
                          <a:latin typeface="Book Antiqua"/>
                        </a:rPr>
                        <a:t>Compost)</a:t>
                      </a:r>
                      <a:endParaRPr lang="en-US" sz="11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ctr" fontAlgn="b"/>
                      <a:r>
                        <a:rPr lang="en-US" sz="1100" b="0" i="0" u="none" strike="noStrike" dirty="0">
                          <a:solidFill>
                            <a:srgbClr val="000000"/>
                          </a:solidFill>
                          <a:latin typeface="Book Antiqua"/>
                        </a:rPr>
                        <a:t>5 (Municipal garbage pick up) or 6 (Burning) or 7 (Compositing)</a:t>
                      </a:r>
                    </a:p>
                  </a:txBody>
                  <a:tcPr marL="5713" marR="5713" marT="5713" marB="0">
                    <a:lnL>
                      <a:noFill/>
                    </a:lnL>
                    <a:lnR>
                      <a:noFill/>
                    </a:lnR>
                    <a:lnT>
                      <a:noFill/>
                    </a:lnT>
                    <a:lnB>
                      <a:noFill/>
                    </a:lnB>
                    <a:solidFill>
                      <a:srgbClr val="C5BE97"/>
                    </a:solidFill>
                  </a:tcPr>
                </a:tc>
              </a:tr>
              <a:tr h="556406">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smtClean="0">
                          <a:solidFill>
                            <a:srgbClr val="000000"/>
                          </a:solidFill>
                          <a:latin typeface="Book Antiqua"/>
                        </a:rPr>
                        <a:t>Access to water</a:t>
                      </a:r>
                      <a:endParaRPr lang="en-US" sz="14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What is the main source of water for your household?</a:t>
                      </a:r>
                    </a:p>
                  </a:txBody>
                  <a:tcPr marL="5713" marR="5713" marT="5713" marB="0">
                    <a:lnL>
                      <a:noFill/>
                    </a:lnL>
                    <a:lnR>
                      <a:noFill/>
                    </a:lnR>
                    <a:lnT>
                      <a:noFill/>
                    </a:lnT>
                    <a:lnB>
                      <a:noFill/>
                    </a:lnB>
                    <a:solidFill>
                      <a:srgbClr val="C5BE97"/>
                    </a:solidFill>
                  </a:tcPr>
                </a:tc>
                <a:tc>
                  <a:txBody>
                    <a:bodyPr/>
                    <a:lstStyle/>
                    <a:p>
                      <a:pPr algn="ctr" fontAlgn="b"/>
                      <a:r>
                        <a:rPr lang="en-US" sz="1100" b="0" i="0" u="none" strike="noStrike">
                          <a:solidFill>
                            <a:srgbClr val="000000"/>
                          </a:solidFill>
                          <a:latin typeface="Book Antiqua"/>
                        </a:rPr>
                        <a:t>1 (River, pond etc.)-8 (Piped in dwelling)</a:t>
                      </a:r>
                    </a:p>
                  </a:txBody>
                  <a:tcPr marL="5713" marR="5713" marT="5713" marB="0">
                    <a:lnL>
                      <a:noFill/>
                    </a:lnL>
                    <a:lnR>
                      <a:noFill/>
                    </a:lnR>
                    <a:lnT>
                      <a:noFill/>
                    </a:lnT>
                    <a:lnB>
                      <a:noFill/>
                    </a:lnB>
                    <a:solidFill>
                      <a:srgbClr val="C5BE97"/>
                    </a:solidFill>
                  </a:tcPr>
                </a:tc>
                <a:tc>
                  <a:txBody>
                    <a:bodyPr/>
                    <a:lstStyle/>
                    <a:p>
                      <a:pPr algn="ctr" fontAlgn="b"/>
                      <a:r>
                        <a:rPr lang="en-US" sz="1000" b="0" i="0" u="none" strike="noStrike" dirty="0">
                          <a:solidFill>
                            <a:srgbClr val="000000"/>
                          </a:solidFill>
                          <a:latin typeface="Book Antiqua"/>
                        </a:rPr>
                        <a:t>5 (Protected well) or 6 (Public outdoor tap) or 7 (Piped water outside house) or 8 (Piped in dwelling) </a:t>
                      </a:r>
                    </a:p>
                  </a:txBody>
                  <a:tcPr marL="5713" marR="5713" marT="5713" marB="0">
                    <a:lnL>
                      <a:noFill/>
                    </a:lnL>
                    <a:lnR>
                      <a:noFill/>
                    </a:lnR>
                    <a:lnT>
                      <a:noFill/>
                    </a:lnT>
                    <a:lnB>
                      <a:noFill/>
                    </a:lnB>
                    <a:solidFill>
                      <a:srgbClr val="C5BE97"/>
                    </a:solidFill>
                  </a:tcPr>
                </a:tc>
              </a:tr>
              <a:tr h="354719">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a:solidFill>
                            <a:srgbClr val="000000"/>
                          </a:solidFill>
                          <a:latin typeface="Book Antiqua"/>
                        </a:rPr>
                        <a:t>Quality of water</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How would you rate the quality of your drinking water</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1 (Very Poor)-5 (Very Good)</a:t>
                      </a:r>
                    </a:p>
                  </a:txBody>
                  <a:tcPr marL="5713" marR="5713" marT="5713" marB="0">
                    <a:lnL>
                      <a:noFill/>
                    </a:lnL>
                    <a:lnR>
                      <a:noFill/>
                    </a:lnR>
                    <a:lnT>
                      <a:noFill/>
                    </a:lnT>
                    <a:lnB>
                      <a:noFill/>
                    </a:lnB>
                    <a:solidFill>
                      <a:srgbClr val="C5BE97"/>
                    </a:solidFill>
                  </a:tcPr>
                </a:tc>
                <a:tc>
                  <a:txBody>
                    <a:bodyPr/>
                    <a:lstStyle/>
                    <a:p>
                      <a:pPr algn="ctr" fontAlgn="b"/>
                      <a:r>
                        <a:rPr lang="en-US" sz="1200" b="0" i="0" u="none" strike="noStrike" dirty="0">
                          <a:solidFill>
                            <a:srgbClr val="000000"/>
                          </a:solidFill>
                          <a:latin typeface="Book Antiqua"/>
                        </a:rPr>
                        <a:t>5 (Very Good) or 4 (Good)</a:t>
                      </a:r>
                    </a:p>
                  </a:txBody>
                  <a:tcPr marL="5713" marR="5713" marT="5713" marB="0">
                    <a:lnL>
                      <a:noFill/>
                    </a:lnL>
                    <a:lnR>
                      <a:noFill/>
                    </a:lnR>
                    <a:lnT>
                      <a:noFill/>
                    </a:lnT>
                    <a:lnB>
                      <a:noFill/>
                    </a:lnB>
                    <a:solidFill>
                      <a:srgbClr val="C5BE97"/>
                    </a:solidFill>
                  </a:tcPr>
                </a:tc>
              </a:tr>
              <a:tr h="179703">
                <a:tc rowSpan="2">
                  <a:txBody>
                    <a:bodyPr/>
                    <a:lstStyle/>
                    <a:p>
                      <a:pPr algn="l" fontAlgn="b"/>
                      <a:r>
                        <a:rPr lang="en-US" sz="1400" b="0" i="0" u="none" strike="noStrike" dirty="0">
                          <a:solidFill>
                            <a:srgbClr val="000000"/>
                          </a:solidFill>
                          <a:latin typeface="Book Antiqua"/>
                        </a:rPr>
                        <a:t>Political participation</a:t>
                      </a:r>
                    </a:p>
                  </a:txBody>
                  <a:tcPr marL="5713" marR="5713" marT="5713" marB="0">
                    <a:lnL>
                      <a:noFill/>
                    </a:lnL>
                    <a:lnR>
                      <a:noFill/>
                    </a:lnR>
                    <a:lnT>
                      <a:noFill/>
                    </a:lnT>
                    <a:lnB>
                      <a:noFill/>
                    </a:lnB>
                    <a:solidFill>
                      <a:srgbClr val="DDD9C3"/>
                    </a:solidFill>
                  </a:tcPr>
                </a:tc>
                <a:tc>
                  <a:txBody>
                    <a:bodyPr/>
                    <a:lstStyle/>
                    <a:p>
                      <a:pPr algn="l" fontAlgn="b"/>
                      <a:r>
                        <a:rPr lang="en-US" sz="1400" b="0" i="0" u="none" strike="noStrike">
                          <a:solidFill>
                            <a:srgbClr val="000000"/>
                          </a:solidFill>
                          <a:latin typeface="Book Antiqua"/>
                        </a:rPr>
                        <a:t>Election </a:t>
                      </a:r>
                    </a:p>
                  </a:txBody>
                  <a:tcPr marL="5713" marR="5713" marT="5713" marB="0">
                    <a:lnL>
                      <a:noFill/>
                    </a:lnL>
                    <a:lnR>
                      <a:noFill/>
                    </a:lnR>
                    <a:lnT>
                      <a:noFill/>
                    </a:lnT>
                    <a:lnB>
                      <a:noFill/>
                    </a:lnB>
                    <a:solidFill>
                      <a:srgbClr val="DDD9C3"/>
                    </a:solidFill>
                  </a:tcPr>
                </a:tc>
                <a:tc>
                  <a:txBody>
                    <a:bodyPr/>
                    <a:lstStyle/>
                    <a:p>
                      <a:pPr algn="l" fontAlgn="b"/>
                      <a:r>
                        <a:rPr lang="en-US" sz="1400" b="0" i="0" u="none" strike="noStrike">
                          <a:solidFill>
                            <a:srgbClr val="000000"/>
                          </a:solidFill>
                          <a:latin typeface="Book Antiqua"/>
                        </a:rPr>
                        <a:t>Will you vote in the next elections?</a:t>
                      </a:r>
                    </a:p>
                  </a:txBody>
                  <a:tcPr marL="5713" marR="5713" marT="5713" marB="0">
                    <a:lnL>
                      <a:noFill/>
                    </a:lnL>
                    <a:lnR>
                      <a:noFill/>
                    </a:lnR>
                    <a:lnT>
                      <a:noFill/>
                    </a:lnT>
                    <a:lnB>
                      <a:noFill/>
                    </a:lnB>
                    <a:solidFill>
                      <a:srgbClr val="DDD9C3"/>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200" b="0" i="0" u="none" strike="noStrike" dirty="0">
                          <a:solidFill>
                            <a:srgbClr val="000000"/>
                          </a:solidFill>
                          <a:latin typeface="Book Antiqua"/>
                        </a:rPr>
                        <a:t>1 (No)</a:t>
                      </a:r>
                    </a:p>
                  </a:txBody>
                  <a:tcPr marL="5713" marR="5713" marT="5713" marB="0">
                    <a:lnL>
                      <a:noFill/>
                    </a:lnL>
                    <a:lnR>
                      <a:noFill/>
                    </a:lnR>
                    <a:lnT>
                      <a:noFill/>
                    </a:lnT>
                    <a:lnB>
                      <a:noFill/>
                    </a:lnB>
                    <a:solidFill>
                      <a:srgbClr val="DDD9C3"/>
                    </a:solidFill>
                  </a:tcPr>
                </a:tc>
              </a:tr>
              <a:tr h="354719">
                <a:tc vMerge="1">
                  <a:txBody>
                    <a:bodyPr/>
                    <a:lstStyle/>
                    <a:p>
                      <a:endParaRPr lang="en-US"/>
                    </a:p>
                  </a:txBody>
                  <a:tcPr/>
                </a:tc>
                <a:tc>
                  <a:txBody>
                    <a:bodyPr/>
                    <a:lstStyle/>
                    <a:p>
                      <a:pPr algn="l" fontAlgn="b"/>
                      <a:r>
                        <a:rPr lang="en-US" sz="1400" b="0" i="0" u="none" strike="noStrike">
                          <a:solidFill>
                            <a:srgbClr val="000000"/>
                          </a:solidFill>
                          <a:latin typeface="Book Antiqua"/>
                        </a:rPr>
                        <a:t>Zomdue participation</a:t>
                      </a:r>
                    </a:p>
                  </a:txBody>
                  <a:tcPr marL="5713" marR="5713" marT="5713" marB="0">
                    <a:lnL>
                      <a:noFill/>
                    </a:lnL>
                    <a:lnR>
                      <a:noFill/>
                    </a:lnR>
                    <a:lnT>
                      <a:noFill/>
                    </a:lnT>
                    <a:lnB>
                      <a:noFill/>
                    </a:lnB>
                    <a:solidFill>
                      <a:srgbClr val="DDD9C3"/>
                    </a:solidFill>
                  </a:tcPr>
                </a:tc>
                <a:tc gridSpan="2">
                  <a:txBody>
                    <a:bodyPr/>
                    <a:lstStyle/>
                    <a:p>
                      <a:pPr algn="l" fontAlgn="b"/>
                      <a:r>
                        <a:rPr lang="en-US" sz="1400" b="0" i="0" u="none" strike="noStrike" dirty="0">
                          <a:solidFill>
                            <a:srgbClr val="000000"/>
                          </a:solidFill>
                          <a:latin typeface="Book Antiqua"/>
                        </a:rPr>
                        <a:t>The frequency of </a:t>
                      </a:r>
                      <a:r>
                        <a:rPr lang="en-US" sz="1400" b="0" i="0" u="none" strike="noStrike" dirty="0" err="1">
                          <a:solidFill>
                            <a:srgbClr val="000000"/>
                          </a:solidFill>
                          <a:latin typeface="Book Antiqua"/>
                        </a:rPr>
                        <a:t>zomdue</a:t>
                      </a:r>
                      <a:r>
                        <a:rPr lang="en-US" sz="1400" b="0" i="0" u="none" strike="noStrike" dirty="0">
                          <a:solidFill>
                            <a:srgbClr val="000000"/>
                          </a:solidFill>
                          <a:latin typeface="Book Antiqua"/>
                        </a:rPr>
                        <a:t> attendance in the past 12 months</a:t>
                      </a:r>
                    </a:p>
                  </a:txBody>
                  <a:tcPr marL="5713" marR="5713" marT="5713" marB="0">
                    <a:lnL>
                      <a:noFill/>
                    </a:lnL>
                    <a:lnR>
                      <a:noFill/>
                    </a:lnR>
                    <a:lnT>
                      <a:noFill/>
                    </a:lnT>
                    <a:lnB>
                      <a:noFill/>
                    </a:lnB>
                    <a:solidFill>
                      <a:srgbClr val="DDD9C3"/>
                    </a:solidFill>
                  </a:tcPr>
                </a:tc>
                <a:tc hMerge="1">
                  <a:txBody>
                    <a:bodyPr/>
                    <a:lstStyle/>
                    <a:p>
                      <a:endParaRPr lang="en-US"/>
                    </a:p>
                  </a:txBody>
                  <a:tcPr/>
                </a:tc>
                <a:tc>
                  <a:txBody>
                    <a:bodyPr/>
                    <a:lstStyle/>
                    <a:p>
                      <a:pPr algn="ctr" fontAlgn="b"/>
                      <a:r>
                        <a:rPr lang="en-US" sz="1400" b="0" i="0" u="none" strike="noStrike" dirty="0">
                          <a:solidFill>
                            <a:srgbClr val="000000"/>
                          </a:solidFill>
                          <a:latin typeface="Book Antiqua"/>
                        </a:rPr>
                        <a:t>At least once</a:t>
                      </a:r>
                    </a:p>
                  </a:txBody>
                  <a:tcPr marL="5713" marR="5713" marT="5713" marB="0">
                    <a:lnL>
                      <a:noFill/>
                    </a:lnL>
                    <a:lnR>
                      <a:noFill/>
                    </a:lnR>
                    <a:lnT>
                      <a:noFill/>
                    </a:lnT>
                    <a:lnB>
                      <a:noFill/>
                    </a:lnB>
                    <a:solidFill>
                      <a:srgbClr val="DDD9C3"/>
                    </a:solidFill>
                  </a:tcPr>
                </a:tc>
              </a:tr>
            </a:tbl>
          </a:graphicData>
        </a:graphic>
      </p:graphicFrame>
      <p:sp>
        <p:nvSpPr>
          <p:cNvPr id="9" name="TextBox 8"/>
          <p:cNvSpPr txBox="1"/>
          <p:nvPr/>
        </p:nvSpPr>
        <p:spPr>
          <a:xfrm>
            <a:off x="4038600" y="152400"/>
            <a:ext cx="3886200" cy="369332"/>
          </a:xfrm>
          <a:prstGeom prst="rect">
            <a:avLst/>
          </a:prstGeom>
          <a:noFill/>
        </p:spPr>
        <p:txBody>
          <a:bodyPr wrap="square" rtlCol="0">
            <a:spAutoFit/>
          </a:bodyPr>
          <a:lstStyle/>
          <a:p>
            <a:r>
              <a:rPr lang="en-US" dirty="0" smtClean="0">
                <a:latin typeface="Book Antiqua" pitchFamily="18" charset="0"/>
              </a:rPr>
              <a:t>Good Governance</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1517724502"/>
              </p:ext>
            </p:extLst>
          </p:nvPr>
        </p:nvGraphicFramePr>
        <p:xfrm>
          <a:off x="-2" y="838201"/>
          <a:ext cx="9144002" cy="5048292"/>
        </p:xfrm>
        <a:graphic>
          <a:graphicData uri="http://schemas.openxmlformats.org/drawingml/2006/table">
            <a:tbl>
              <a:tblPr/>
              <a:tblGrid>
                <a:gridCol w="1066801"/>
                <a:gridCol w="1905000"/>
                <a:gridCol w="3581400"/>
                <a:gridCol w="990600"/>
                <a:gridCol w="1600201"/>
              </a:tblGrid>
              <a:tr h="341561">
                <a:tc>
                  <a:txBody>
                    <a:bodyPr/>
                    <a:lstStyle/>
                    <a:p>
                      <a:pPr algn="ctr" fontAlgn="b"/>
                      <a:r>
                        <a:rPr lang="en-US" sz="1600" b="1" i="0" u="none" strike="noStrike" dirty="0">
                          <a:solidFill>
                            <a:srgbClr val="000000"/>
                          </a:solidFill>
                          <a:latin typeface="Book Antiqua"/>
                        </a:rPr>
                        <a:t>Indicator</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a:solidFill>
                            <a:srgbClr val="000000"/>
                          </a:solidFill>
                          <a:latin typeface="Book Antiqua"/>
                        </a:rPr>
                        <a:t>Sub-indicator</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a:solidFill>
                            <a:srgbClr val="000000"/>
                          </a:solidFill>
                          <a:latin typeface="Book Antiqua"/>
                        </a:rPr>
                        <a:t>Question</a:t>
                      </a: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smtClean="0">
                          <a:solidFill>
                            <a:srgbClr val="000000"/>
                          </a:solidFill>
                          <a:latin typeface="Book Antiqua"/>
                        </a:rPr>
                        <a:t>Range</a:t>
                      </a:r>
                      <a:endParaRPr lang="en-US" sz="1600" b="1"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ctr" fontAlgn="b"/>
                      <a:r>
                        <a:rPr lang="en-US" sz="1600" b="1" i="0" u="none" strike="noStrike" dirty="0" smtClean="0">
                          <a:solidFill>
                            <a:srgbClr val="000000"/>
                          </a:solidFill>
                          <a:latin typeface="Book Antiqua"/>
                        </a:rPr>
                        <a:t>Sufficiency</a:t>
                      </a:r>
                      <a:endParaRPr lang="en-US" sz="1600" b="1"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r>
              <a:tr h="495043">
                <a:tc>
                  <a:txBody>
                    <a:bodyPr/>
                    <a:lstStyle/>
                    <a:p>
                      <a:pPr algn="l" fontAlgn="b"/>
                      <a:r>
                        <a:rPr lang="en-US" sz="1800" b="0" i="0" u="none" strike="noStrike" dirty="0">
                          <a:solidFill>
                            <a:srgbClr val="000000"/>
                          </a:solidFill>
                          <a:latin typeface="Book Antiqua"/>
                        </a:rPr>
                        <a:t>Services</a:t>
                      </a:r>
                    </a:p>
                  </a:txBody>
                  <a:tcPr marL="5713" marR="5713" marT="5713" marB="0">
                    <a:lnL>
                      <a:noFill/>
                    </a:lnL>
                    <a:lnR>
                      <a:noFill/>
                    </a:lnR>
                    <a:lnT>
                      <a:noFill/>
                    </a:lnT>
                    <a:lnB>
                      <a:noFill/>
                    </a:lnB>
                    <a:solidFill>
                      <a:srgbClr val="C5BE97"/>
                    </a:solidFill>
                  </a:tcPr>
                </a:tc>
                <a:tc>
                  <a:txBody>
                    <a:bodyPr/>
                    <a:lstStyle/>
                    <a:p>
                      <a:pPr algn="l" fontAlgn="b"/>
                      <a:r>
                        <a:rPr lang="en-US" sz="1600" b="0" i="0" u="none" strike="noStrike" dirty="0">
                          <a:solidFill>
                            <a:srgbClr val="000000"/>
                          </a:solidFill>
                          <a:latin typeface="Book Antiqua"/>
                        </a:rPr>
                        <a:t>Access to health </a:t>
                      </a:r>
                      <a:r>
                        <a:rPr lang="en-US" sz="1600" b="0" i="0" u="none" strike="noStrike" dirty="0" smtClean="0">
                          <a:solidFill>
                            <a:srgbClr val="000000"/>
                          </a:solidFill>
                          <a:latin typeface="Book Antiqua"/>
                        </a:rPr>
                        <a:t>care</a:t>
                      </a:r>
                      <a:endParaRPr lang="en-US" sz="16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How long does it usually take you to walk to the nearest health care </a:t>
                      </a:r>
                      <a:r>
                        <a:rPr lang="en-US" sz="1400" b="0" i="0" u="none" strike="noStrike" dirty="0" err="1">
                          <a:solidFill>
                            <a:srgbClr val="000000"/>
                          </a:solidFill>
                          <a:latin typeface="Book Antiqua"/>
                        </a:rPr>
                        <a:t>centre</a:t>
                      </a:r>
                      <a:r>
                        <a:rPr lang="en-US" sz="1400" b="0" i="0" u="none" strike="noStrike" dirty="0">
                          <a:solidFill>
                            <a:srgbClr val="000000"/>
                          </a:solidFill>
                          <a:latin typeface="Book Antiqua"/>
                        </a:rPr>
                        <a:t>?</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ctr" fontAlgn="b"/>
                      <a:r>
                        <a:rPr lang="en-US" sz="1400" b="0" i="0" u="none" strike="noStrike" dirty="0">
                          <a:solidFill>
                            <a:srgbClr val="000000"/>
                          </a:solidFill>
                          <a:latin typeface="Book Antiqua"/>
                        </a:rPr>
                        <a:t>&lt;60 minutes</a:t>
                      </a:r>
                    </a:p>
                  </a:txBody>
                  <a:tcPr marL="5713" marR="5713" marT="5713" marB="0">
                    <a:lnL>
                      <a:noFill/>
                    </a:lnL>
                    <a:lnR>
                      <a:noFill/>
                    </a:lnR>
                    <a:lnT>
                      <a:noFill/>
                    </a:lnT>
                    <a:lnB>
                      <a:noFill/>
                    </a:lnB>
                    <a:solidFill>
                      <a:srgbClr val="C5BE97"/>
                    </a:solidFill>
                  </a:tcPr>
                </a:tc>
              </a:tr>
              <a:tr h="250792">
                <a:tc>
                  <a:txBody>
                    <a:bodyPr/>
                    <a:lstStyle/>
                    <a:p>
                      <a:pPr algn="l" fontAlgn="b"/>
                      <a:r>
                        <a:rPr lang="en-US" sz="18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600" b="0" i="0" u="none" strike="noStrike" dirty="0">
                          <a:solidFill>
                            <a:srgbClr val="000000"/>
                          </a:solidFill>
                          <a:latin typeface="Book Antiqua"/>
                        </a:rPr>
                        <a:t>Electricity</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Do you have electricity?</a:t>
                      </a:r>
                    </a:p>
                  </a:txBody>
                  <a:tcPr marL="5713" marR="5713" marT="5713" marB="0">
                    <a:lnL>
                      <a:noFill/>
                    </a:lnL>
                    <a:lnR>
                      <a:noFill/>
                    </a:lnR>
                    <a:lnT>
                      <a:noFill/>
                    </a:lnT>
                    <a:lnB>
                      <a:noFill/>
                    </a:lnB>
                    <a:solidFill>
                      <a:srgbClr val="C5BE97"/>
                    </a:solidFill>
                  </a:tcPr>
                </a:tc>
                <a:tc>
                  <a:txBody>
                    <a:bodyPr/>
                    <a:lstStyle/>
                    <a:p>
                      <a:pPr algn="l" fontAlgn="b"/>
                      <a:r>
                        <a:rPr lang="en-US" sz="1200" b="0" i="0" u="none" strike="noStrike" dirty="0">
                          <a:solidFill>
                            <a:srgbClr val="000000"/>
                          </a:solidFill>
                          <a:latin typeface="Book Antiqua"/>
                        </a:rPr>
                        <a:t>1 (No)-2 (Yes)</a:t>
                      </a:r>
                    </a:p>
                  </a:txBody>
                  <a:tcPr marL="5713" marR="5713" marT="5713" marB="0">
                    <a:lnL>
                      <a:noFill/>
                    </a:lnL>
                    <a:lnR>
                      <a:noFill/>
                    </a:lnR>
                    <a:lnT>
                      <a:noFill/>
                    </a:lnT>
                    <a:lnB>
                      <a:noFill/>
                    </a:lnB>
                    <a:solidFill>
                      <a:srgbClr val="C5BE97"/>
                    </a:solidFill>
                  </a:tcPr>
                </a:tc>
                <a:tc>
                  <a:txBody>
                    <a:bodyPr/>
                    <a:lstStyle/>
                    <a:p>
                      <a:pPr algn="ctr" fontAlgn="b"/>
                      <a:r>
                        <a:rPr lang="en-US" sz="1200" b="0" i="0" u="none" strike="noStrike" dirty="0">
                          <a:solidFill>
                            <a:srgbClr val="000000"/>
                          </a:solidFill>
                          <a:latin typeface="Book Antiqua"/>
                        </a:rPr>
                        <a:t>2 (Yes)</a:t>
                      </a:r>
                    </a:p>
                  </a:txBody>
                  <a:tcPr marL="5713" marR="5713" marT="5713" marB="0">
                    <a:lnL>
                      <a:noFill/>
                    </a:lnL>
                    <a:lnR>
                      <a:noFill/>
                    </a:lnR>
                    <a:lnT>
                      <a:noFill/>
                    </a:lnT>
                    <a:lnB>
                      <a:noFill/>
                    </a:lnB>
                    <a:solidFill>
                      <a:srgbClr val="C5BE97"/>
                    </a:solidFill>
                  </a:tcPr>
                </a:tc>
              </a:tr>
              <a:tr h="582276">
                <a:tc>
                  <a:txBody>
                    <a:bodyPr/>
                    <a:lstStyle/>
                    <a:p>
                      <a:pPr algn="l" fontAlgn="b"/>
                      <a:r>
                        <a:rPr lang="en-US" sz="18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600" b="0" i="0" u="none" strike="noStrike" dirty="0" smtClean="0">
                          <a:solidFill>
                            <a:srgbClr val="000000"/>
                          </a:solidFill>
                          <a:latin typeface="Book Antiqua"/>
                        </a:rPr>
                        <a:t>Waste </a:t>
                      </a:r>
                      <a:r>
                        <a:rPr lang="en-US" sz="1600" b="0" i="0" u="none" strike="noStrike" dirty="0">
                          <a:solidFill>
                            <a:srgbClr val="000000"/>
                          </a:solidFill>
                          <a:latin typeface="Book Antiqua"/>
                        </a:rPr>
                        <a:t>disposal</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How do you dispose your household waste?</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1 (Dump on open land)- 7 (</a:t>
                      </a:r>
                      <a:r>
                        <a:rPr lang="en-US" sz="1400" b="0" i="0" u="none" strike="noStrike" dirty="0" smtClean="0">
                          <a:solidFill>
                            <a:srgbClr val="000000"/>
                          </a:solidFill>
                          <a:latin typeface="Book Antiqua"/>
                        </a:rPr>
                        <a:t>Compost)</a:t>
                      </a:r>
                      <a:endParaRPr lang="en-US" sz="14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ctr" fontAlgn="b"/>
                      <a:r>
                        <a:rPr lang="en-US" sz="1400" b="0" i="0" u="none" strike="noStrike" dirty="0">
                          <a:solidFill>
                            <a:srgbClr val="000000"/>
                          </a:solidFill>
                          <a:latin typeface="Book Antiqua"/>
                        </a:rPr>
                        <a:t>5 (Municipal garbage pick up) or 6 (Burning) or 7 (Compositing)</a:t>
                      </a:r>
                    </a:p>
                  </a:txBody>
                  <a:tcPr marL="5713" marR="5713" marT="5713" marB="0">
                    <a:lnL>
                      <a:noFill/>
                    </a:lnL>
                    <a:lnR>
                      <a:noFill/>
                    </a:lnR>
                    <a:lnT>
                      <a:noFill/>
                    </a:lnT>
                    <a:lnB>
                      <a:noFill/>
                    </a:lnB>
                    <a:solidFill>
                      <a:srgbClr val="C5BE97"/>
                    </a:solidFill>
                  </a:tcPr>
                </a:tc>
              </a:tr>
              <a:tr h="704402">
                <a:tc>
                  <a:txBody>
                    <a:bodyPr/>
                    <a:lstStyle/>
                    <a:p>
                      <a:pPr algn="l" fontAlgn="b"/>
                      <a:r>
                        <a:rPr lang="en-US" sz="18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600" b="0" i="0" u="none" strike="noStrike" dirty="0" smtClean="0">
                          <a:solidFill>
                            <a:srgbClr val="000000"/>
                          </a:solidFill>
                          <a:latin typeface="Book Antiqua"/>
                        </a:rPr>
                        <a:t>Access to water</a:t>
                      </a:r>
                      <a:endParaRPr lang="en-US" sz="1600" b="0" i="0" u="none" strike="noStrike" dirty="0">
                        <a:solidFill>
                          <a:srgbClr val="000000"/>
                        </a:solidFill>
                        <a:latin typeface="Book Antiqua"/>
                      </a:endParaRP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What is the main source of water for your household?</a:t>
                      </a:r>
                    </a:p>
                  </a:txBody>
                  <a:tcPr marL="5713" marR="5713" marT="5713" marB="0">
                    <a:lnL>
                      <a:noFill/>
                    </a:lnL>
                    <a:lnR>
                      <a:noFill/>
                    </a:lnR>
                    <a:lnT>
                      <a:noFill/>
                    </a:lnT>
                    <a:lnB>
                      <a:noFill/>
                    </a:lnB>
                    <a:solidFill>
                      <a:srgbClr val="C5BE97"/>
                    </a:solidFill>
                  </a:tcPr>
                </a:tc>
                <a:tc>
                  <a:txBody>
                    <a:bodyPr/>
                    <a:lstStyle/>
                    <a:p>
                      <a:pPr algn="ctr" fontAlgn="b"/>
                      <a:r>
                        <a:rPr lang="en-US" sz="1400" b="0" i="0" u="none" strike="noStrike">
                          <a:solidFill>
                            <a:srgbClr val="000000"/>
                          </a:solidFill>
                          <a:latin typeface="Book Antiqua"/>
                        </a:rPr>
                        <a:t>1 (River, pond etc.)-8 (Piped in dwelling)</a:t>
                      </a:r>
                    </a:p>
                  </a:txBody>
                  <a:tcPr marL="5713" marR="5713" marT="5713" marB="0">
                    <a:lnL>
                      <a:noFill/>
                    </a:lnL>
                    <a:lnR>
                      <a:noFill/>
                    </a:lnR>
                    <a:lnT>
                      <a:noFill/>
                    </a:lnT>
                    <a:lnB>
                      <a:noFill/>
                    </a:lnB>
                    <a:solidFill>
                      <a:srgbClr val="C5BE97"/>
                    </a:solidFill>
                  </a:tcPr>
                </a:tc>
                <a:tc>
                  <a:txBody>
                    <a:bodyPr/>
                    <a:lstStyle/>
                    <a:p>
                      <a:pPr algn="ctr" fontAlgn="b"/>
                      <a:r>
                        <a:rPr lang="en-US" sz="1400" b="0" i="0" u="none" strike="noStrike" dirty="0">
                          <a:solidFill>
                            <a:srgbClr val="000000"/>
                          </a:solidFill>
                          <a:latin typeface="Book Antiqua"/>
                        </a:rPr>
                        <a:t>5 (Protected well) or 6 (Public outdoor tap) or 7 (Piped water outside house) or 8 (Piped in dwelling) </a:t>
                      </a:r>
                    </a:p>
                  </a:txBody>
                  <a:tcPr marL="5713" marR="5713" marT="5713" marB="0">
                    <a:lnL>
                      <a:noFill/>
                    </a:lnL>
                    <a:lnR>
                      <a:noFill/>
                    </a:lnR>
                    <a:lnT>
                      <a:noFill/>
                    </a:lnT>
                    <a:lnB>
                      <a:noFill/>
                    </a:lnB>
                    <a:solidFill>
                      <a:srgbClr val="C5BE97"/>
                    </a:solidFill>
                  </a:tcPr>
                </a:tc>
              </a:tr>
              <a:tr h="495043">
                <a:tc>
                  <a:txBody>
                    <a:bodyPr/>
                    <a:lstStyle/>
                    <a:p>
                      <a:pPr algn="l" fontAlgn="b"/>
                      <a:r>
                        <a:rPr lang="en-US" sz="1800" b="0" i="0" u="none" strike="noStrike" dirty="0">
                          <a:solidFill>
                            <a:srgbClr val="000000"/>
                          </a:solidFill>
                          <a:latin typeface="Book Antiqua"/>
                        </a:rPr>
                        <a:t> </a:t>
                      </a:r>
                    </a:p>
                  </a:txBody>
                  <a:tcPr marL="5713" marR="5713" marT="5713" marB="0">
                    <a:lnL>
                      <a:noFill/>
                    </a:lnL>
                    <a:lnR>
                      <a:noFill/>
                    </a:lnR>
                    <a:lnT>
                      <a:noFill/>
                    </a:lnT>
                    <a:lnB>
                      <a:noFill/>
                    </a:lnB>
                    <a:solidFill>
                      <a:srgbClr val="C5BE97"/>
                    </a:solidFill>
                  </a:tcPr>
                </a:tc>
                <a:tc>
                  <a:txBody>
                    <a:bodyPr/>
                    <a:lstStyle/>
                    <a:p>
                      <a:pPr algn="l" fontAlgn="b"/>
                      <a:r>
                        <a:rPr lang="en-US" sz="1600" b="0" i="0" u="none" strike="noStrike">
                          <a:solidFill>
                            <a:srgbClr val="000000"/>
                          </a:solidFill>
                          <a:latin typeface="Book Antiqua"/>
                        </a:rPr>
                        <a:t>Quality of water</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How would you rate the quality of your drinking water</a:t>
                      </a:r>
                    </a:p>
                  </a:txBody>
                  <a:tcPr marL="5713" marR="5713" marT="5713" marB="0">
                    <a:lnL>
                      <a:noFill/>
                    </a:lnL>
                    <a:lnR>
                      <a:noFill/>
                    </a:lnR>
                    <a:lnT>
                      <a:noFill/>
                    </a:lnT>
                    <a:lnB>
                      <a:noFill/>
                    </a:lnB>
                    <a:solidFill>
                      <a:srgbClr val="C5BE97"/>
                    </a:solidFill>
                  </a:tcPr>
                </a:tc>
                <a:tc>
                  <a:txBody>
                    <a:bodyPr/>
                    <a:lstStyle/>
                    <a:p>
                      <a:pPr algn="l" fontAlgn="b"/>
                      <a:r>
                        <a:rPr lang="en-US" sz="1400" b="0" i="0" u="none" strike="noStrike" dirty="0">
                          <a:solidFill>
                            <a:srgbClr val="000000"/>
                          </a:solidFill>
                          <a:latin typeface="Book Antiqua"/>
                        </a:rPr>
                        <a:t>1 (Very Poor)-5 (Very Good)</a:t>
                      </a:r>
                    </a:p>
                  </a:txBody>
                  <a:tcPr marL="5713" marR="5713" marT="5713" marB="0">
                    <a:lnL>
                      <a:noFill/>
                    </a:lnL>
                    <a:lnR>
                      <a:noFill/>
                    </a:lnR>
                    <a:lnT>
                      <a:noFill/>
                    </a:lnT>
                    <a:lnB>
                      <a:noFill/>
                    </a:lnB>
                    <a:solidFill>
                      <a:srgbClr val="C5BE97"/>
                    </a:solidFill>
                  </a:tcPr>
                </a:tc>
                <a:tc>
                  <a:txBody>
                    <a:bodyPr/>
                    <a:lstStyle/>
                    <a:p>
                      <a:pPr algn="ctr" fontAlgn="b"/>
                      <a:r>
                        <a:rPr lang="en-US" sz="1400" b="0" i="0" u="none" strike="noStrike" dirty="0">
                          <a:solidFill>
                            <a:srgbClr val="000000"/>
                          </a:solidFill>
                          <a:latin typeface="Book Antiqua"/>
                        </a:rPr>
                        <a:t>5 (Very Good) or 4 (Good)</a:t>
                      </a:r>
                    </a:p>
                  </a:txBody>
                  <a:tcPr marL="5713" marR="5713" marT="5713" marB="0">
                    <a:lnL>
                      <a:noFill/>
                    </a:lnL>
                    <a:lnR>
                      <a:noFill/>
                    </a:lnR>
                    <a:lnT>
                      <a:noFill/>
                    </a:lnT>
                    <a:lnB>
                      <a:noFill/>
                    </a:lnB>
                    <a:solidFill>
                      <a:srgbClr val="C5BE97"/>
                    </a:solidFill>
                  </a:tcPr>
                </a:tc>
              </a:tr>
              <a:tr h="250792">
                <a:tc rowSpan="2">
                  <a:txBody>
                    <a:bodyPr/>
                    <a:lstStyle/>
                    <a:p>
                      <a:pPr algn="l" fontAlgn="b"/>
                      <a:r>
                        <a:rPr lang="en-US" sz="1800" b="0" i="0" u="none" strike="noStrike" dirty="0">
                          <a:solidFill>
                            <a:srgbClr val="000000"/>
                          </a:solidFill>
                          <a:latin typeface="Book Antiqua"/>
                        </a:rPr>
                        <a:t>Political </a:t>
                      </a:r>
                      <a:r>
                        <a:rPr lang="en-US" sz="1800" b="0" i="0" u="none" strike="noStrike" dirty="0" err="1" smtClean="0">
                          <a:solidFill>
                            <a:srgbClr val="000000"/>
                          </a:solidFill>
                          <a:latin typeface="Book Antiqua"/>
                        </a:rPr>
                        <a:t>participa-tion</a:t>
                      </a:r>
                      <a:endParaRPr lang="en-US" sz="1800" b="0" i="0" u="none" strike="noStrike" dirty="0">
                        <a:solidFill>
                          <a:srgbClr val="000000"/>
                        </a:solidFill>
                        <a:latin typeface="Book Antiqua"/>
                      </a:endParaRPr>
                    </a:p>
                  </a:txBody>
                  <a:tcPr marL="5713" marR="5713" marT="5713" marB="0">
                    <a:lnL>
                      <a:noFill/>
                    </a:lnL>
                    <a:lnR>
                      <a:noFill/>
                    </a:lnR>
                    <a:lnT>
                      <a:noFill/>
                    </a:lnT>
                    <a:lnB>
                      <a:noFill/>
                    </a:lnB>
                    <a:solidFill>
                      <a:srgbClr val="DDD9C3"/>
                    </a:solidFill>
                  </a:tcPr>
                </a:tc>
                <a:tc>
                  <a:txBody>
                    <a:bodyPr/>
                    <a:lstStyle/>
                    <a:p>
                      <a:pPr algn="l" fontAlgn="b"/>
                      <a:r>
                        <a:rPr lang="en-US" sz="1600" b="0" i="0" u="none" strike="noStrike">
                          <a:solidFill>
                            <a:srgbClr val="000000"/>
                          </a:solidFill>
                          <a:latin typeface="Book Antiqua"/>
                        </a:rPr>
                        <a:t>Election </a:t>
                      </a:r>
                    </a:p>
                  </a:txBody>
                  <a:tcPr marL="5713" marR="5713" marT="5713" marB="0">
                    <a:lnL>
                      <a:noFill/>
                    </a:lnL>
                    <a:lnR>
                      <a:noFill/>
                    </a:lnR>
                    <a:lnT>
                      <a:noFill/>
                    </a:lnT>
                    <a:lnB>
                      <a:noFill/>
                    </a:lnB>
                    <a:solidFill>
                      <a:srgbClr val="DDD9C3"/>
                    </a:solidFill>
                  </a:tcPr>
                </a:tc>
                <a:tc>
                  <a:txBody>
                    <a:bodyPr/>
                    <a:lstStyle/>
                    <a:p>
                      <a:pPr algn="l" fontAlgn="b"/>
                      <a:r>
                        <a:rPr lang="en-US" sz="1400" b="0" i="0" u="none" strike="noStrike">
                          <a:solidFill>
                            <a:srgbClr val="000000"/>
                          </a:solidFill>
                          <a:latin typeface="Book Antiqua"/>
                        </a:rPr>
                        <a:t>Will you vote in the next elections?</a:t>
                      </a:r>
                    </a:p>
                  </a:txBody>
                  <a:tcPr marL="5713" marR="5713" marT="5713" marB="0">
                    <a:lnL>
                      <a:noFill/>
                    </a:lnL>
                    <a:lnR>
                      <a:noFill/>
                    </a:lnR>
                    <a:lnT>
                      <a:noFill/>
                    </a:lnT>
                    <a:lnB>
                      <a:noFill/>
                    </a:lnB>
                    <a:solidFill>
                      <a:srgbClr val="DDD9C3"/>
                    </a:solidFill>
                  </a:tcPr>
                </a:tc>
                <a:tc>
                  <a:txBody>
                    <a:bodyPr/>
                    <a:lstStyle/>
                    <a:p>
                      <a:pPr algn="l" fontAlgn="b"/>
                      <a:r>
                        <a:rPr lang="en-US" sz="1400" b="0" i="0" u="none" strike="noStrike" dirty="0">
                          <a:solidFill>
                            <a:srgbClr val="000000"/>
                          </a:solidFill>
                          <a:latin typeface="Book Antiqua"/>
                        </a:rPr>
                        <a:t>1 (No)-2 (Yes)</a:t>
                      </a:r>
                    </a:p>
                  </a:txBody>
                  <a:tcPr marL="5713" marR="5713" marT="5713" marB="0">
                    <a:lnL>
                      <a:noFill/>
                    </a:lnL>
                    <a:lnR>
                      <a:noFill/>
                    </a:lnR>
                    <a:lnT>
                      <a:noFill/>
                    </a:lnT>
                    <a:lnB>
                      <a:noFill/>
                    </a:lnB>
                    <a:solidFill>
                      <a:srgbClr val="DDD9C3"/>
                    </a:solidFill>
                  </a:tcPr>
                </a:tc>
                <a:tc>
                  <a:txBody>
                    <a:bodyPr/>
                    <a:lstStyle/>
                    <a:p>
                      <a:pPr algn="ctr" fontAlgn="b"/>
                      <a:r>
                        <a:rPr lang="en-US" sz="1400" b="0" i="0" u="none" strike="noStrike" dirty="0">
                          <a:solidFill>
                            <a:srgbClr val="000000"/>
                          </a:solidFill>
                          <a:latin typeface="Book Antiqua"/>
                        </a:rPr>
                        <a:t>1 (No)</a:t>
                      </a:r>
                    </a:p>
                  </a:txBody>
                  <a:tcPr marL="5713" marR="5713" marT="5713" marB="0">
                    <a:lnL>
                      <a:noFill/>
                    </a:lnL>
                    <a:lnR>
                      <a:noFill/>
                    </a:lnR>
                    <a:lnT>
                      <a:noFill/>
                    </a:lnT>
                    <a:lnB>
                      <a:noFill/>
                    </a:lnB>
                    <a:solidFill>
                      <a:srgbClr val="DDD9C3"/>
                    </a:solidFill>
                  </a:tcPr>
                </a:tc>
              </a:tr>
              <a:tr h="495043">
                <a:tc vMerge="1">
                  <a:txBody>
                    <a:bodyPr/>
                    <a:lstStyle/>
                    <a:p>
                      <a:endParaRPr lang="en-US"/>
                    </a:p>
                  </a:txBody>
                  <a:tcPr/>
                </a:tc>
                <a:tc>
                  <a:txBody>
                    <a:bodyPr/>
                    <a:lstStyle/>
                    <a:p>
                      <a:pPr algn="l" fontAlgn="b"/>
                      <a:r>
                        <a:rPr lang="en-US" sz="1600" b="0" i="0" u="none" strike="noStrike" dirty="0" err="1">
                          <a:solidFill>
                            <a:srgbClr val="000000"/>
                          </a:solidFill>
                          <a:latin typeface="Book Antiqua"/>
                        </a:rPr>
                        <a:t>Zomdue</a:t>
                      </a:r>
                      <a:r>
                        <a:rPr lang="en-US" sz="1600" b="0" i="0" u="none" strike="noStrike" dirty="0">
                          <a:solidFill>
                            <a:srgbClr val="000000"/>
                          </a:solidFill>
                          <a:latin typeface="Book Antiqua"/>
                        </a:rPr>
                        <a:t> participation</a:t>
                      </a:r>
                    </a:p>
                  </a:txBody>
                  <a:tcPr marL="5713" marR="5713" marT="5713" marB="0">
                    <a:lnL>
                      <a:noFill/>
                    </a:lnL>
                    <a:lnR>
                      <a:noFill/>
                    </a:lnR>
                    <a:lnT>
                      <a:noFill/>
                    </a:lnT>
                    <a:lnB>
                      <a:noFill/>
                    </a:lnB>
                    <a:solidFill>
                      <a:srgbClr val="DDD9C3"/>
                    </a:solidFill>
                  </a:tcPr>
                </a:tc>
                <a:tc gridSpan="2">
                  <a:txBody>
                    <a:bodyPr/>
                    <a:lstStyle/>
                    <a:p>
                      <a:pPr algn="l" fontAlgn="b"/>
                      <a:r>
                        <a:rPr lang="en-US" sz="1400" b="0" i="0" u="none" strike="noStrike" dirty="0">
                          <a:solidFill>
                            <a:srgbClr val="000000"/>
                          </a:solidFill>
                          <a:latin typeface="Book Antiqua"/>
                        </a:rPr>
                        <a:t>The frequency of </a:t>
                      </a:r>
                      <a:r>
                        <a:rPr lang="en-US" sz="1400" b="0" i="0" u="none" strike="noStrike" dirty="0" err="1">
                          <a:solidFill>
                            <a:srgbClr val="000000"/>
                          </a:solidFill>
                          <a:latin typeface="Book Antiqua"/>
                        </a:rPr>
                        <a:t>zomdue</a:t>
                      </a:r>
                      <a:r>
                        <a:rPr lang="en-US" sz="1400" b="0" i="0" u="none" strike="noStrike" dirty="0">
                          <a:solidFill>
                            <a:srgbClr val="000000"/>
                          </a:solidFill>
                          <a:latin typeface="Book Antiqua"/>
                        </a:rPr>
                        <a:t> attendance in the past 12 months</a:t>
                      </a:r>
                    </a:p>
                  </a:txBody>
                  <a:tcPr marL="5713" marR="5713" marT="5713" marB="0">
                    <a:lnL>
                      <a:noFill/>
                    </a:lnL>
                    <a:lnR>
                      <a:noFill/>
                    </a:lnR>
                    <a:lnT>
                      <a:noFill/>
                    </a:lnT>
                    <a:lnB>
                      <a:noFill/>
                    </a:lnB>
                    <a:solidFill>
                      <a:srgbClr val="DDD9C3"/>
                    </a:solidFill>
                  </a:tcPr>
                </a:tc>
                <a:tc hMerge="1">
                  <a:txBody>
                    <a:bodyPr/>
                    <a:lstStyle/>
                    <a:p>
                      <a:endParaRPr lang="en-US"/>
                    </a:p>
                  </a:txBody>
                  <a:tcPr/>
                </a:tc>
                <a:tc>
                  <a:txBody>
                    <a:bodyPr/>
                    <a:lstStyle/>
                    <a:p>
                      <a:pPr algn="ctr" fontAlgn="b"/>
                      <a:r>
                        <a:rPr lang="en-US" sz="1400" b="0" i="0" u="none" strike="noStrike" dirty="0">
                          <a:solidFill>
                            <a:srgbClr val="000000"/>
                          </a:solidFill>
                          <a:latin typeface="Book Antiqua"/>
                        </a:rPr>
                        <a:t>At least once</a:t>
                      </a:r>
                    </a:p>
                  </a:txBody>
                  <a:tcPr marL="5713" marR="5713" marT="5713" marB="0">
                    <a:lnL>
                      <a:noFill/>
                    </a:lnL>
                    <a:lnR>
                      <a:noFill/>
                    </a:lnR>
                    <a:lnT>
                      <a:noFill/>
                    </a:lnT>
                    <a:lnB>
                      <a:noFill/>
                    </a:lnB>
                    <a:solidFill>
                      <a:srgbClr val="DDD9C3"/>
                    </a:solidFill>
                  </a:tcPr>
                </a:tc>
              </a:tr>
            </a:tbl>
          </a:graphicData>
        </a:graphic>
      </p:graphicFrame>
      <p:sp>
        <p:nvSpPr>
          <p:cNvPr id="9" name="TextBox 8"/>
          <p:cNvSpPr txBox="1"/>
          <p:nvPr/>
        </p:nvSpPr>
        <p:spPr>
          <a:xfrm>
            <a:off x="4038600" y="152400"/>
            <a:ext cx="3886200" cy="369332"/>
          </a:xfrm>
          <a:prstGeom prst="rect">
            <a:avLst/>
          </a:prstGeom>
          <a:noFill/>
        </p:spPr>
        <p:txBody>
          <a:bodyPr wrap="square" rtlCol="0">
            <a:spAutoFit/>
          </a:bodyPr>
          <a:lstStyle/>
          <a:p>
            <a:r>
              <a:rPr lang="en-US" dirty="0" smtClean="0">
                <a:latin typeface="Book Antiqua" pitchFamily="18" charset="0"/>
              </a:rPr>
              <a:t>Good Governance (cont’d)</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2823103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2448519536"/>
              </p:ext>
            </p:extLst>
          </p:nvPr>
        </p:nvGraphicFramePr>
        <p:xfrm>
          <a:off x="0" y="533403"/>
          <a:ext cx="9144001" cy="5964722"/>
        </p:xfrm>
        <a:graphic>
          <a:graphicData uri="http://schemas.openxmlformats.org/drawingml/2006/table">
            <a:tbl>
              <a:tblPr/>
              <a:tblGrid>
                <a:gridCol w="1106274"/>
                <a:gridCol w="1789825"/>
                <a:gridCol w="3123701"/>
                <a:gridCol w="1589208"/>
                <a:gridCol w="1534993"/>
              </a:tblGrid>
              <a:tr h="269127">
                <a:tc>
                  <a:txBody>
                    <a:bodyPr/>
                    <a:lstStyle/>
                    <a:p>
                      <a:pPr algn="ctr" fontAlgn="b"/>
                      <a:r>
                        <a:rPr lang="en-US" sz="1100" b="1" i="0" u="none" strike="noStrike" dirty="0">
                          <a:solidFill>
                            <a:srgbClr val="000000"/>
                          </a:solidFill>
                          <a:latin typeface="Book Antiqua"/>
                        </a:rPr>
                        <a:t>Indicator</a:t>
                      </a:r>
                    </a:p>
                  </a:txBody>
                  <a:tcPr marL="6000" marR="6000" marT="6000" marB="0" anchor="b">
                    <a:lnL>
                      <a:noFill/>
                    </a:lnL>
                    <a:lnR>
                      <a:noFill/>
                    </a:lnR>
                    <a:lnT>
                      <a:noFill/>
                    </a:lnT>
                    <a:lnB>
                      <a:noFill/>
                    </a:lnB>
                    <a:solidFill>
                      <a:srgbClr val="F2DDDC"/>
                    </a:solidFill>
                  </a:tcPr>
                </a:tc>
                <a:tc>
                  <a:txBody>
                    <a:bodyPr/>
                    <a:lstStyle/>
                    <a:p>
                      <a:pPr algn="ctr" fontAlgn="b"/>
                      <a:r>
                        <a:rPr lang="en-US" sz="1100" b="1" i="0" u="none" strike="noStrike">
                          <a:solidFill>
                            <a:srgbClr val="000000"/>
                          </a:solidFill>
                          <a:latin typeface="Book Antiqua"/>
                        </a:rPr>
                        <a:t>Sub-indicator</a:t>
                      </a:r>
                    </a:p>
                  </a:txBody>
                  <a:tcPr marL="6000" marR="6000" marT="6000" marB="0" anchor="b">
                    <a:lnL>
                      <a:noFill/>
                    </a:lnL>
                    <a:lnR>
                      <a:noFill/>
                    </a:lnR>
                    <a:lnT>
                      <a:noFill/>
                    </a:lnT>
                    <a:lnB>
                      <a:noFill/>
                    </a:lnB>
                    <a:solidFill>
                      <a:srgbClr val="F2DDDC"/>
                    </a:solidFill>
                  </a:tcPr>
                </a:tc>
                <a:tc>
                  <a:txBody>
                    <a:bodyPr/>
                    <a:lstStyle/>
                    <a:p>
                      <a:pPr algn="ctr" fontAlgn="b"/>
                      <a:r>
                        <a:rPr lang="en-US" sz="1100" b="1" i="0" u="none" strike="noStrike">
                          <a:solidFill>
                            <a:srgbClr val="000000"/>
                          </a:solidFill>
                          <a:latin typeface="Book Antiqua"/>
                        </a:rPr>
                        <a:t>Question</a:t>
                      </a:r>
                    </a:p>
                  </a:txBody>
                  <a:tcPr marL="6000" marR="6000" marT="6000" marB="0" anchor="b">
                    <a:lnL>
                      <a:noFill/>
                    </a:lnL>
                    <a:lnR>
                      <a:noFill/>
                    </a:lnR>
                    <a:lnT>
                      <a:noFill/>
                    </a:lnT>
                    <a:lnB>
                      <a:noFill/>
                    </a:lnB>
                    <a:solidFill>
                      <a:srgbClr val="F2DDDC"/>
                    </a:solidFill>
                  </a:tcPr>
                </a:tc>
                <a:tc>
                  <a:txBody>
                    <a:bodyPr/>
                    <a:lstStyle/>
                    <a:p>
                      <a:pPr algn="ctr" fontAlgn="b"/>
                      <a:r>
                        <a:rPr lang="en-US" sz="1100" b="1" i="0" u="none" strike="noStrike" dirty="0">
                          <a:solidFill>
                            <a:srgbClr val="000000"/>
                          </a:solidFill>
                          <a:latin typeface="Book Antiqua"/>
                        </a:rPr>
                        <a:t>Response </a:t>
                      </a:r>
                      <a:r>
                        <a:rPr lang="en-US" sz="1100" b="1" i="0" u="none" strike="noStrike" dirty="0" smtClean="0">
                          <a:solidFill>
                            <a:srgbClr val="000000"/>
                          </a:solidFill>
                          <a:latin typeface="Book Antiqua"/>
                        </a:rPr>
                        <a:t>range</a:t>
                      </a:r>
                      <a:endParaRPr lang="en-US" sz="1100" b="1" i="0" u="none" strike="noStrike" dirty="0">
                        <a:solidFill>
                          <a:srgbClr val="000000"/>
                        </a:solidFill>
                        <a:latin typeface="Book Antiqua"/>
                      </a:endParaRPr>
                    </a:p>
                  </a:txBody>
                  <a:tcPr marL="6000" marR="6000" marT="6000" marB="0" anchor="b">
                    <a:lnL>
                      <a:noFill/>
                    </a:lnL>
                    <a:lnR>
                      <a:noFill/>
                    </a:lnR>
                    <a:lnT>
                      <a:noFill/>
                    </a:lnT>
                    <a:lnB>
                      <a:noFill/>
                    </a:lnB>
                    <a:solidFill>
                      <a:srgbClr val="F2DDDC"/>
                    </a:solidFill>
                  </a:tcPr>
                </a:tc>
                <a:tc>
                  <a:txBody>
                    <a:bodyPr/>
                    <a:lstStyle/>
                    <a:p>
                      <a:pPr algn="ctr" fontAlgn="b"/>
                      <a:r>
                        <a:rPr lang="en-US" sz="1100" b="1" i="0" u="none" strike="noStrike" dirty="0" smtClean="0">
                          <a:solidFill>
                            <a:srgbClr val="000000"/>
                          </a:solidFill>
                          <a:latin typeface="Book Antiqua"/>
                        </a:rPr>
                        <a:t>Sufficiency threshold</a:t>
                      </a:r>
                      <a:endParaRPr lang="en-US" sz="1100" b="1" i="0" u="none" strike="noStrike" dirty="0">
                        <a:solidFill>
                          <a:srgbClr val="000000"/>
                        </a:solidFill>
                        <a:latin typeface="Book Antiqua"/>
                      </a:endParaRPr>
                    </a:p>
                  </a:txBody>
                  <a:tcPr marL="6000" marR="6000" marT="6000" marB="0" anchor="b">
                    <a:lnL>
                      <a:noFill/>
                    </a:lnL>
                    <a:lnR>
                      <a:noFill/>
                    </a:lnR>
                    <a:lnT>
                      <a:noFill/>
                    </a:lnT>
                    <a:lnB>
                      <a:noFill/>
                    </a:lnB>
                    <a:solidFill>
                      <a:srgbClr val="F2DDDC"/>
                    </a:solidFill>
                  </a:tcPr>
                </a:tc>
              </a:tr>
              <a:tr h="604490">
                <a:tc>
                  <a:txBody>
                    <a:bodyPr/>
                    <a:lstStyle/>
                    <a:p>
                      <a:pPr algn="l" fontAlgn="b"/>
                      <a:r>
                        <a:rPr lang="en-US" sz="1600" b="0" i="0" u="none" strike="noStrike" dirty="0" smtClean="0">
                          <a:solidFill>
                            <a:srgbClr val="000000"/>
                          </a:solidFill>
                          <a:latin typeface="Book Antiqua"/>
                        </a:rPr>
                        <a:t>Donation </a:t>
                      </a:r>
                      <a:r>
                        <a:rPr lang="en-US" sz="1600" b="0" i="0" u="none" strike="noStrike" dirty="0">
                          <a:solidFill>
                            <a:srgbClr val="000000"/>
                          </a:solidFill>
                          <a:latin typeface="Book Antiqua"/>
                        </a:rPr>
                        <a:t>(time &amp; money)</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dirty="0" smtClean="0">
                          <a:solidFill>
                            <a:srgbClr val="000000"/>
                          </a:solidFill>
                          <a:latin typeface="Book Antiqua"/>
                        </a:rPr>
                        <a:t>Donations</a:t>
                      </a:r>
                      <a:endParaRPr lang="en-US" sz="1400" b="0" i="0" u="none" strike="noStrike" dirty="0">
                        <a:solidFill>
                          <a:srgbClr val="000000"/>
                        </a:solidFill>
                        <a:latin typeface="Book Antiqua"/>
                      </a:endParaRP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In the past 12 months, did you donate money?</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Amount of donation made in a year</a:t>
                      </a:r>
                    </a:p>
                  </a:txBody>
                  <a:tcPr marL="6000" marR="6000" marT="6000" marB="0">
                    <a:lnL>
                      <a:noFill/>
                    </a:lnL>
                    <a:lnR>
                      <a:noFill/>
                    </a:lnR>
                    <a:lnT>
                      <a:noFill/>
                    </a:lnT>
                    <a:lnB>
                      <a:noFill/>
                    </a:lnB>
                    <a:solidFill>
                      <a:srgbClr val="E6B9B8"/>
                    </a:solidFill>
                  </a:tcPr>
                </a:tc>
                <a:tc>
                  <a:txBody>
                    <a:bodyPr/>
                    <a:lstStyle/>
                    <a:p>
                      <a:pPr algn="ctr" fontAlgn="b"/>
                      <a:r>
                        <a:rPr lang="en-US" sz="1400" b="0" i="0" u="none" strike="noStrike">
                          <a:solidFill>
                            <a:srgbClr val="000000"/>
                          </a:solidFill>
                          <a:latin typeface="Book Antiqua"/>
                        </a:rPr>
                        <a:t>More than 10% of annual household income</a:t>
                      </a:r>
                    </a:p>
                  </a:txBody>
                  <a:tcPr marL="6000" marR="6000" marT="6000" marB="0">
                    <a:lnL>
                      <a:noFill/>
                    </a:lnL>
                    <a:lnR>
                      <a:noFill/>
                    </a:lnR>
                    <a:lnT>
                      <a:noFill/>
                    </a:lnT>
                    <a:lnB>
                      <a:noFill/>
                    </a:lnB>
                    <a:solidFill>
                      <a:srgbClr val="E6B9B8"/>
                    </a:solidFill>
                  </a:tcPr>
                </a:tc>
              </a:tr>
              <a:tr h="461359">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dirty="0" smtClean="0">
                          <a:solidFill>
                            <a:srgbClr val="000000"/>
                          </a:solidFill>
                          <a:latin typeface="Book Antiqua"/>
                        </a:rPr>
                        <a:t>Days volunteer</a:t>
                      </a:r>
                      <a:endParaRPr lang="en-US" sz="1400" b="0" i="0" u="none" strike="noStrike" dirty="0">
                        <a:solidFill>
                          <a:srgbClr val="000000"/>
                        </a:solidFill>
                        <a:latin typeface="Book Antiqua"/>
                      </a:endParaRP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During the past 12 months, how many days did you volunteer?</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Number of days volunteered</a:t>
                      </a:r>
                    </a:p>
                  </a:txBody>
                  <a:tcPr marL="6000" marR="6000" marT="6000" marB="0">
                    <a:lnL>
                      <a:noFill/>
                    </a:lnL>
                    <a:lnR>
                      <a:noFill/>
                    </a:lnR>
                    <a:lnT>
                      <a:noFill/>
                    </a:lnT>
                    <a:lnB>
                      <a:noFill/>
                    </a:lnB>
                    <a:solidFill>
                      <a:srgbClr val="E6B9B8"/>
                    </a:solidFill>
                  </a:tcPr>
                </a:tc>
                <a:tc>
                  <a:txBody>
                    <a:bodyPr/>
                    <a:lstStyle/>
                    <a:p>
                      <a:pPr algn="ctr" fontAlgn="b"/>
                      <a:r>
                        <a:rPr lang="en-US" sz="1400" b="0" i="0" u="none" strike="noStrike">
                          <a:solidFill>
                            <a:srgbClr val="000000"/>
                          </a:solidFill>
                          <a:latin typeface="Book Antiqua"/>
                        </a:rPr>
                        <a:t>National average- More than 17 days</a:t>
                      </a:r>
                    </a:p>
                  </a:txBody>
                  <a:tcPr marL="6000" marR="6000" marT="6000" marB="0">
                    <a:lnL>
                      <a:noFill/>
                    </a:lnL>
                    <a:lnR>
                      <a:noFill/>
                    </a:lnR>
                    <a:lnT>
                      <a:noFill/>
                    </a:lnT>
                    <a:lnB>
                      <a:noFill/>
                    </a:lnB>
                    <a:solidFill>
                      <a:srgbClr val="E6B9B8"/>
                    </a:solidFill>
                  </a:tcPr>
                </a:tc>
              </a:tr>
              <a:tr h="461359">
                <a:tc>
                  <a:txBody>
                    <a:bodyPr/>
                    <a:lstStyle/>
                    <a:p>
                      <a:pPr algn="l" fontAlgn="b"/>
                      <a:r>
                        <a:rPr lang="en-US" sz="1600" b="0" i="0" u="none" strike="noStrike" dirty="0">
                          <a:solidFill>
                            <a:srgbClr val="000000"/>
                          </a:solidFill>
                          <a:latin typeface="Book Antiqua"/>
                        </a:rPr>
                        <a:t>Community relationship </a:t>
                      </a:r>
                    </a:p>
                  </a:txBody>
                  <a:tcPr marL="6000" marR="6000" marT="6000" marB="0" anchor="b">
                    <a:lnL>
                      <a:noFill/>
                    </a:lnL>
                    <a:lnR>
                      <a:noFill/>
                    </a:lnR>
                    <a:lnT>
                      <a:noFill/>
                    </a:lnT>
                    <a:lnB>
                      <a:noFill/>
                    </a:lnB>
                    <a:solidFill>
                      <a:srgbClr val="F2DDDC"/>
                    </a:solidFill>
                  </a:tcPr>
                </a:tc>
                <a:tc>
                  <a:txBody>
                    <a:bodyPr/>
                    <a:lstStyle/>
                    <a:p>
                      <a:pPr algn="l" fontAlgn="b"/>
                      <a:r>
                        <a:rPr lang="en-US" sz="1400" b="0" i="0" u="none" strike="noStrike" dirty="0" smtClean="0">
                          <a:solidFill>
                            <a:srgbClr val="000000"/>
                          </a:solidFill>
                          <a:latin typeface="Book Antiqua"/>
                        </a:rPr>
                        <a:t>Sense </a:t>
                      </a:r>
                      <a:r>
                        <a:rPr lang="en-US" sz="1400" b="0" i="0" u="none" strike="noStrike" dirty="0">
                          <a:solidFill>
                            <a:srgbClr val="000000"/>
                          </a:solidFill>
                          <a:latin typeface="Book Antiqua"/>
                        </a:rPr>
                        <a:t>of </a:t>
                      </a:r>
                      <a:r>
                        <a:rPr lang="en-US" sz="1400" b="0" i="0" u="none" strike="noStrike" dirty="0" smtClean="0">
                          <a:solidFill>
                            <a:srgbClr val="000000"/>
                          </a:solidFill>
                          <a:latin typeface="Book Antiqua"/>
                        </a:rPr>
                        <a:t>belonging</a:t>
                      </a:r>
                      <a:endParaRPr lang="en-US" sz="1400" b="0" i="0" u="none" strike="noStrike" dirty="0">
                        <a:solidFill>
                          <a:srgbClr val="000000"/>
                        </a:solidFill>
                        <a:latin typeface="Book Antiqua"/>
                      </a:endParaRP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dirty="0">
                          <a:solidFill>
                            <a:srgbClr val="000000"/>
                          </a:solidFill>
                          <a:latin typeface="Book Antiqua"/>
                        </a:rPr>
                        <a:t>How would you describe your sense of belonging to your local community?</a:t>
                      </a: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1 (Weak)-3 (Very strong)</a:t>
                      </a:r>
                    </a:p>
                  </a:txBody>
                  <a:tcPr marL="6000" marR="6000" marT="6000" marB="0">
                    <a:lnL>
                      <a:noFill/>
                    </a:lnL>
                    <a:lnR>
                      <a:noFill/>
                    </a:lnR>
                    <a:lnT>
                      <a:noFill/>
                    </a:lnT>
                    <a:lnB>
                      <a:noFill/>
                    </a:lnB>
                    <a:solidFill>
                      <a:srgbClr val="F2DDDC"/>
                    </a:solidFill>
                  </a:tcPr>
                </a:tc>
                <a:tc>
                  <a:txBody>
                    <a:bodyPr/>
                    <a:lstStyle/>
                    <a:p>
                      <a:pPr algn="ctr" fontAlgn="b"/>
                      <a:r>
                        <a:rPr lang="en-US" sz="1400" b="0" i="0" u="none" strike="noStrike">
                          <a:solidFill>
                            <a:srgbClr val="000000"/>
                          </a:solidFill>
                          <a:latin typeface="Book Antiqua"/>
                        </a:rPr>
                        <a:t>3 (Very strong)</a:t>
                      </a:r>
                    </a:p>
                  </a:txBody>
                  <a:tcPr marL="6000" marR="6000" marT="6000" marB="0">
                    <a:lnL>
                      <a:noFill/>
                    </a:lnL>
                    <a:lnR>
                      <a:noFill/>
                    </a:lnR>
                    <a:lnT>
                      <a:noFill/>
                    </a:lnT>
                    <a:lnB>
                      <a:noFill/>
                    </a:lnB>
                    <a:solidFill>
                      <a:srgbClr val="F2DDDC"/>
                    </a:solidFill>
                  </a:tcPr>
                </a:tc>
              </a:tr>
              <a:tr h="529544">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Trust in neighbours</a:t>
                      </a: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dirty="0">
                          <a:solidFill>
                            <a:srgbClr val="000000"/>
                          </a:solidFill>
                          <a:latin typeface="Book Antiqua"/>
                        </a:rPr>
                        <a:t>How much do you trust your </a:t>
                      </a:r>
                      <a:r>
                        <a:rPr lang="en-US" sz="1400" b="0" i="0" u="none" strike="noStrike" dirty="0" err="1">
                          <a:solidFill>
                            <a:srgbClr val="000000"/>
                          </a:solidFill>
                          <a:latin typeface="Book Antiqua"/>
                        </a:rPr>
                        <a:t>neighbours</a:t>
                      </a:r>
                      <a:r>
                        <a:rPr lang="en-US" sz="1400" b="0" i="0" u="none" strike="noStrike" dirty="0">
                          <a:solidFill>
                            <a:srgbClr val="000000"/>
                          </a:solidFill>
                          <a:latin typeface="Book Antiqua"/>
                        </a:rPr>
                        <a:t>?</a:t>
                      </a: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1 (Trust none of them)-4  (Trust most of them)</a:t>
                      </a:r>
                    </a:p>
                  </a:txBody>
                  <a:tcPr marL="6000" marR="6000" marT="6000" marB="0">
                    <a:lnL>
                      <a:noFill/>
                    </a:lnL>
                    <a:lnR>
                      <a:noFill/>
                    </a:lnR>
                    <a:lnT>
                      <a:noFill/>
                    </a:lnT>
                    <a:lnB>
                      <a:noFill/>
                    </a:lnB>
                    <a:solidFill>
                      <a:srgbClr val="F2DDDC"/>
                    </a:solidFill>
                  </a:tcPr>
                </a:tc>
                <a:tc>
                  <a:txBody>
                    <a:bodyPr/>
                    <a:lstStyle/>
                    <a:p>
                      <a:pPr algn="ctr" fontAlgn="b"/>
                      <a:r>
                        <a:rPr lang="en-US" sz="1400" b="0" i="0" u="none" strike="noStrike">
                          <a:solidFill>
                            <a:srgbClr val="000000"/>
                          </a:solidFill>
                          <a:latin typeface="Book Antiqua"/>
                        </a:rPr>
                        <a:t>4 (Trust most of them)</a:t>
                      </a:r>
                    </a:p>
                  </a:txBody>
                  <a:tcPr marL="6000" marR="6000" marT="6000" marB="0">
                    <a:lnL>
                      <a:noFill/>
                    </a:lnL>
                    <a:lnR>
                      <a:noFill/>
                    </a:lnR>
                    <a:lnT>
                      <a:noFill/>
                    </a:lnT>
                    <a:lnB>
                      <a:noFill/>
                    </a:lnB>
                    <a:solidFill>
                      <a:srgbClr val="F2DDDC"/>
                    </a:solidFill>
                  </a:tcPr>
                </a:tc>
              </a:tr>
              <a:tr h="461359">
                <a:tc>
                  <a:txBody>
                    <a:bodyPr/>
                    <a:lstStyle/>
                    <a:p>
                      <a:pPr algn="l" fontAlgn="b"/>
                      <a:r>
                        <a:rPr lang="en-US" sz="1600" b="0" i="0" u="none" strike="noStrike" dirty="0">
                          <a:solidFill>
                            <a:srgbClr val="000000"/>
                          </a:solidFill>
                          <a:latin typeface="Book Antiqua"/>
                        </a:rPr>
                        <a:t>Family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Family members care about each other </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Do the members of your family care about each other?</a:t>
                      </a:r>
                    </a:p>
                  </a:txBody>
                  <a:tcPr marL="6000" marR="6000" marT="6000" marB="0">
                    <a:lnL>
                      <a:noFill/>
                    </a:lnL>
                    <a:lnR>
                      <a:noFill/>
                    </a:lnR>
                    <a:lnT>
                      <a:noFill/>
                    </a:lnT>
                    <a:lnB>
                      <a:noFill/>
                    </a:lnB>
                    <a:solidFill>
                      <a:srgbClr val="E6B9B8"/>
                    </a:solidFill>
                  </a:tcPr>
                </a:tc>
                <a:tc rowSpan="6">
                  <a:txBody>
                    <a:bodyPr/>
                    <a:lstStyle/>
                    <a:p>
                      <a:pPr algn="ctr" fontAlgn="b"/>
                      <a:r>
                        <a:rPr lang="en-US" sz="1400" b="0" i="0" u="none" strike="noStrike" dirty="0">
                          <a:solidFill>
                            <a:srgbClr val="000000"/>
                          </a:solidFill>
                          <a:latin typeface="Book Antiqua"/>
                        </a:rPr>
                        <a:t>18 (High family index score)-6(Low family Index Score)</a:t>
                      </a:r>
                    </a:p>
                  </a:txBody>
                  <a:tcPr marL="6000" marR="6000" marT="6000" marB="0">
                    <a:lnL>
                      <a:noFill/>
                    </a:lnL>
                    <a:lnR>
                      <a:noFill/>
                    </a:lnR>
                    <a:lnT>
                      <a:noFill/>
                    </a:lnT>
                    <a:lnB>
                      <a:noFill/>
                    </a:lnB>
                    <a:solidFill>
                      <a:srgbClr val="E6B9B8"/>
                    </a:solidFill>
                  </a:tcPr>
                </a:tc>
                <a:tc>
                  <a:txBody>
                    <a:bodyPr/>
                    <a:lstStyle/>
                    <a:p>
                      <a:pPr algn="ctr" fontAlgn="b"/>
                      <a:r>
                        <a:rPr lang="en-US" sz="1400" b="0" i="0" u="none" strike="noStrike">
                          <a:solidFill>
                            <a:srgbClr val="000000"/>
                          </a:solidFill>
                          <a:latin typeface="Book Antiqua"/>
                        </a:rPr>
                        <a:t> </a:t>
                      </a:r>
                    </a:p>
                  </a:txBody>
                  <a:tcPr marL="6000" marR="6000" marT="6000" marB="0">
                    <a:lnL>
                      <a:noFill/>
                    </a:lnL>
                    <a:lnR>
                      <a:noFill/>
                    </a:lnR>
                    <a:lnT>
                      <a:noFill/>
                    </a:lnT>
                    <a:lnB>
                      <a:noFill/>
                    </a:lnB>
                    <a:solidFill>
                      <a:srgbClr val="E6B9B8"/>
                    </a:solidFill>
                  </a:tcPr>
                </a:tc>
              </a:tr>
              <a:tr h="461359">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Wish you were not part of your family</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Do you wish you were not part of your family?</a:t>
                      </a:r>
                    </a:p>
                  </a:txBody>
                  <a:tcPr marL="6000" marR="6000" marT="6000" marB="0">
                    <a:lnL>
                      <a:noFill/>
                    </a:lnL>
                    <a:lnR>
                      <a:noFill/>
                    </a:lnR>
                    <a:lnT>
                      <a:noFill/>
                    </a:lnT>
                    <a:lnB>
                      <a:noFill/>
                    </a:lnB>
                    <a:solidFill>
                      <a:srgbClr val="E6B9B8"/>
                    </a:solidFill>
                  </a:tcPr>
                </a:tc>
                <a:tc vMerge="1">
                  <a:txBody>
                    <a:bodyPr/>
                    <a:lstStyle/>
                    <a:p>
                      <a:endParaRPr lang="en-US"/>
                    </a:p>
                  </a:txBody>
                  <a:tcPr/>
                </a:tc>
                <a:tc>
                  <a:txBody>
                    <a:bodyPr/>
                    <a:lstStyle/>
                    <a:p>
                      <a:pPr algn="ctr" fontAlgn="b"/>
                      <a:r>
                        <a:rPr lang="en-US" sz="1400" b="0" i="0" u="none" strike="noStrike">
                          <a:solidFill>
                            <a:srgbClr val="000000"/>
                          </a:solidFill>
                          <a:latin typeface="Book Antiqua"/>
                        </a:rPr>
                        <a:t> </a:t>
                      </a:r>
                    </a:p>
                  </a:txBody>
                  <a:tcPr marL="6000" marR="6000" marT="6000" marB="0">
                    <a:lnL>
                      <a:noFill/>
                    </a:lnL>
                    <a:lnR>
                      <a:noFill/>
                    </a:lnR>
                    <a:lnT>
                      <a:noFill/>
                    </a:lnT>
                    <a:lnB>
                      <a:noFill/>
                    </a:lnB>
                    <a:solidFill>
                      <a:srgbClr val="E6B9B8"/>
                    </a:solidFill>
                  </a:tcPr>
                </a:tc>
              </a:tr>
              <a:tr h="354669">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Feel like a stranger in your family</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Do you feel like a stranger in your family?</a:t>
                      </a:r>
                    </a:p>
                  </a:txBody>
                  <a:tcPr marL="6000" marR="6000" marT="6000" marB="0">
                    <a:lnL>
                      <a:noFill/>
                    </a:lnL>
                    <a:lnR>
                      <a:noFill/>
                    </a:lnR>
                    <a:lnT>
                      <a:noFill/>
                    </a:lnT>
                    <a:lnB>
                      <a:noFill/>
                    </a:lnB>
                    <a:solidFill>
                      <a:srgbClr val="E6B9B8"/>
                    </a:solidFill>
                  </a:tcPr>
                </a:tc>
                <a:tc vMerge="1">
                  <a:txBody>
                    <a:bodyPr/>
                    <a:lstStyle/>
                    <a:p>
                      <a:endParaRPr lang="en-US"/>
                    </a:p>
                  </a:txBody>
                  <a:tcPr/>
                </a:tc>
                <a:tc>
                  <a:txBody>
                    <a:bodyPr/>
                    <a:lstStyle/>
                    <a:p>
                      <a:pPr algn="ctr" fontAlgn="b"/>
                      <a:r>
                        <a:rPr lang="en-US" sz="1400" b="0" i="0" u="none" strike="noStrike">
                          <a:solidFill>
                            <a:srgbClr val="000000"/>
                          </a:solidFill>
                          <a:latin typeface="Book Antiqua"/>
                        </a:rPr>
                        <a:t> </a:t>
                      </a:r>
                    </a:p>
                  </a:txBody>
                  <a:tcPr marL="6000" marR="6000" marT="6000" marB="0">
                    <a:lnL>
                      <a:noFill/>
                    </a:lnL>
                    <a:lnR>
                      <a:noFill/>
                    </a:lnR>
                    <a:lnT>
                      <a:noFill/>
                    </a:lnT>
                    <a:lnB>
                      <a:noFill/>
                    </a:lnB>
                    <a:solidFill>
                      <a:srgbClr val="E6B9B8"/>
                    </a:solidFill>
                  </a:tcPr>
                </a:tc>
              </a:tr>
              <a:tr h="461359">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Enough time to spend with your family</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dirty="0">
                          <a:solidFill>
                            <a:srgbClr val="000000"/>
                          </a:solidFill>
                          <a:latin typeface="Book Antiqua"/>
                        </a:rPr>
                        <a:t>Do you get enough time to spend with your family?</a:t>
                      </a:r>
                    </a:p>
                  </a:txBody>
                  <a:tcPr marL="6000" marR="6000" marT="6000" marB="0">
                    <a:lnL>
                      <a:noFill/>
                    </a:lnL>
                    <a:lnR>
                      <a:noFill/>
                    </a:lnR>
                    <a:lnT>
                      <a:noFill/>
                    </a:lnT>
                    <a:lnB>
                      <a:noFill/>
                    </a:lnB>
                    <a:solidFill>
                      <a:srgbClr val="E6B9B8"/>
                    </a:solidFill>
                  </a:tcPr>
                </a:tc>
                <a:tc vMerge="1">
                  <a:txBody>
                    <a:bodyPr/>
                    <a:lstStyle/>
                    <a:p>
                      <a:endParaRPr lang="en-US"/>
                    </a:p>
                  </a:txBody>
                  <a:tcPr/>
                </a:tc>
                <a:tc>
                  <a:txBody>
                    <a:bodyPr/>
                    <a:lstStyle/>
                    <a:p>
                      <a:pPr algn="ctr" fontAlgn="b"/>
                      <a:r>
                        <a:rPr lang="en-US" sz="1400" b="0" i="0" u="none" strike="noStrike" dirty="0">
                          <a:solidFill>
                            <a:srgbClr val="000000"/>
                          </a:solidFill>
                          <a:latin typeface="Book Antiqua"/>
                        </a:rPr>
                        <a:t> </a:t>
                      </a:r>
                    </a:p>
                  </a:txBody>
                  <a:tcPr marL="6000" marR="6000" marT="6000" marB="0">
                    <a:lnL>
                      <a:noFill/>
                    </a:lnL>
                    <a:lnR>
                      <a:noFill/>
                    </a:lnR>
                    <a:lnT>
                      <a:noFill/>
                    </a:lnT>
                    <a:lnB>
                      <a:noFill/>
                    </a:lnB>
                    <a:solidFill>
                      <a:srgbClr val="E6B9B8"/>
                    </a:solidFill>
                  </a:tcPr>
                </a:tc>
              </a:tr>
              <a:tr h="461359">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Lot of understanding in your family</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Is there a lot of understanding in your family?</a:t>
                      </a:r>
                    </a:p>
                  </a:txBody>
                  <a:tcPr marL="6000" marR="6000" marT="6000" marB="0">
                    <a:lnL>
                      <a:noFill/>
                    </a:lnL>
                    <a:lnR>
                      <a:noFill/>
                    </a:lnR>
                    <a:lnT>
                      <a:noFill/>
                    </a:lnT>
                    <a:lnB>
                      <a:noFill/>
                    </a:lnB>
                    <a:solidFill>
                      <a:srgbClr val="E6B9B8"/>
                    </a:solidFill>
                  </a:tcPr>
                </a:tc>
                <a:tc vMerge="1">
                  <a:txBody>
                    <a:bodyPr/>
                    <a:lstStyle/>
                    <a:p>
                      <a:endParaRPr lang="en-US"/>
                    </a:p>
                  </a:txBody>
                  <a:tcPr/>
                </a:tc>
                <a:tc>
                  <a:txBody>
                    <a:bodyPr/>
                    <a:lstStyle/>
                    <a:p>
                      <a:pPr algn="ctr" fontAlgn="b"/>
                      <a:r>
                        <a:rPr lang="en-US" sz="1400" b="0" i="0" u="none" strike="noStrike" dirty="0">
                          <a:solidFill>
                            <a:srgbClr val="000000"/>
                          </a:solidFill>
                          <a:latin typeface="Book Antiqua"/>
                        </a:rPr>
                        <a:t> </a:t>
                      </a:r>
                    </a:p>
                  </a:txBody>
                  <a:tcPr marL="6000" marR="6000" marT="6000" marB="0">
                    <a:lnL>
                      <a:noFill/>
                    </a:lnL>
                    <a:lnR>
                      <a:noFill/>
                    </a:lnR>
                    <a:lnT>
                      <a:noFill/>
                    </a:lnT>
                    <a:lnB>
                      <a:noFill/>
                    </a:lnB>
                    <a:solidFill>
                      <a:srgbClr val="E6B9B8"/>
                    </a:solidFill>
                  </a:tcPr>
                </a:tc>
              </a:tr>
              <a:tr h="529544">
                <a:tc>
                  <a:txBody>
                    <a:bodyPr/>
                    <a:lstStyle/>
                    <a:p>
                      <a:pPr algn="l" fontAlgn="b"/>
                      <a:r>
                        <a:rPr lang="en-US" sz="1600" b="0" i="0" u="none" strike="noStrike" dirty="0">
                          <a:solidFill>
                            <a:srgbClr val="000000"/>
                          </a:solidFill>
                          <a:latin typeface="Book Antiqua"/>
                        </a:rPr>
                        <a:t> </a:t>
                      </a:r>
                    </a:p>
                  </a:txBody>
                  <a:tcPr marL="6000" marR="6000" marT="6000" marB="0" anchor="b">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Family is a  real source of comfort to you</a:t>
                      </a:r>
                    </a:p>
                  </a:txBody>
                  <a:tcPr marL="6000" marR="6000" marT="6000" marB="0">
                    <a:lnL>
                      <a:noFill/>
                    </a:lnL>
                    <a:lnR>
                      <a:noFill/>
                    </a:lnR>
                    <a:lnT>
                      <a:noFill/>
                    </a:lnT>
                    <a:lnB>
                      <a:noFill/>
                    </a:lnB>
                    <a:solidFill>
                      <a:srgbClr val="E6B9B8"/>
                    </a:solidFill>
                  </a:tcPr>
                </a:tc>
                <a:tc>
                  <a:txBody>
                    <a:bodyPr/>
                    <a:lstStyle/>
                    <a:p>
                      <a:pPr algn="l" fontAlgn="b"/>
                      <a:r>
                        <a:rPr lang="en-US" sz="1400" b="0" i="0" u="none" strike="noStrike">
                          <a:solidFill>
                            <a:srgbClr val="000000"/>
                          </a:solidFill>
                          <a:latin typeface="Book Antiqua"/>
                        </a:rPr>
                        <a:t>Do you think family is a real source of comfort to you?</a:t>
                      </a:r>
                    </a:p>
                  </a:txBody>
                  <a:tcPr marL="6000" marR="6000" marT="6000" marB="0">
                    <a:lnL>
                      <a:noFill/>
                    </a:lnL>
                    <a:lnR>
                      <a:noFill/>
                    </a:lnR>
                    <a:lnT>
                      <a:noFill/>
                    </a:lnT>
                    <a:lnB>
                      <a:noFill/>
                    </a:lnB>
                    <a:solidFill>
                      <a:srgbClr val="E6B9B8"/>
                    </a:solidFill>
                  </a:tcPr>
                </a:tc>
                <a:tc vMerge="1">
                  <a:txBody>
                    <a:bodyPr/>
                    <a:lstStyle/>
                    <a:p>
                      <a:endParaRPr lang="en-US"/>
                    </a:p>
                  </a:txBody>
                  <a:tcPr/>
                </a:tc>
                <a:tc>
                  <a:txBody>
                    <a:bodyPr/>
                    <a:lstStyle/>
                    <a:p>
                      <a:pPr algn="ctr" fontAlgn="b"/>
                      <a:r>
                        <a:rPr lang="en-US" sz="1400" b="0" i="0" u="none" strike="noStrike" dirty="0">
                          <a:solidFill>
                            <a:srgbClr val="000000"/>
                          </a:solidFill>
                          <a:latin typeface="Book Antiqua"/>
                        </a:rPr>
                        <a:t>15-18 (Family index score)</a:t>
                      </a:r>
                    </a:p>
                  </a:txBody>
                  <a:tcPr marL="6000" marR="6000" marT="6000" marB="0">
                    <a:lnL>
                      <a:noFill/>
                    </a:lnL>
                    <a:lnR>
                      <a:noFill/>
                    </a:lnR>
                    <a:lnT>
                      <a:noFill/>
                    </a:lnT>
                    <a:lnB>
                      <a:noFill/>
                    </a:lnB>
                    <a:solidFill>
                      <a:srgbClr val="E6B9B8"/>
                    </a:solidFill>
                  </a:tcPr>
                </a:tc>
              </a:tr>
              <a:tr h="354669">
                <a:tc>
                  <a:txBody>
                    <a:bodyPr/>
                    <a:lstStyle/>
                    <a:p>
                      <a:pPr algn="l" fontAlgn="b"/>
                      <a:r>
                        <a:rPr lang="en-US" sz="1600" b="0" i="0" u="none" strike="noStrike" dirty="0">
                          <a:solidFill>
                            <a:srgbClr val="000000"/>
                          </a:solidFill>
                          <a:latin typeface="Book Antiqua"/>
                        </a:rPr>
                        <a:t>Safety </a:t>
                      </a:r>
                    </a:p>
                  </a:txBody>
                  <a:tcPr marL="6000" marR="6000" marT="6000" marB="0" anchor="b">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Victim of crime</a:t>
                      </a: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Have you been a victim of crime in the last 12 months?</a:t>
                      </a:r>
                    </a:p>
                  </a:txBody>
                  <a:tcPr marL="6000" marR="6000" marT="6000" marB="0">
                    <a:lnL>
                      <a:noFill/>
                    </a:lnL>
                    <a:lnR>
                      <a:noFill/>
                    </a:lnR>
                    <a:lnT>
                      <a:noFill/>
                    </a:lnT>
                    <a:lnB>
                      <a:noFill/>
                    </a:lnB>
                    <a:solidFill>
                      <a:srgbClr val="F2DDDC"/>
                    </a:solidFill>
                  </a:tcPr>
                </a:tc>
                <a:tc>
                  <a:txBody>
                    <a:bodyPr/>
                    <a:lstStyle/>
                    <a:p>
                      <a:pPr algn="l" fontAlgn="b"/>
                      <a:r>
                        <a:rPr lang="en-US" sz="1400" b="0" i="0" u="none" strike="noStrike">
                          <a:solidFill>
                            <a:srgbClr val="000000"/>
                          </a:solidFill>
                          <a:latin typeface="Book Antiqua"/>
                        </a:rPr>
                        <a:t>1 (Yes)-2 (No)</a:t>
                      </a:r>
                    </a:p>
                  </a:txBody>
                  <a:tcPr marL="6000" marR="6000" marT="6000" marB="0">
                    <a:lnL>
                      <a:noFill/>
                    </a:lnL>
                    <a:lnR>
                      <a:noFill/>
                    </a:lnR>
                    <a:lnT>
                      <a:noFill/>
                    </a:lnT>
                    <a:lnB>
                      <a:noFill/>
                    </a:lnB>
                    <a:solidFill>
                      <a:srgbClr val="F2DDDC"/>
                    </a:solidFill>
                  </a:tcPr>
                </a:tc>
                <a:tc>
                  <a:txBody>
                    <a:bodyPr/>
                    <a:lstStyle/>
                    <a:p>
                      <a:pPr algn="ctr" fontAlgn="b"/>
                      <a:r>
                        <a:rPr lang="en-US" sz="1400" b="0" i="0" u="none" strike="noStrike" dirty="0">
                          <a:solidFill>
                            <a:srgbClr val="000000"/>
                          </a:solidFill>
                          <a:latin typeface="Book Antiqua"/>
                        </a:rPr>
                        <a:t>2 (No)</a:t>
                      </a:r>
                    </a:p>
                  </a:txBody>
                  <a:tcPr marL="6000" marR="6000" marT="6000" marB="0">
                    <a:lnL>
                      <a:noFill/>
                    </a:lnL>
                    <a:lnR>
                      <a:noFill/>
                    </a:lnR>
                    <a:lnT>
                      <a:noFill/>
                    </a:lnT>
                    <a:lnB>
                      <a:noFill/>
                    </a:lnB>
                    <a:solidFill>
                      <a:srgbClr val="F2DDDC"/>
                    </a:solidFill>
                  </a:tcPr>
                </a:tc>
              </a:tr>
            </a:tbl>
          </a:graphicData>
        </a:graphic>
      </p:graphicFrame>
      <p:sp>
        <p:nvSpPr>
          <p:cNvPr id="9" name="TextBox 8"/>
          <p:cNvSpPr txBox="1"/>
          <p:nvPr/>
        </p:nvSpPr>
        <p:spPr>
          <a:xfrm>
            <a:off x="4038600" y="0"/>
            <a:ext cx="3886200" cy="369332"/>
          </a:xfrm>
          <a:prstGeom prst="rect">
            <a:avLst/>
          </a:prstGeom>
          <a:noFill/>
        </p:spPr>
        <p:txBody>
          <a:bodyPr wrap="square" rtlCol="0">
            <a:spAutoFit/>
          </a:bodyPr>
          <a:lstStyle/>
          <a:p>
            <a:r>
              <a:rPr lang="en-US" dirty="0" smtClean="0">
                <a:latin typeface="Book Antiqua" pitchFamily="18" charset="0"/>
              </a:rPr>
              <a:t>Community vitality</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9" name="Table 8"/>
          <p:cNvGraphicFramePr>
            <a:graphicFrameLocks noGrp="1"/>
          </p:cNvGraphicFramePr>
          <p:nvPr>
            <p:extLst>
              <p:ext uri="{D42A27DB-BD31-4B8C-83A1-F6EECF244321}">
                <p14:modId xmlns:p14="http://schemas.microsoft.com/office/powerpoint/2010/main" xmlns="" val="2930295587"/>
              </p:ext>
            </p:extLst>
          </p:nvPr>
        </p:nvGraphicFramePr>
        <p:xfrm>
          <a:off x="-1" y="533401"/>
          <a:ext cx="9144002" cy="6276069"/>
        </p:xfrm>
        <a:graphic>
          <a:graphicData uri="http://schemas.openxmlformats.org/drawingml/2006/table">
            <a:tbl>
              <a:tblPr/>
              <a:tblGrid>
                <a:gridCol w="1417780"/>
                <a:gridCol w="2117218"/>
                <a:gridCol w="2117218"/>
                <a:gridCol w="1871467"/>
                <a:gridCol w="1620319"/>
              </a:tblGrid>
              <a:tr h="149588">
                <a:tc>
                  <a:txBody>
                    <a:bodyPr/>
                    <a:lstStyle/>
                    <a:p>
                      <a:pPr algn="l" fontAlgn="b"/>
                      <a:r>
                        <a:rPr lang="en-US" sz="1000" b="1" i="0" u="none" strike="noStrike" dirty="0">
                          <a:solidFill>
                            <a:srgbClr val="000000"/>
                          </a:solidFill>
                          <a:latin typeface="Book Antiqua"/>
                        </a:rPr>
                        <a:t>Indicator</a:t>
                      </a:r>
                    </a:p>
                  </a:txBody>
                  <a:tcPr marL="6032" marR="6032" marT="6032" marB="0" anchor="b">
                    <a:lnL>
                      <a:noFill/>
                    </a:lnL>
                    <a:lnR>
                      <a:noFill/>
                    </a:lnR>
                    <a:lnT>
                      <a:noFill/>
                    </a:lnT>
                    <a:lnB>
                      <a:noFill/>
                    </a:lnB>
                    <a:solidFill>
                      <a:srgbClr val="DBEEF3"/>
                    </a:solidFill>
                  </a:tcPr>
                </a:tc>
                <a:tc>
                  <a:txBody>
                    <a:bodyPr/>
                    <a:lstStyle/>
                    <a:p>
                      <a:pPr algn="l" fontAlgn="b"/>
                      <a:r>
                        <a:rPr lang="en-US" sz="1000" b="1" i="0" u="none" strike="noStrike">
                          <a:solidFill>
                            <a:srgbClr val="000000"/>
                          </a:solidFill>
                          <a:latin typeface="Book Antiqua"/>
                        </a:rPr>
                        <a:t>Sub-indicator</a:t>
                      </a:r>
                    </a:p>
                  </a:txBody>
                  <a:tcPr marL="6032" marR="6032" marT="6032" marB="0" anchor="b">
                    <a:lnL>
                      <a:noFill/>
                    </a:lnL>
                    <a:lnR>
                      <a:noFill/>
                    </a:lnR>
                    <a:lnT>
                      <a:noFill/>
                    </a:lnT>
                    <a:lnB>
                      <a:noFill/>
                    </a:lnB>
                    <a:solidFill>
                      <a:srgbClr val="DBEEF3"/>
                    </a:solidFill>
                  </a:tcPr>
                </a:tc>
                <a:tc>
                  <a:txBody>
                    <a:bodyPr/>
                    <a:lstStyle/>
                    <a:p>
                      <a:pPr algn="l" fontAlgn="b"/>
                      <a:r>
                        <a:rPr lang="en-US" sz="1000" b="1" i="0" u="none" strike="noStrike">
                          <a:solidFill>
                            <a:srgbClr val="000000"/>
                          </a:solidFill>
                          <a:latin typeface="Book Antiqua"/>
                        </a:rPr>
                        <a:t>Question</a:t>
                      </a:r>
                    </a:p>
                  </a:txBody>
                  <a:tcPr marL="6032" marR="6032" marT="6032" marB="0" anchor="b">
                    <a:lnL>
                      <a:noFill/>
                    </a:lnL>
                    <a:lnR>
                      <a:noFill/>
                    </a:lnR>
                    <a:lnT>
                      <a:noFill/>
                    </a:lnT>
                    <a:lnB>
                      <a:noFill/>
                    </a:lnB>
                    <a:solidFill>
                      <a:srgbClr val="DBEEF3"/>
                    </a:solidFill>
                  </a:tcPr>
                </a:tc>
                <a:tc>
                  <a:txBody>
                    <a:bodyPr/>
                    <a:lstStyle/>
                    <a:p>
                      <a:pPr algn="l" fontAlgn="b"/>
                      <a:r>
                        <a:rPr lang="en-US" sz="1000" b="1" i="0" u="none" strike="noStrike">
                          <a:solidFill>
                            <a:srgbClr val="000000"/>
                          </a:solidFill>
                          <a:latin typeface="Book Antiqua"/>
                        </a:rPr>
                        <a:t>Response range (worst-best)</a:t>
                      </a:r>
                    </a:p>
                  </a:txBody>
                  <a:tcPr marL="6032" marR="6032" marT="6032" marB="0" anchor="b">
                    <a:lnL>
                      <a:noFill/>
                    </a:lnL>
                    <a:lnR>
                      <a:noFill/>
                    </a:lnR>
                    <a:lnT>
                      <a:noFill/>
                    </a:lnT>
                    <a:lnB>
                      <a:noFill/>
                    </a:lnB>
                    <a:solidFill>
                      <a:srgbClr val="DBEEF3"/>
                    </a:solidFill>
                  </a:tcPr>
                </a:tc>
                <a:tc>
                  <a:txBody>
                    <a:bodyPr/>
                    <a:lstStyle/>
                    <a:p>
                      <a:pPr algn="l" fontAlgn="b"/>
                      <a:r>
                        <a:rPr lang="en-US" sz="1000" b="1" i="0" u="none" strike="noStrike" dirty="0" smtClean="0">
                          <a:solidFill>
                            <a:srgbClr val="000000"/>
                          </a:solidFill>
                          <a:latin typeface="Book Antiqua"/>
                        </a:rPr>
                        <a:t>Sufficiency</a:t>
                      </a:r>
                      <a:r>
                        <a:rPr lang="en-US" sz="1000" b="1" i="0" u="none" strike="noStrike" baseline="0" dirty="0" smtClean="0">
                          <a:solidFill>
                            <a:srgbClr val="000000"/>
                          </a:solidFill>
                          <a:latin typeface="Book Antiqua"/>
                        </a:rPr>
                        <a:t> t</a:t>
                      </a:r>
                      <a:r>
                        <a:rPr lang="en-US" sz="1000" b="1" i="0" u="none" strike="noStrike" dirty="0" smtClean="0">
                          <a:solidFill>
                            <a:srgbClr val="000000"/>
                          </a:solidFill>
                          <a:latin typeface="Book Antiqua"/>
                        </a:rPr>
                        <a:t>hreshold</a:t>
                      </a:r>
                      <a:endParaRPr lang="en-US" sz="1000" b="1" i="0" u="none" strike="noStrike" dirty="0">
                        <a:solidFill>
                          <a:srgbClr val="000000"/>
                        </a:solidFill>
                        <a:latin typeface="Book Antiqua"/>
                      </a:endParaRPr>
                    </a:p>
                  </a:txBody>
                  <a:tcPr marL="6032" marR="6032" marT="6032" marB="0" anchor="b">
                    <a:lnL>
                      <a:noFill/>
                    </a:lnL>
                    <a:lnR>
                      <a:noFill/>
                    </a:lnR>
                    <a:lnT>
                      <a:noFill/>
                    </a:lnT>
                    <a:lnB>
                      <a:noFill/>
                    </a:lnB>
                    <a:solidFill>
                      <a:srgbClr val="DBEEF3"/>
                    </a:solidFill>
                  </a:tcPr>
                </a:tc>
              </a:tr>
              <a:tr h="384656">
                <a:tc>
                  <a:txBody>
                    <a:bodyPr/>
                    <a:lstStyle/>
                    <a:p>
                      <a:pPr algn="l" fontAlgn="b"/>
                      <a:r>
                        <a:rPr lang="en-US" sz="1600" b="0" i="0" u="none" strike="noStrike" dirty="0">
                          <a:solidFill>
                            <a:srgbClr val="000000"/>
                          </a:solidFill>
                          <a:latin typeface="Book Antiqua"/>
                        </a:rPr>
                        <a:t>Ecological issues</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Pollution of rivers and streams</a:t>
                      </a:r>
                    </a:p>
                  </a:txBody>
                  <a:tcPr marL="6032" marR="6032" marT="6032" marB="0" anchor="b">
                    <a:lnL>
                      <a:noFill/>
                    </a:lnL>
                    <a:lnR>
                      <a:noFill/>
                    </a:lnR>
                    <a:lnT>
                      <a:noFill/>
                    </a:lnT>
                    <a:lnB>
                      <a:noFill/>
                    </a:lnB>
                    <a:solidFill>
                      <a:srgbClr val="B6DDE8"/>
                    </a:solidFill>
                  </a:tcPr>
                </a:tc>
                <a:tc rowSpan="8">
                  <a:txBody>
                    <a:bodyPr/>
                    <a:lstStyle/>
                    <a:p>
                      <a:pPr algn="l" fontAlgn="b"/>
                      <a:r>
                        <a:rPr lang="en-US" sz="1600" b="0" i="0" u="none" strike="noStrike" dirty="0">
                          <a:solidFill>
                            <a:srgbClr val="000000"/>
                          </a:solidFill>
                          <a:latin typeface="Book Antiqua"/>
                        </a:rPr>
                        <a:t>Is </a:t>
                      </a:r>
                      <a:r>
                        <a:rPr lang="en-US" sz="1600" b="0" i="0" u="none" strike="noStrike" dirty="0" smtClean="0">
                          <a:solidFill>
                            <a:srgbClr val="000000"/>
                          </a:solidFill>
                          <a:latin typeface="Book Antiqua"/>
                        </a:rPr>
                        <a:t>___ISSUE________</a:t>
                      </a:r>
                      <a:r>
                        <a:rPr lang="en-US" sz="1600" b="0" i="0" u="none" strike="noStrike" baseline="0" dirty="0" smtClean="0">
                          <a:solidFill>
                            <a:srgbClr val="000000"/>
                          </a:solidFill>
                          <a:latin typeface="Book Antiqua"/>
                        </a:rPr>
                        <a:t> </a:t>
                      </a:r>
                      <a:r>
                        <a:rPr lang="en-US" sz="1600" b="0" i="0" u="none" strike="noStrike" dirty="0" smtClean="0">
                          <a:solidFill>
                            <a:srgbClr val="000000"/>
                          </a:solidFill>
                          <a:latin typeface="Book Antiqua"/>
                        </a:rPr>
                        <a:t>an </a:t>
                      </a:r>
                      <a:r>
                        <a:rPr lang="en-US" sz="1600" b="0" i="0" u="none" strike="noStrike" dirty="0">
                          <a:solidFill>
                            <a:srgbClr val="000000"/>
                          </a:solidFill>
                          <a:latin typeface="Book Antiqua"/>
                        </a:rPr>
                        <a:t>environmental issue of concern in your community</a:t>
                      </a:r>
                      <a:r>
                        <a:rPr lang="en-US" sz="1600" b="0" i="0" u="none" strike="noStrike" dirty="0" smtClean="0">
                          <a:solidFill>
                            <a:srgbClr val="000000"/>
                          </a:solidFill>
                          <a:latin typeface="Book Antiqua"/>
                        </a:rPr>
                        <a:t>?</a:t>
                      </a:r>
                      <a:endParaRPr lang="en-US" sz="1600" b="0" i="0" u="none" strike="noStrike" dirty="0">
                        <a:solidFill>
                          <a:srgbClr val="000000"/>
                        </a:solidFill>
                        <a:latin typeface="Book Antiqua"/>
                      </a:endParaRPr>
                    </a:p>
                  </a:txBody>
                  <a:tcPr marL="6032" marR="6032" marT="6032" marB="0">
                    <a:lnL>
                      <a:noFill/>
                    </a:lnL>
                    <a:lnR>
                      <a:noFill/>
                    </a:lnR>
                    <a:lnT>
                      <a:noFill/>
                    </a:lnT>
                    <a:lnB>
                      <a:noFill/>
                    </a:lnB>
                    <a:solidFill>
                      <a:srgbClr val="B6DDE8"/>
                    </a:solidFill>
                  </a:tcPr>
                </a:tc>
                <a:tc rowSpan="8">
                  <a:txBody>
                    <a:bodyPr/>
                    <a:lstStyle/>
                    <a:p>
                      <a:pPr algn="l" fontAlgn="b"/>
                      <a:r>
                        <a:rPr lang="en-US" sz="1600" b="0" i="0" u="none" strike="noStrike" dirty="0">
                          <a:solidFill>
                            <a:srgbClr val="000000"/>
                          </a:solidFill>
                          <a:latin typeface="Book Antiqua"/>
                        </a:rPr>
                        <a:t>1 (Major concern)-4 (Not a concern)</a:t>
                      </a:r>
                    </a:p>
                    <a:p>
                      <a:pPr algn="l" fontAlgn="b"/>
                      <a:endParaRPr lang="en-US" sz="1600" b="0" i="0" u="none" strike="noStrike" dirty="0">
                        <a:solidFill>
                          <a:srgbClr val="000000"/>
                        </a:solidFill>
                        <a:latin typeface="Book Antiqua"/>
                      </a:endParaRPr>
                    </a:p>
                  </a:txBody>
                  <a:tcPr marL="6032" marR="6032" marT="6032" marB="0">
                    <a:lnL>
                      <a:noFill/>
                    </a:lnL>
                    <a:lnR>
                      <a:noFill/>
                    </a:lnR>
                    <a:lnT>
                      <a:noFill/>
                    </a:lnT>
                    <a:lnB>
                      <a:noFill/>
                    </a:lnB>
                    <a:solidFill>
                      <a:srgbClr val="B6DDE8"/>
                    </a:solidFill>
                  </a:tcPr>
                </a:tc>
                <a:tc rowSpan="8">
                  <a:txBody>
                    <a:bodyPr/>
                    <a:lstStyle/>
                    <a:p>
                      <a:pPr algn="ctr" fontAlgn="b"/>
                      <a:r>
                        <a:rPr lang="en-US" sz="1600" b="0" i="0" u="none" strike="noStrike" dirty="0">
                          <a:solidFill>
                            <a:srgbClr val="000000"/>
                          </a:solidFill>
                          <a:latin typeface="Book Antiqua"/>
                        </a:rPr>
                        <a:t>4 (Not a concern) or 3 (Minor concern) or 2 (Some concern) in </a:t>
                      </a:r>
                      <a:r>
                        <a:rPr lang="en-US" sz="1600" b="0" i="0" u="none" strike="noStrike" dirty="0" smtClean="0">
                          <a:solidFill>
                            <a:srgbClr val="000000"/>
                          </a:solidFill>
                          <a:latin typeface="Book Antiqua"/>
                        </a:rPr>
                        <a:t>at least </a:t>
                      </a:r>
                      <a:r>
                        <a:rPr lang="en-US" sz="1600" b="0" i="0" u="none" strike="noStrike" dirty="0">
                          <a:solidFill>
                            <a:srgbClr val="000000"/>
                          </a:solidFill>
                          <a:latin typeface="Book Antiqua"/>
                        </a:rPr>
                        <a:t>6 ecological issues</a:t>
                      </a:r>
                    </a:p>
                  </a:txBody>
                  <a:tcPr marL="6032" marR="6032" marT="6032" marB="0">
                    <a:lnL>
                      <a:noFill/>
                    </a:lnL>
                    <a:lnR>
                      <a:noFill/>
                    </a:lnR>
                    <a:lnT>
                      <a:noFill/>
                    </a:lnT>
                    <a:lnB>
                      <a:noFill/>
                    </a:lnB>
                    <a:solidFill>
                      <a:srgbClr val="B6DDE8"/>
                    </a:solidFill>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Air pollution</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Noise pollution</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331089">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Absence of waste disposal sites</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Littering</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Landslides</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Soil erosion</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256437">
                <a:tc>
                  <a:txBody>
                    <a:bodyPr/>
                    <a:lstStyle/>
                    <a:p>
                      <a:pPr algn="l" fontAlgn="b"/>
                      <a:r>
                        <a:rPr lang="en-US" sz="1600" b="0" i="0" u="none" strike="noStrike" dirty="0">
                          <a:solidFill>
                            <a:srgbClr val="000000"/>
                          </a:solidFill>
                          <a:latin typeface="Book Antiqua"/>
                        </a:rPr>
                        <a:t> </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Floods</a:t>
                      </a: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dirty="0">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pPr algn="l" fontAlgn="b"/>
                      <a:endParaRPr lang="en-US" sz="1000" b="0" i="0" u="none" strike="noStrike" dirty="0">
                        <a:solidFill>
                          <a:srgbClr val="000000"/>
                        </a:solidFill>
                        <a:latin typeface="Book Antiqua"/>
                      </a:endParaRPr>
                    </a:p>
                  </a:txBody>
                  <a:tcPr marL="6032" marR="6032" marT="6032" marB="0" anchor="b">
                    <a:lnL>
                      <a:noFill/>
                    </a:lnL>
                    <a:lnR>
                      <a:noFill/>
                    </a:lnR>
                    <a:lnT>
                      <a:noFill/>
                    </a:lnT>
                    <a:lnB>
                      <a:noFill/>
                    </a:lnB>
                    <a:solidFill>
                      <a:srgbClr val="B6DDE8"/>
                    </a:solidFill>
                  </a:tcPr>
                </a:tc>
                <a:tc vMerge="1">
                  <a:txBody>
                    <a:bodyPr/>
                    <a:lstStyle/>
                    <a:p>
                      <a:endParaRPr lang="en-US"/>
                    </a:p>
                  </a:txBody>
                  <a:tcPr/>
                </a:tc>
              </a:tr>
              <a:tr h="548505">
                <a:tc>
                  <a:txBody>
                    <a:bodyPr/>
                    <a:lstStyle/>
                    <a:p>
                      <a:pPr algn="l" fontAlgn="b"/>
                      <a:r>
                        <a:rPr lang="en-US" sz="1600" b="0" i="0" u="none" strike="noStrike" dirty="0">
                          <a:solidFill>
                            <a:srgbClr val="000000"/>
                          </a:solidFill>
                          <a:latin typeface="Book Antiqua"/>
                        </a:rPr>
                        <a:t>Responsibility towards environment</a:t>
                      </a:r>
                    </a:p>
                  </a:txBody>
                  <a:tcPr marL="6032" marR="6032" marT="6032" marB="0">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Feelings of responsibility towards environment</a:t>
                      </a:r>
                    </a:p>
                  </a:txBody>
                  <a:tcPr marL="6032" marR="6032" marT="6032" marB="0" anchor="b">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Do you feel responsible for conserving the natural environment?</a:t>
                      </a:r>
                    </a:p>
                  </a:txBody>
                  <a:tcPr marL="6032" marR="6032" marT="6032" marB="0">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1 (Not at all responsible)-4 (Highly responsible)</a:t>
                      </a:r>
                    </a:p>
                  </a:txBody>
                  <a:tcPr marL="6032" marR="6032" marT="6032" marB="0">
                    <a:lnL>
                      <a:noFill/>
                    </a:lnL>
                    <a:lnR>
                      <a:noFill/>
                    </a:lnR>
                    <a:lnT>
                      <a:noFill/>
                    </a:lnT>
                    <a:lnB>
                      <a:noFill/>
                    </a:lnB>
                    <a:solidFill>
                      <a:srgbClr val="DBEEF3"/>
                    </a:solidFill>
                  </a:tcPr>
                </a:tc>
                <a:tc>
                  <a:txBody>
                    <a:bodyPr/>
                    <a:lstStyle/>
                    <a:p>
                      <a:pPr algn="ctr" fontAlgn="b"/>
                      <a:r>
                        <a:rPr lang="en-US" sz="1400" b="0" i="0" u="none" strike="noStrike" dirty="0">
                          <a:solidFill>
                            <a:srgbClr val="000000"/>
                          </a:solidFill>
                          <a:latin typeface="Book Antiqua"/>
                        </a:rPr>
                        <a:t>4 (Highly responsible)</a:t>
                      </a:r>
                    </a:p>
                  </a:txBody>
                  <a:tcPr marL="6032" marR="6032" marT="6032" marB="0">
                    <a:lnL>
                      <a:noFill/>
                    </a:lnL>
                    <a:lnR>
                      <a:noFill/>
                    </a:lnR>
                    <a:lnT>
                      <a:noFill/>
                    </a:lnT>
                    <a:lnB>
                      <a:noFill/>
                    </a:lnB>
                    <a:solidFill>
                      <a:srgbClr val="DBEEF3"/>
                    </a:solidFill>
                  </a:tcPr>
                </a:tc>
              </a:tr>
              <a:tr h="480502">
                <a:tc rowSpan="2">
                  <a:txBody>
                    <a:bodyPr/>
                    <a:lstStyle/>
                    <a:p>
                      <a:pPr algn="l" fontAlgn="b"/>
                      <a:r>
                        <a:rPr lang="en-US" sz="1600" b="0" i="0" u="none" strike="noStrike" dirty="0">
                          <a:solidFill>
                            <a:srgbClr val="000000"/>
                          </a:solidFill>
                          <a:latin typeface="Book Antiqua"/>
                        </a:rPr>
                        <a:t>Wildlife damage (Rural)</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Wildlife problems</a:t>
                      </a:r>
                    </a:p>
                  </a:txBody>
                  <a:tcPr marL="6032" marR="6032" marT="6032" marB="0" anchor="b">
                    <a:lnL>
                      <a:noFill/>
                    </a:lnL>
                    <a:lnR>
                      <a:noFill/>
                    </a:lnR>
                    <a:lnT>
                      <a:noFill/>
                    </a:lnT>
                    <a:lnB>
                      <a:noFill/>
                    </a:lnB>
                    <a:solidFill>
                      <a:srgbClr val="B6DDE8"/>
                    </a:solidFill>
                  </a:tcPr>
                </a:tc>
                <a:tc>
                  <a:txBody>
                    <a:bodyPr/>
                    <a:lstStyle/>
                    <a:p>
                      <a:pPr algn="l" fontAlgn="b"/>
                      <a:r>
                        <a:rPr lang="en-US" sz="1400" b="0" i="0" u="none" strike="noStrike">
                          <a:solidFill>
                            <a:srgbClr val="000000"/>
                          </a:solidFill>
                          <a:latin typeface="Book Antiqua"/>
                        </a:rPr>
                        <a:t>Was wildlife a constraint to your crops during the last year?</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a:solidFill>
                            <a:srgbClr val="000000"/>
                          </a:solidFill>
                          <a:latin typeface="Book Antiqua"/>
                        </a:rPr>
                        <a:t>1 (Major constraint)-4 (Not a constraint)</a:t>
                      </a:r>
                    </a:p>
                  </a:txBody>
                  <a:tcPr marL="6032" marR="6032" marT="6032" marB="0">
                    <a:lnL>
                      <a:noFill/>
                    </a:lnL>
                    <a:lnR>
                      <a:noFill/>
                    </a:lnR>
                    <a:lnT>
                      <a:noFill/>
                    </a:lnT>
                    <a:lnB>
                      <a:noFill/>
                    </a:lnB>
                    <a:solidFill>
                      <a:srgbClr val="B6DDE8"/>
                    </a:solidFill>
                  </a:tcPr>
                </a:tc>
                <a:tc rowSpan="2">
                  <a:txBody>
                    <a:bodyPr/>
                    <a:lstStyle/>
                    <a:p>
                      <a:pPr algn="ctr" fontAlgn="b"/>
                      <a:r>
                        <a:rPr lang="en-US" sz="1400" b="0" i="0" u="none" strike="noStrike" dirty="0">
                          <a:solidFill>
                            <a:srgbClr val="000000"/>
                          </a:solidFill>
                          <a:latin typeface="Book Antiqua"/>
                        </a:rPr>
                        <a:t> 1 (Major constraint) &amp; 1 (A lot) or 2 (Some)</a:t>
                      </a:r>
                    </a:p>
                  </a:txBody>
                  <a:tcPr marL="6032" marR="6032" marT="6032" marB="0">
                    <a:lnL>
                      <a:noFill/>
                    </a:lnL>
                    <a:lnR>
                      <a:noFill/>
                    </a:lnR>
                    <a:lnT>
                      <a:noFill/>
                    </a:lnT>
                    <a:lnB>
                      <a:noFill/>
                    </a:lnB>
                    <a:solidFill>
                      <a:srgbClr val="B6DDE8"/>
                    </a:solidFill>
                  </a:tcPr>
                </a:tc>
              </a:tr>
              <a:tr h="480502">
                <a:tc vMerge="1">
                  <a:txBody>
                    <a:bodyPr/>
                    <a:lstStyle/>
                    <a:p>
                      <a:endParaRPr lang="en-US"/>
                    </a:p>
                  </a:txBody>
                  <a:tcPr/>
                </a:tc>
                <a:tc>
                  <a:txBody>
                    <a:bodyPr/>
                    <a:lstStyle/>
                    <a:p>
                      <a:pPr algn="l" fontAlgn="b"/>
                      <a:r>
                        <a:rPr lang="en-US" sz="1400" b="0" i="0" u="none" strike="noStrike" dirty="0">
                          <a:solidFill>
                            <a:srgbClr val="000000"/>
                          </a:solidFill>
                          <a:latin typeface="Book Antiqua"/>
                        </a:rPr>
                        <a:t>Crop loss</a:t>
                      </a:r>
                    </a:p>
                  </a:txBody>
                  <a:tcPr marL="6032" marR="6032" marT="6032" marB="0" anchor="b">
                    <a:lnL>
                      <a:noFill/>
                    </a:lnL>
                    <a:lnR>
                      <a:noFill/>
                    </a:lnR>
                    <a:lnT>
                      <a:noFill/>
                    </a:lnT>
                    <a:lnB>
                      <a:noFill/>
                    </a:lnB>
                    <a:solidFill>
                      <a:srgbClr val="B6DDE8"/>
                    </a:solidFill>
                  </a:tcPr>
                </a:tc>
                <a:tc>
                  <a:txBody>
                    <a:bodyPr/>
                    <a:lstStyle/>
                    <a:p>
                      <a:pPr algn="l" fontAlgn="b"/>
                      <a:r>
                        <a:rPr lang="en-US" sz="1400" b="0" i="0" u="none" strike="noStrike">
                          <a:solidFill>
                            <a:srgbClr val="000000"/>
                          </a:solidFill>
                          <a:latin typeface="Book Antiqua"/>
                        </a:rPr>
                        <a:t>In the past one year, has your crops been damaged by wild animals?</a:t>
                      </a:r>
                    </a:p>
                  </a:txBody>
                  <a:tcPr marL="6032" marR="6032" marT="6032" marB="0">
                    <a:lnL>
                      <a:noFill/>
                    </a:lnL>
                    <a:lnR>
                      <a:noFill/>
                    </a:lnR>
                    <a:lnT>
                      <a:noFill/>
                    </a:lnT>
                    <a:lnB>
                      <a:noFill/>
                    </a:lnB>
                    <a:solidFill>
                      <a:srgbClr val="B6DDE8"/>
                    </a:solidFill>
                  </a:tcPr>
                </a:tc>
                <a:tc>
                  <a:txBody>
                    <a:bodyPr/>
                    <a:lstStyle/>
                    <a:p>
                      <a:pPr algn="l" fontAlgn="b"/>
                      <a:r>
                        <a:rPr lang="en-US" sz="1400" b="0" i="0" u="none" strike="noStrike" dirty="0">
                          <a:solidFill>
                            <a:srgbClr val="000000"/>
                          </a:solidFill>
                          <a:latin typeface="Book Antiqua"/>
                        </a:rPr>
                        <a:t>1 (A lot)-4 (Not at all)</a:t>
                      </a:r>
                    </a:p>
                  </a:txBody>
                  <a:tcPr marL="6032" marR="6032" marT="6032" marB="0">
                    <a:lnL>
                      <a:noFill/>
                    </a:lnL>
                    <a:lnR>
                      <a:noFill/>
                    </a:lnR>
                    <a:lnT>
                      <a:noFill/>
                    </a:lnT>
                    <a:lnB>
                      <a:noFill/>
                    </a:lnB>
                    <a:solidFill>
                      <a:srgbClr val="B6DDE8"/>
                    </a:solidFill>
                  </a:tcPr>
                </a:tc>
                <a:tc vMerge="1">
                  <a:txBody>
                    <a:bodyPr/>
                    <a:lstStyle/>
                    <a:p>
                      <a:endParaRPr lang="en-US"/>
                    </a:p>
                  </a:txBody>
                  <a:tcPr/>
                </a:tc>
              </a:tr>
              <a:tr h="367165">
                <a:tc>
                  <a:txBody>
                    <a:bodyPr/>
                    <a:lstStyle/>
                    <a:p>
                      <a:pPr algn="l" fontAlgn="b"/>
                      <a:r>
                        <a:rPr lang="en-US" sz="1600" b="0" i="0" u="none" strike="noStrike" dirty="0">
                          <a:solidFill>
                            <a:srgbClr val="000000"/>
                          </a:solidFill>
                          <a:latin typeface="Book Antiqua"/>
                        </a:rPr>
                        <a:t>Urbanization </a:t>
                      </a:r>
                      <a:r>
                        <a:rPr lang="en-US" sz="1600" b="0" i="0" u="none" strike="noStrike" dirty="0" smtClean="0">
                          <a:solidFill>
                            <a:srgbClr val="000000"/>
                          </a:solidFill>
                          <a:latin typeface="Book Antiqua"/>
                        </a:rPr>
                        <a:t>issues</a:t>
                      </a:r>
                      <a:endParaRPr lang="en-US" sz="16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Traffic congestion</a:t>
                      </a:r>
                    </a:p>
                  </a:txBody>
                  <a:tcPr marL="6032" marR="6032" marT="6032" marB="0" anchor="b">
                    <a:lnL>
                      <a:noFill/>
                    </a:lnL>
                    <a:lnR>
                      <a:noFill/>
                    </a:lnR>
                    <a:lnT>
                      <a:noFill/>
                    </a:lnT>
                    <a:lnB>
                      <a:noFill/>
                    </a:lnB>
                    <a:solidFill>
                      <a:srgbClr val="DBEEF3"/>
                    </a:solidFill>
                  </a:tcPr>
                </a:tc>
                <a:tc rowSpan="4">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latin typeface="Book Antiqua"/>
                        </a:rPr>
                        <a:t>Is ___ISSUE________</a:t>
                      </a:r>
                      <a:r>
                        <a:rPr lang="en-US" sz="1400" b="0" i="0" u="none" strike="noStrike" baseline="0" dirty="0" smtClean="0">
                          <a:solidFill>
                            <a:srgbClr val="000000"/>
                          </a:solidFill>
                          <a:latin typeface="Book Antiqua"/>
                        </a:rPr>
                        <a:t> </a:t>
                      </a:r>
                      <a:r>
                        <a:rPr lang="en-US" sz="1400" b="0" i="0" u="none" strike="noStrike" dirty="0" smtClean="0">
                          <a:solidFill>
                            <a:srgbClr val="000000"/>
                          </a:solidFill>
                          <a:latin typeface="Book Antiqua"/>
                        </a:rPr>
                        <a:t>an environmental issue of concern in your community?</a:t>
                      </a:r>
                    </a:p>
                    <a:p>
                      <a:pPr algn="l" fontAlgn="b"/>
                      <a:endParaRPr lang="en-US" sz="14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rowSpan="4">
                  <a:txBody>
                    <a:bodyPr/>
                    <a:lstStyle/>
                    <a:p>
                      <a:pPr algn="l" fontAlgn="b"/>
                      <a:r>
                        <a:rPr lang="en-US" sz="1400" b="0" i="0" u="none" strike="noStrike" dirty="0">
                          <a:solidFill>
                            <a:srgbClr val="000000"/>
                          </a:solidFill>
                          <a:latin typeface="Book Antiqua"/>
                        </a:rPr>
                        <a:t>1 (Major concern)-4 (Not a concern</a:t>
                      </a:r>
                      <a:r>
                        <a:rPr lang="en-US" sz="1400" b="0" i="0" u="none" strike="noStrike" dirty="0" smtClean="0">
                          <a:solidFill>
                            <a:srgbClr val="000000"/>
                          </a:solidFill>
                          <a:latin typeface="Book Antiqua"/>
                        </a:rPr>
                        <a:t>)</a:t>
                      </a:r>
                      <a:endParaRPr lang="en-US" sz="14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rowSpan="4">
                  <a:txBody>
                    <a:bodyPr/>
                    <a:lstStyle/>
                    <a:p>
                      <a:pPr algn="ctr" fontAlgn="b"/>
                      <a:r>
                        <a:rPr lang="en-US" sz="1400" b="0" i="0" u="none" strike="noStrike" dirty="0">
                          <a:solidFill>
                            <a:srgbClr val="000000"/>
                          </a:solidFill>
                          <a:latin typeface="Book Antiqua"/>
                        </a:rPr>
                        <a:t>4 (Not a concern) or 3 (Minor concern) or 2 (Some concern) in </a:t>
                      </a:r>
                      <a:r>
                        <a:rPr lang="en-US" sz="1400" b="0" i="0" u="none" strike="noStrike" dirty="0" smtClean="0">
                          <a:solidFill>
                            <a:srgbClr val="000000"/>
                          </a:solidFill>
                          <a:latin typeface="Book Antiqua"/>
                        </a:rPr>
                        <a:t>at least </a:t>
                      </a:r>
                      <a:r>
                        <a:rPr lang="en-US" sz="1400" b="0" i="0" u="none" strike="noStrike" dirty="0">
                          <a:solidFill>
                            <a:srgbClr val="000000"/>
                          </a:solidFill>
                          <a:latin typeface="Book Antiqua"/>
                        </a:rPr>
                        <a:t>3 urbanization issues</a:t>
                      </a:r>
                    </a:p>
                  </a:txBody>
                  <a:tcPr marL="6032" marR="6032" marT="6032" marB="0">
                    <a:lnL>
                      <a:noFill/>
                    </a:lnL>
                    <a:lnR>
                      <a:noFill/>
                    </a:lnR>
                    <a:lnT>
                      <a:noFill/>
                    </a:lnT>
                    <a:lnB>
                      <a:noFill/>
                    </a:lnB>
                    <a:solidFill>
                      <a:srgbClr val="DBEEF3"/>
                    </a:solidFill>
                  </a:tcPr>
                </a:tc>
              </a:tr>
              <a:tr h="391778">
                <a:tc>
                  <a:txBody>
                    <a:bodyPr/>
                    <a:lstStyle/>
                    <a:p>
                      <a:pPr algn="l" fontAlgn="b"/>
                      <a:r>
                        <a:rPr lang="en-US" sz="1800" b="0" i="0" u="none" strike="noStrike" dirty="0">
                          <a:solidFill>
                            <a:srgbClr val="000000"/>
                          </a:solidFill>
                          <a:latin typeface="Book Antiqua"/>
                        </a:rPr>
                        <a:t> </a:t>
                      </a:r>
                    </a:p>
                  </a:txBody>
                  <a:tcPr marL="6032" marR="6032" marT="6032" marB="0" anchor="b">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Absence/inadequate green spaces </a:t>
                      </a:r>
                    </a:p>
                  </a:txBody>
                  <a:tcPr marL="6032" marR="6032" marT="6032" marB="0" anchor="b">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endParaRPr lang="en-US"/>
                    </a:p>
                  </a:txBody>
                  <a:tcPr/>
                </a:tc>
              </a:tr>
              <a:tr h="321830">
                <a:tc>
                  <a:txBody>
                    <a:bodyPr/>
                    <a:lstStyle/>
                    <a:p>
                      <a:pPr algn="l" fontAlgn="b"/>
                      <a:r>
                        <a:rPr lang="en-US" sz="1050" b="0" i="0" u="none" strike="noStrike">
                          <a:solidFill>
                            <a:srgbClr val="000000"/>
                          </a:solidFill>
                          <a:latin typeface="Book Antiqua"/>
                        </a:rPr>
                        <a:t> </a:t>
                      </a:r>
                    </a:p>
                  </a:txBody>
                  <a:tcPr marL="6032" marR="6032" marT="6032" marB="0" anchor="b">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Lack of pedestrian friendly streets</a:t>
                      </a:r>
                    </a:p>
                  </a:txBody>
                  <a:tcPr marL="6032" marR="6032" marT="6032" marB="0" anchor="b">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endParaRPr lang="en-US"/>
                    </a:p>
                  </a:txBody>
                  <a:tcPr/>
                </a:tc>
              </a:tr>
              <a:tr h="263559">
                <a:tc>
                  <a:txBody>
                    <a:bodyPr/>
                    <a:lstStyle/>
                    <a:p>
                      <a:pPr algn="l" fontAlgn="b"/>
                      <a:r>
                        <a:rPr lang="en-US" sz="1050" b="0" i="0" u="none" strike="noStrike">
                          <a:solidFill>
                            <a:srgbClr val="000000"/>
                          </a:solidFill>
                          <a:latin typeface="Book Antiqua"/>
                        </a:rPr>
                        <a:t> </a:t>
                      </a:r>
                    </a:p>
                  </a:txBody>
                  <a:tcPr marL="6032" marR="6032" marT="6032" marB="0" anchor="b">
                    <a:lnL>
                      <a:noFill/>
                    </a:lnL>
                    <a:lnR>
                      <a:noFill/>
                    </a:lnR>
                    <a:lnT>
                      <a:noFill/>
                    </a:lnT>
                    <a:lnB>
                      <a:noFill/>
                    </a:lnB>
                    <a:solidFill>
                      <a:srgbClr val="DBEEF3"/>
                    </a:solidFill>
                  </a:tcPr>
                </a:tc>
                <a:tc>
                  <a:txBody>
                    <a:bodyPr/>
                    <a:lstStyle/>
                    <a:p>
                      <a:pPr algn="l" fontAlgn="b"/>
                      <a:r>
                        <a:rPr lang="en-US" sz="1400" b="0" i="0" u="none" strike="noStrike" dirty="0">
                          <a:solidFill>
                            <a:srgbClr val="000000"/>
                          </a:solidFill>
                          <a:latin typeface="Book Antiqua"/>
                        </a:rPr>
                        <a:t>Urban sprawl</a:t>
                      </a:r>
                    </a:p>
                  </a:txBody>
                  <a:tcPr marL="6032" marR="6032" marT="6032" marB="0" anchor="b">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pPr algn="l" fontAlgn="b"/>
                      <a:endParaRPr lang="en-US" sz="1000" b="0" i="0" u="none" strike="noStrike" dirty="0">
                        <a:solidFill>
                          <a:srgbClr val="000000"/>
                        </a:solidFill>
                        <a:latin typeface="Book Antiqua"/>
                      </a:endParaRPr>
                    </a:p>
                  </a:txBody>
                  <a:tcPr marL="6032" marR="6032" marT="6032" marB="0">
                    <a:lnL>
                      <a:noFill/>
                    </a:lnL>
                    <a:lnR>
                      <a:noFill/>
                    </a:lnR>
                    <a:lnT>
                      <a:noFill/>
                    </a:lnT>
                    <a:lnB>
                      <a:noFill/>
                    </a:lnB>
                    <a:solidFill>
                      <a:srgbClr val="DBEEF3"/>
                    </a:solidFill>
                  </a:tcPr>
                </a:tc>
                <a:tc vMerge="1">
                  <a:txBody>
                    <a:bodyPr/>
                    <a:lstStyle/>
                    <a:p>
                      <a:endParaRPr lang="en-US"/>
                    </a:p>
                  </a:txBody>
                  <a:tcPr/>
                </a:tc>
              </a:tr>
            </a:tbl>
          </a:graphicData>
        </a:graphic>
      </p:graphicFrame>
      <p:sp>
        <p:nvSpPr>
          <p:cNvPr id="12" name="TextBox 11"/>
          <p:cNvSpPr txBox="1"/>
          <p:nvPr/>
        </p:nvSpPr>
        <p:spPr>
          <a:xfrm>
            <a:off x="4038600" y="0"/>
            <a:ext cx="3886200" cy="369332"/>
          </a:xfrm>
          <a:prstGeom prst="rect">
            <a:avLst/>
          </a:prstGeom>
          <a:noFill/>
        </p:spPr>
        <p:txBody>
          <a:bodyPr wrap="square" rtlCol="0">
            <a:spAutoFit/>
          </a:bodyPr>
          <a:lstStyle/>
          <a:p>
            <a:r>
              <a:rPr lang="en-US" dirty="0" smtClean="0">
                <a:latin typeface="Book Antiqua" pitchFamily="18" charset="0"/>
              </a:rPr>
              <a:t>Ecological diversity and resilience</a:t>
            </a:r>
            <a:endParaRPr lang="en-US" dirty="0">
              <a:latin typeface="Book Antiqua" pitchFamily="18" charset="0"/>
            </a:endParaRPr>
          </a:p>
        </p:txBody>
      </p:sp>
      <p:pic>
        <p:nvPicPr>
          <p:cNvPr id="13" name="Picture 12"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1990501072"/>
              </p:ext>
            </p:extLst>
          </p:nvPr>
        </p:nvGraphicFramePr>
        <p:xfrm>
          <a:off x="-1" y="457200"/>
          <a:ext cx="9144002" cy="6290740"/>
        </p:xfrm>
        <a:graphic>
          <a:graphicData uri="http://schemas.openxmlformats.org/drawingml/2006/table">
            <a:tbl>
              <a:tblPr/>
              <a:tblGrid>
                <a:gridCol w="1822051"/>
                <a:gridCol w="1732074"/>
                <a:gridCol w="1912030"/>
                <a:gridCol w="1912030"/>
                <a:gridCol w="1765817"/>
              </a:tblGrid>
              <a:tr h="209926">
                <a:tc>
                  <a:txBody>
                    <a:bodyPr/>
                    <a:lstStyle/>
                    <a:p>
                      <a:pPr algn="ctr" fontAlgn="b"/>
                      <a:r>
                        <a:rPr lang="en-US" sz="1100" b="1" i="0" u="none" strike="noStrike" dirty="0">
                          <a:solidFill>
                            <a:srgbClr val="000000"/>
                          </a:solidFill>
                          <a:latin typeface="Book Antiqua"/>
                        </a:rPr>
                        <a:t>Indicator</a:t>
                      </a:r>
                    </a:p>
                  </a:txBody>
                  <a:tcPr marL="5751" marR="5751" marT="5751" marB="0" anchor="b">
                    <a:lnL>
                      <a:noFill/>
                    </a:lnL>
                    <a:lnR>
                      <a:noFill/>
                    </a:lnR>
                    <a:lnT>
                      <a:noFill/>
                    </a:lnT>
                    <a:lnB>
                      <a:noFill/>
                    </a:lnB>
                    <a:solidFill>
                      <a:srgbClr val="E5E0EC"/>
                    </a:solidFill>
                  </a:tcPr>
                </a:tc>
                <a:tc>
                  <a:txBody>
                    <a:bodyPr/>
                    <a:lstStyle/>
                    <a:p>
                      <a:pPr algn="ctr" fontAlgn="b"/>
                      <a:r>
                        <a:rPr lang="en-US" sz="1100" b="1" i="0" u="none" strike="noStrike" dirty="0">
                          <a:solidFill>
                            <a:srgbClr val="000000"/>
                          </a:solidFill>
                          <a:latin typeface="Book Antiqua"/>
                        </a:rPr>
                        <a:t>Sub-indicator</a:t>
                      </a:r>
                    </a:p>
                  </a:txBody>
                  <a:tcPr marL="5751" marR="5751" marT="5751" marB="0" anchor="b">
                    <a:lnL>
                      <a:noFill/>
                    </a:lnL>
                    <a:lnR>
                      <a:noFill/>
                    </a:lnR>
                    <a:lnT>
                      <a:noFill/>
                    </a:lnT>
                    <a:lnB>
                      <a:noFill/>
                    </a:lnB>
                    <a:solidFill>
                      <a:srgbClr val="E5E0EC"/>
                    </a:solidFill>
                  </a:tcPr>
                </a:tc>
                <a:tc>
                  <a:txBody>
                    <a:bodyPr/>
                    <a:lstStyle/>
                    <a:p>
                      <a:pPr algn="ctr" fontAlgn="b"/>
                      <a:r>
                        <a:rPr lang="en-US" sz="1100" b="1" i="0" u="none" strike="noStrike" dirty="0">
                          <a:solidFill>
                            <a:srgbClr val="000000"/>
                          </a:solidFill>
                          <a:latin typeface="Book Antiqua"/>
                        </a:rPr>
                        <a:t>Question</a:t>
                      </a:r>
                    </a:p>
                  </a:txBody>
                  <a:tcPr marL="5751" marR="5751" marT="5751" marB="0" anchor="b">
                    <a:lnL>
                      <a:noFill/>
                    </a:lnL>
                    <a:lnR>
                      <a:noFill/>
                    </a:lnR>
                    <a:lnT>
                      <a:noFill/>
                    </a:lnT>
                    <a:lnB>
                      <a:noFill/>
                    </a:lnB>
                    <a:solidFill>
                      <a:srgbClr val="E5E0EC"/>
                    </a:solidFill>
                  </a:tcPr>
                </a:tc>
                <a:tc>
                  <a:txBody>
                    <a:bodyPr/>
                    <a:lstStyle/>
                    <a:p>
                      <a:pPr algn="ctr" fontAlgn="b"/>
                      <a:r>
                        <a:rPr lang="en-US" sz="1100" b="1" i="0" u="none" strike="noStrike">
                          <a:solidFill>
                            <a:srgbClr val="000000"/>
                          </a:solidFill>
                          <a:latin typeface="Book Antiqua"/>
                        </a:rPr>
                        <a:t>Response range (worst-best)</a:t>
                      </a:r>
                    </a:p>
                  </a:txBody>
                  <a:tcPr marL="5751" marR="5751" marT="5751" marB="0" anchor="b">
                    <a:lnL>
                      <a:noFill/>
                    </a:lnL>
                    <a:lnR>
                      <a:noFill/>
                    </a:lnR>
                    <a:lnT>
                      <a:noFill/>
                    </a:lnT>
                    <a:lnB>
                      <a:noFill/>
                    </a:lnB>
                    <a:solidFill>
                      <a:srgbClr val="E5E0EC"/>
                    </a:solidFill>
                  </a:tcPr>
                </a:tc>
                <a:tc>
                  <a:txBody>
                    <a:bodyPr/>
                    <a:lstStyle/>
                    <a:p>
                      <a:pPr algn="ctr" fontAlgn="b"/>
                      <a:r>
                        <a:rPr lang="en-US" sz="1100" b="1" i="0" u="none" strike="noStrike" dirty="0" smtClean="0">
                          <a:solidFill>
                            <a:srgbClr val="000000"/>
                          </a:solidFill>
                          <a:latin typeface="Book Antiqua"/>
                        </a:rPr>
                        <a:t>Sufficiency threshold</a:t>
                      </a:r>
                      <a:endParaRPr lang="en-US" sz="1100" b="1" i="0" u="none" strike="noStrike" dirty="0">
                        <a:solidFill>
                          <a:srgbClr val="000000"/>
                        </a:solidFill>
                        <a:latin typeface="Book Antiqua"/>
                      </a:endParaRPr>
                    </a:p>
                  </a:txBody>
                  <a:tcPr marL="5751" marR="5751" marT="5751" marB="0" anchor="b">
                    <a:lnL>
                      <a:noFill/>
                    </a:lnL>
                    <a:lnR>
                      <a:noFill/>
                    </a:lnR>
                    <a:lnT>
                      <a:noFill/>
                    </a:lnT>
                    <a:lnB>
                      <a:noFill/>
                    </a:lnB>
                    <a:solidFill>
                      <a:srgbClr val="E5E0EC"/>
                    </a:solidFill>
                  </a:tcPr>
                </a:tc>
              </a:tr>
              <a:tr h="199929">
                <a:tc rowSpan="8">
                  <a:txBody>
                    <a:bodyPr/>
                    <a:lstStyle/>
                    <a:p>
                      <a:pPr algn="l" fontAlgn="b"/>
                      <a:r>
                        <a:rPr lang="en-US" sz="1800" b="0" i="0" u="none" strike="noStrike" dirty="0">
                          <a:solidFill>
                            <a:srgbClr val="000000"/>
                          </a:solidFill>
                          <a:latin typeface="Book Antiqua"/>
                        </a:rPr>
                        <a:t>Assets</a:t>
                      </a:r>
                    </a:p>
                  </a:txBody>
                  <a:tcPr marL="5751" marR="5751" marT="5751" marB="0">
                    <a:lnL>
                      <a:noFill/>
                    </a:lnL>
                    <a:lnR>
                      <a:noFill/>
                    </a:lnR>
                    <a:lnT>
                      <a:noFill/>
                    </a:lnT>
                    <a:lnB>
                      <a:noFill/>
                    </a:lnB>
                    <a:solidFill>
                      <a:srgbClr val="CCC0DA"/>
                    </a:solidFill>
                  </a:tcPr>
                </a:tc>
                <a:tc>
                  <a:txBody>
                    <a:bodyPr/>
                    <a:lstStyle/>
                    <a:p>
                      <a:pPr algn="l" fontAlgn="b"/>
                      <a:r>
                        <a:rPr lang="en-US" sz="1600" b="0" i="0" u="none" strike="noStrike" dirty="0">
                          <a:solidFill>
                            <a:srgbClr val="000000"/>
                          </a:solidFill>
                          <a:latin typeface="Book Antiqua"/>
                        </a:rPr>
                        <a:t>Mobile telephone</a:t>
                      </a:r>
                    </a:p>
                  </a:txBody>
                  <a:tcPr marL="5751" marR="5751" marT="5751" marB="0">
                    <a:lnL>
                      <a:noFill/>
                    </a:lnL>
                    <a:lnR>
                      <a:noFill/>
                    </a:lnR>
                    <a:lnT>
                      <a:noFill/>
                    </a:lnT>
                    <a:lnB>
                      <a:noFill/>
                    </a:lnB>
                    <a:solidFill>
                      <a:srgbClr val="CCC0DA"/>
                    </a:solidFill>
                  </a:tcPr>
                </a:tc>
                <a:tc rowSpan="6">
                  <a:txBody>
                    <a:bodyPr/>
                    <a:lstStyle/>
                    <a:p>
                      <a:pPr algn="l" fontAlgn="b"/>
                      <a:r>
                        <a:rPr lang="en-US" sz="1400" b="0" i="0" u="none" strike="noStrike" dirty="0">
                          <a:solidFill>
                            <a:srgbClr val="000000"/>
                          </a:solidFill>
                          <a:latin typeface="Book Antiqua"/>
                        </a:rPr>
                        <a:t>Do you own a </a:t>
                      </a:r>
                      <a:r>
                        <a:rPr lang="en-US" sz="1400" b="0" i="0" u="none" strike="noStrike" dirty="0" smtClean="0">
                          <a:solidFill>
                            <a:srgbClr val="000000"/>
                          </a:solidFill>
                          <a:latin typeface="Book Antiqua"/>
                        </a:rPr>
                        <a:t>_______Equipment____</a:t>
                      </a:r>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rowSpan="6">
                  <a:txBody>
                    <a:bodyPr/>
                    <a:lstStyle/>
                    <a:p>
                      <a:pPr algn="l" fontAlgn="b"/>
                      <a:r>
                        <a:rPr lang="en-US" sz="1400" b="0" i="0" u="none" strike="noStrike" dirty="0">
                          <a:solidFill>
                            <a:srgbClr val="000000"/>
                          </a:solidFill>
                          <a:latin typeface="Book Antiqua"/>
                        </a:rPr>
                        <a:t>1 (No)-2 (Yes</a:t>
                      </a:r>
                      <a:r>
                        <a:rPr lang="en-US" sz="1400" b="0" i="0" u="none" strike="noStrike" dirty="0" smtClean="0">
                          <a:solidFill>
                            <a:srgbClr val="000000"/>
                          </a:solidFill>
                          <a:latin typeface="Book Antiqua"/>
                        </a:rPr>
                        <a:t>)</a:t>
                      </a:r>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rowSpan="8">
                  <a:txBody>
                    <a:bodyPr/>
                    <a:lstStyle/>
                    <a:p>
                      <a:pPr algn="ctr" fontAlgn="b"/>
                      <a:r>
                        <a:rPr lang="en-US" sz="2000" b="0" i="0" u="none" strike="noStrike" dirty="0">
                          <a:solidFill>
                            <a:srgbClr val="000000"/>
                          </a:solidFill>
                          <a:latin typeface="Book Antiqua"/>
                        </a:rPr>
                        <a:t>3 electrical </a:t>
                      </a:r>
                      <a:r>
                        <a:rPr lang="en-US" sz="2000" b="0" i="0" u="none" strike="noStrike" dirty="0" smtClean="0">
                          <a:solidFill>
                            <a:srgbClr val="000000"/>
                          </a:solidFill>
                          <a:latin typeface="Book Antiqua"/>
                        </a:rPr>
                        <a:t>equipment </a:t>
                      </a:r>
                    </a:p>
                    <a:p>
                      <a:pPr algn="ctr" fontAlgn="b"/>
                      <a:r>
                        <a:rPr lang="en-US" sz="2000" b="0" i="0" u="sng" strike="noStrike" dirty="0" smtClean="0">
                          <a:solidFill>
                            <a:srgbClr val="000000"/>
                          </a:solidFill>
                          <a:latin typeface="Book Antiqua"/>
                        </a:rPr>
                        <a:t>or</a:t>
                      </a:r>
                      <a:r>
                        <a:rPr lang="en-US" sz="2000" b="0" i="0" u="none" strike="noStrike" dirty="0" smtClean="0">
                          <a:solidFill>
                            <a:srgbClr val="000000"/>
                          </a:solidFill>
                          <a:latin typeface="Book Antiqua"/>
                        </a:rPr>
                        <a:t> </a:t>
                      </a:r>
                    </a:p>
                    <a:p>
                      <a:pPr algn="ctr" fontAlgn="b"/>
                      <a:r>
                        <a:rPr lang="en-US" sz="2000" b="0" i="0" u="none" strike="noStrike" dirty="0" smtClean="0">
                          <a:solidFill>
                            <a:srgbClr val="000000"/>
                          </a:solidFill>
                          <a:latin typeface="Book Antiqua"/>
                        </a:rPr>
                        <a:t>5 </a:t>
                      </a:r>
                      <a:r>
                        <a:rPr lang="en-US" sz="2000" b="0" i="0" u="none" strike="noStrike" dirty="0">
                          <a:solidFill>
                            <a:srgbClr val="000000"/>
                          </a:solidFill>
                          <a:latin typeface="Book Antiqua"/>
                        </a:rPr>
                        <a:t>livestock </a:t>
                      </a:r>
                      <a:endParaRPr lang="en-US" sz="2000" b="0" i="0" u="none" strike="noStrike" dirty="0" smtClean="0">
                        <a:solidFill>
                          <a:srgbClr val="000000"/>
                        </a:solidFill>
                        <a:latin typeface="Book Antiqua"/>
                      </a:endParaRPr>
                    </a:p>
                    <a:p>
                      <a:pPr algn="ctr" fontAlgn="b"/>
                      <a:r>
                        <a:rPr lang="en-US" sz="2000" b="0" i="0" u="sng" strike="noStrike" dirty="0" smtClean="0">
                          <a:solidFill>
                            <a:srgbClr val="000000"/>
                          </a:solidFill>
                          <a:latin typeface="Book Antiqua"/>
                        </a:rPr>
                        <a:t>or</a:t>
                      </a:r>
                      <a:r>
                        <a:rPr lang="en-US" sz="2000" b="0" i="0" u="none" strike="noStrike" dirty="0" smtClean="0">
                          <a:solidFill>
                            <a:srgbClr val="000000"/>
                          </a:solidFill>
                          <a:latin typeface="Book Antiqua"/>
                        </a:rPr>
                        <a:t> </a:t>
                      </a:r>
                    </a:p>
                    <a:p>
                      <a:pPr algn="ctr" fontAlgn="b"/>
                      <a:r>
                        <a:rPr lang="en-US" sz="2000" b="0" i="0" u="none" strike="noStrike" dirty="0" smtClean="0">
                          <a:solidFill>
                            <a:srgbClr val="000000"/>
                          </a:solidFill>
                          <a:latin typeface="Book Antiqua"/>
                        </a:rPr>
                        <a:t>5 </a:t>
                      </a:r>
                      <a:r>
                        <a:rPr lang="en-US" sz="2000" b="0" i="0" u="none" strike="noStrike" dirty="0">
                          <a:solidFill>
                            <a:srgbClr val="000000"/>
                          </a:solidFill>
                          <a:latin typeface="Book Antiqua"/>
                        </a:rPr>
                        <a:t>acres of land</a:t>
                      </a:r>
                    </a:p>
                  </a:txBody>
                  <a:tcPr marL="5751" marR="5751" marT="5751" marB="0">
                    <a:lnL>
                      <a:noFill/>
                    </a:lnL>
                    <a:lnR>
                      <a:noFill/>
                    </a:lnR>
                    <a:lnT>
                      <a:noFill/>
                    </a:lnT>
                    <a:lnB>
                      <a:noFill/>
                    </a:lnB>
                    <a:solidFill>
                      <a:srgbClr val="CCC0DA"/>
                    </a:solidFill>
                  </a:tcPr>
                </a:tc>
              </a:tr>
              <a:tr h="392563">
                <a:tc vMerge="1">
                  <a:txBody>
                    <a:bodyPr/>
                    <a:lstStyle/>
                    <a:p>
                      <a:endParaRPr lang="en-US"/>
                    </a:p>
                  </a:txBody>
                  <a:tcPr/>
                </a:tc>
                <a:tc>
                  <a:txBody>
                    <a:bodyPr/>
                    <a:lstStyle/>
                    <a:p>
                      <a:pPr algn="l" fontAlgn="b"/>
                      <a:r>
                        <a:rPr lang="en-US" sz="1600" b="0" i="0" u="none" strike="noStrike" dirty="0">
                          <a:solidFill>
                            <a:srgbClr val="000000"/>
                          </a:solidFill>
                          <a:latin typeface="Book Antiqua"/>
                        </a:rPr>
                        <a:t>Fixed line telephone</a:t>
                      </a: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215341">
                <a:tc vMerge="1">
                  <a:txBody>
                    <a:bodyPr/>
                    <a:lstStyle/>
                    <a:p>
                      <a:endParaRPr lang="en-US"/>
                    </a:p>
                  </a:txBody>
                  <a:tcPr/>
                </a:tc>
                <a:tc>
                  <a:txBody>
                    <a:bodyPr/>
                    <a:lstStyle/>
                    <a:p>
                      <a:pPr algn="l" fontAlgn="b"/>
                      <a:r>
                        <a:rPr lang="en-US" sz="1600" b="0" i="0" u="none" strike="noStrike" dirty="0">
                          <a:solidFill>
                            <a:srgbClr val="000000"/>
                          </a:solidFill>
                          <a:latin typeface="Book Antiqua"/>
                        </a:rPr>
                        <a:t>Personal computer</a:t>
                      </a: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199929">
                <a:tc vMerge="1">
                  <a:txBody>
                    <a:bodyPr/>
                    <a:lstStyle/>
                    <a:p>
                      <a:endParaRPr lang="en-US"/>
                    </a:p>
                  </a:txBody>
                  <a:tcPr/>
                </a:tc>
                <a:tc>
                  <a:txBody>
                    <a:bodyPr/>
                    <a:lstStyle/>
                    <a:p>
                      <a:pPr algn="l" fontAlgn="b"/>
                      <a:r>
                        <a:rPr lang="en-US" sz="1600" b="0" i="0" u="none" strike="noStrike" dirty="0">
                          <a:solidFill>
                            <a:srgbClr val="000000"/>
                          </a:solidFill>
                          <a:latin typeface="Book Antiqua"/>
                        </a:rPr>
                        <a:t>Refrigerator</a:t>
                      </a: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215341">
                <a:tc vMerge="1">
                  <a:txBody>
                    <a:bodyPr/>
                    <a:lstStyle/>
                    <a:p>
                      <a:endParaRPr lang="en-US"/>
                    </a:p>
                  </a:txBody>
                  <a:tcPr/>
                </a:tc>
                <a:tc>
                  <a:txBody>
                    <a:bodyPr/>
                    <a:lstStyle/>
                    <a:p>
                      <a:pPr algn="l" fontAlgn="b"/>
                      <a:r>
                        <a:rPr lang="en-US" sz="1600" b="0" i="0" u="none" strike="noStrike" dirty="0" err="1">
                          <a:solidFill>
                            <a:srgbClr val="000000"/>
                          </a:solidFill>
                          <a:latin typeface="Book Antiqua"/>
                        </a:rPr>
                        <a:t>Colour</a:t>
                      </a:r>
                      <a:r>
                        <a:rPr lang="en-US" sz="1600" b="0" i="0" u="none" strike="noStrike" dirty="0">
                          <a:solidFill>
                            <a:srgbClr val="000000"/>
                          </a:solidFill>
                          <a:latin typeface="Book Antiqua"/>
                        </a:rPr>
                        <a:t> Television</a:t>
                      </a: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215341">
                <a:tc vMerge="1">
                  <a:txBody>
                    <a:bodyPr/>
                    <a:lstStyle/>
                    <a:p>
                      <a:endParaRPr lang="en-US"/>
                    </a:p>
                  </a:txBody>
                  <a:tcPr/>
                </a:tc>
                <a:tc>
                  <a:txBody>
                    <a:bodyPr/>
                    <a:lstStyle/>
                    <a:p>
                      <a:pPr algn="l" fontAlgn="b"/>
                      <a:r>
                        <a:rPr lang="en-US" sz="1600" b="0" i="0" u="none" strike="noStrike" dirty="0">
                          <a:solidFill>
                            <a:srgbClr val="000000"/>
                          </a:solidFill>
                          <a:latin typeface="Book Antiqua"/>
                        </a:rPr>
                        <a:t>Washing machine</a:t>
                      </a: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pPr algn="l" fontAlgn="b"/>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513809">
                <a:tc vMerge="1">
                  <a:txBody>
                    <a:bodyPr/>
                    <a:lstStyle/>
                    <a:p>
                      <a:endParaRPr lang="en-US"/>
                    </a:p>
                  </a:txBody>
                  <a:tcPr/>
                </a:tc>
                <a:tc>
                  <a:txBody>
                    <a:bodyPr/>
                    <a:lstStyle/>
                    <a:p>
                      <a:pPr algn="l" fontAlgn="b"/>
                      <a:r>
                        <a:rPr lang="en-US" sz="1600" b="0" i="0" u="none" strike="noStrike" dirty="0">
                          <a:solidFill>
                            <a:srgbClr val="000000"/>
                          </a:solidFill>
                          <a:latin typeface="Book Antiqua"/>
                        </a:rPr>
                        <a:t>Land </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a:solidFill>
                            <a:srgbClr val="000000"/>
                          </a:solidFill>
                          <a:latin typeface="Book Antiqua"/>
                        </a:rPr>
                        <a:t>How many acres of land does  your household own?</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smtClean="0">
                          <a:solidFill>
                            <a:srgbClr val="000000"/>
                          </a:solidFill>
                          <a:latin typeface="Book Antiqua"/>
                        </a:rPr>
                        <a:t>Number of acres</a:t>
                      </a:r>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513809">
                <a:tc vMerge="1">
                  <a:txBody>
                    <a:bodyPr/>
                    <a:lstStyle/>
                    <a:p>
                      <a:endParaRPr lang="en-US"/>
                    </a:p>
                  </a:txBody>
                  <a:tcPr/>
                </a:tc>
                <a:tc>
                  <a:txBody>
                    <a:bodyPr/>
                    <a:lstStyle/>
                    <a:p>
                      <a:pPr algn="l" fontAlgn="b"/>
                      <a:r>
                        <a:rPr lang="en-US" sz="1600" b="0" i="0" u="none" strike="noStrike" dirty="0">
                          <a:solidFill>
                            <a:srgbClr val="000000"/>
                          </a:solidFill>
                          <a:latin typeface="Book Antiqua"/>
                        </a:rPr>
                        <a:t>Livestock</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a:solidFill>
                            <a:srgbClr val="000000"/>
                          </a:solidFill>
                          <a:latin typeface="Book Antiqua"/>
                        </a:rPr>
                        <a:t>How many livestock does your household own?</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a:solidFill>
                            <a:srgbClr val="000000"/>
                          </a:solidFill>
                          <a:latin typeface="Book Antiqua"/>
                        </a:rPr>
                        <a:t>Number of </a:t>
                      </a:r>
                      <a:r>
                        <a:rPr lang="en-US" sz="1400" b="0" i="0" u="none" strike="noStrike" dirty="0" smtClean="0">
                          <a:solidFill>
                            <a:srgbClr val="000000"/>
                          </a:solidFill>
                          <a:latin typeface="Book Antiqua"/>
                        </a:rPr>
                        <a:t>livestock</a:t>
                      </a:r>
                      <a:endParaRPr lang="en-US" sz="1400" b="0" i="0" u="none" strike="noStrike" dirty="0">
                        <a:solidFill>
                          <a:srgbClr val="000000"/>
                        </a:solidFill>
                        <a:latin typeface="Book Antiqua"/>
                      </a:endParaRPr>
                    </a:p>
                  </a:txBody>
                  <a:tcPr marL="5751" marR="5751" marT="5751" marB="0">
                    <a:lnL>
                      <a:noFill/>
                    </a:lnL>
                    <a:lnR>
                      <a:noFill/>
                    </a:lnR>
                    <a:lnT>
                      <a:noFill/>
                    </a:lnT>
                    <a:lnB>
                      <a:noFill/>
                    </a:lnB>
                    <a:solidFill>
                      <a:srgbClr val="CCC0DA"/>
                    </a:solidFill>
                  </a:tcPr>
                </a:tc>
                <a:tc vMerge="1">
                  <a:txBody>
                    <a:bodyPr/>
                    <a:lstStyle/>
                    <a:p>
                      <a:endParaRPr lang="en-US"/>
                    </a:p>
                  </a:txBody>
                  <a:tcPr/>
                </a:tc>
              </a:tr>
              <a:tr h="513809">
                <a:tc rowSpan="3">
                  <a:txBody>
                    <a:bodyPr/>
                    <a:lstStyle/>
                    <a:p>
                      <a:pPr algn="l" fontAlgn="b"/>
                      <a:r>
                        <a:rPr lang="en-US" sz="1800" b="0" i="0" u="none" strike="noStrike" dirty="0">
                          <a:solidFill>
                            <a:srgbClr val="000000"/>
                          </a:solidFill>
                          <a:latin typeface="Book Antiqua"/>
                        </a:rPr>
                        <a:t>Housing</a:t>
                      </a:r>
                    </a:p>
                  </a:txBody>
                  <a:tcPr marL="5751" marR="5751" marT="5751" marB="0">
                    <a:lnL>
                      <a:noFill/>
                    </a:lnL>
                    <a:lnR>
                      <a:noFill/>
                    </a:lnR>
                    <a:lnT>
                      <a:noFill/>
                    </a:lnT>
                    <a:lnB>
                      <a:noFill/>
                    </a:lnB>
                    <a:solidFill>
                      <a:srgbClr val="E5E0EC"/>
                    </a:solidFill>
                  </a:tcPr>
                </a:tc>
                <a:tc>
                  <a:txBody>
                    <a:bodyPr/>
                    <a:lstStyle/>
                    <a:p>
                      <a:pPr algn="l" fontAlgn="b"/>
                      <a:r>
                        <a:rPr lang="en-US" sz="1600" b="0" i="0" u="none" strike="noStrike" dirty="0">
                          <a:solidFill>
                            <a:srgbClr val="000000"/>
                          </a:solidFill>
                          <a:latin typeface="Book Antiqua"/>
                        </a:rPr>
                        <a:t>Type of toilet used</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dirty="0">
                          <a:solidFill>
                            <a:srgbClr val="000000"/>
                          </a:solidFill>
                          <a:latin typeface="Book Antiqua"/>
                        </a:rPr>
                        <a:t>What kind of toilet facility does your household use?</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dirty="0">
                          <a:solidFill>
                            <a:srgbClr val="000000"/>
                          </a:solidFill>
                          <a:latin typeface="Book Antiqua"/>
                        </a:rPr>
                        <a:t>1 (No toilet facility, open spaces)-5 (Flush toilet)</a:t>
                      </a:r>
                    </a:p>
                  </a:txBody>
                  <a:tcPr marL="5751" marR="5751" marT="5751" marB="0">
                    <a:lnL>
                      <a:noFill/>
                    </a:lnL>
                    <a:lnR>
                      <a:noFill/>
                    </a:lnR>
                    <a:lnT>
                      <a:noFill/>
                    </a:lnT>
                    <a:lnB>
                      <a:noFill/>
                    </a:lnB>
                    <a:solidFill>
                      <a:srgbClr val="E5E0EC"/>
                    </a:solidFill>
                  </a:tcPr>
                </a:tc>
                <a:tc>
                  <a:txBody>
                    <a:bodyPr/>
                    <a:lstStyle/>
                    <a:p>
                      <a:pPr algn="ctr" fontAlgn="b"/>
                      <a:r>
                        <a:rPr lang="en-US" sz="1400" b="0" i="0" u="none" strike="noStrike" dirty="0">
                          <a:solidFill>
                            <a:srgbClr val="000000"/>
                          </a:solidFill>
                          <a:latin typeface="Book Antiqua"/>
                        </a:rPr>
                        <a:t>5 (Flush toilets) or 4 (Pit latrine with septic tank)</a:t>
                      </a:r>
                    </a:p>
                  </a:txBody>
                  <a:tcPr marL="5751" marR="5751" marT="5751" marB="0">
                    <a:lnL>
                      <a:noFill/>
                    </a:lnL>
                    <a:lnR>
                      <a:noFill/>
                    </a:lnR>
                    <a:lnT>
                      <a:noFill/>
                    </a:lnT>
                    <a:lnB>
                      <a:noFill/>
                    </a:lnB>
                    <a:solidFill>
                      <a:srgbClr val="E5E0EC"/>
                    </a:solidFill>
                  </a:tcPr>
                </a:tc>
              </a:tr>
              <a:tr h="853297">
                <a:tc vMerge="1">
                  <a:txBody>
                    <a:bodyPr/>
                    <a:lstStyle/>
                    <a:p>
                      <a:endParaRPr lang="en-US"/>
                    </a:p>
                  </a:txBody>
                  <a:tcPr/>
                </a:tc>
                <a:tc>
                  <a:txBody>
                    <a:bodyPr/>
                    <a:lstStyle/>
                    <a:p>
                      <a:pPr algn="l" fontAlgn="b"/>
                      <a:r>
                        <a:rPr lang="en-US" sz="1600" b="0" i="0" u="none" strike="noStrike" dirty="0">
                          <a:solidFill>
                            <a:srgbClr val="000000"/>
                          </a:solidFill>
                          <a:latin typeface="Book Antiqua"/>
                        </a:rPr>
                        <a:t>Roof material </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dirty="0">
                          <a:solidFill>
                            <a:srgbClr val="000000"/>
                          </a:solidFill>
                          <a:latin typeface="Book Antiqua"/>
                        </a:rPr>
                        <a:t>What type of roof material is mainly used for your dwelling?</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dirty="0">
                          <a:solidFill>
                            <a:srgbClr val="000000"/>
                          </a:solidFill>
                          <a:latin typeface="Book Antiqua"/>
                        </a:rPr>
                        <a:t>1 (Slate/Bamboo</a:t>
                      </a:r>
                      <a:r>
                        <a:rPr lang="en-US" sz="1400" b="0" i="0" u="none" strike="noStrike" dirty="0" smtClean="0">
                          <a:solidFill>
                            <a:srgbClr val="000000"/>
                          </a:solidFill>
                          <a:latin typeface="Book Antiqua"/>
                        </a:rPr>
                        <a:t>/ Straw/Wood/Mud</a:t>
                      </a:r>
                      <a:r>
                        <a:rPr lang="en-US" sz="1400" b="0" i="0" u="none" strike="noStrike" dirty="0">
                          <a:solidFill>
                            <a:srgbClr val="000000"/>
                          </a:solidFill>
                          <a:latin typeface="Book Antiqua"/>
                        </a:rPr>
                        <a:t>)- 2 (Concrete/Brick/Stone/CGI/Metal)</a:t>
                      </a:r>
                    </a:p>
                  </a:txBody>
                  <a:tcPr marL="5751" marR="5751" marT="5751" marB="0">
                    <a:lnL>
                      <a:noFill/>
                    </a:lnL>
                    <a:lnR>
                      <a:noFill/>
                    </a:lnR>
                    <a:lnT>
                      <a:noFill/>
                    </a:lnT>
                    <a:lnB>
                      <a:noFill/>
                    </a:lnB>
                    <a:solidFill>
                      <a:srgbClr val="E5E0EC"/>
                    </a:solidFill>
                  </a:tcPr>
                </a:tc>
                <a:tc>
                  <a:txBody>
                    <a:bodyPr/>
                    <a:lstStyle/>
                    <a:p>
                      <a:pPr algn="ctr" fontAlgn="b"/>
                      <a:r>
                        <a:rPr lang="en-US" sz="1400" b="0" i="0" u="none" strike="noStrike" dirty="0">
                          <a:solidFill>
                            <a:srgbClr val="000000"/>
                          </a:solidFill>
                          <a:latin typeface="Book Antiqua"/>
                        </a:rPr>
                        <a:t>2 (Concrete/Brick/Stone or CGI/ Metal)</a:t>
                      </a:r>
                    </a:p>
                  </a:txBody>
                  <a:tcPr marL="5751" marR="5751" marT="5751" marB="0">
                    <a:lnL>
                      <a:noFill/>
                    </a:lnL>
                    <a:lnR>
                      <a:noFill/>
                    </a:lnR>
                    <a:lnT>
                      <a:noFill/>
                    </a:lnT>
                    <a:lnB>
                      <a:noFill/>
                    </a:lnB>
                    <a:solidFill>
                      <a:srgbClr val="E5E0EC"/>
                    </a:solidFill>
                  </a:tcPr>
                </a:tc>
              </a:tr>
              <a:tr h="683553">
                <a:tc vMerge="1">
                  <a:txBody>
                    <a:bodyPr/>
                    <a:lstStyle/>
                    <a:p>
                      <a:endParaRPr lang="en-US"/>
                    </a:p>
                  </a:txBody>
                  <a:tcPr/>
                </a:tc>
                <a:tc>
                  <a:txBody>
                    <a:bodyPr/>
                    <a:lstStyle/>
                    <a:p>
                      <a:pPr algn="l" fontAlgn="b"/>
                      <a:r>
                        <a:rPr lang="en-US" sz="1600" b="0" i="0" u="none" strike="noStrike" dirty="0">
                          <a:solidFill>
                            <a:srgbClr val="000000"/>
                          </a:solidFill>
                          <a:latin typeface="Book Antiqua"/>
                        </a:rPr>
                        <a:t>Room ratio</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dirty="0">
                          <a:solidFill>
                            <a:srgbClr val="000000"/>
                          </a:solidFill>
                          <a:latin typeface="Book Antiqua"/>
                        </a:rPr>
                        <a:t>How many rooms are there in the dwelling (exclude </a:t>
                      </a:r>
                      <a:r>
                        <a:rPr lang="en-US" sz="1400" b="0" i="0" u="none" strike="noStrike" dirty="0" smtClean="0">
                          <a:solidFill>
                            <a:srgbClr val="000000"/>
                          </a:solidFill>
                          <a:latin typeface="Book Antiqua"/>
                        </a:rPr>
                        <a:t>bath/toilet</a:t>
                      </a:r>
                      <a:r>
                        <a:rPr lang="en-US" sz="1400" b="0" i="0" u="none" strike="noStrike" dirty="0">
                          <a:solidFill>
                            <a:srgbClr val="000000"/>
                          </a:solidFill>
                          <a:latin typeface="Book Antiqua"/>
                        </a:rPr>
                        <a:t>)?</a:t>
                      </a:r>
                    </a:p>
                  </a:txBody>
                  <a:tcPr marL="5751" marR="5751" marT="5751" marB="0">
                    <a:lnL>
                      <a:noFill/>
                    </a:lnL>
                    <a:lnR>
                      <a:noFill/>
                    </a:lnR>
                    <a:lnT>
                      <a:noFill/>
                    </a:lnT>
                    <a:lnB>
                      <a:noFill/>
                    </a:lnB>
                    <a:solidFill>
                      <a:srgbClr val="E5E0EC"/>
                    </a:solidFill>
                  </a:tcPr>
                </a:tc>
                <a:tc>
                  <a:txBody>
                    <a:bodyPr/>
                    <a:lstStyle/>
                    <a:p>
                      <a:pPr algn="l" fontAlgn="b"/>
                      <a:r>
                        <a:rPr lang="en-US" sz="1400" b="0" i="0" u="none" strike="noStrike">
                          <a:solidFill>
                            <a:srgbClr val="000000"/>
                          </a:solidFill>
                          <a:latin typeface="Book Antiqua"/>
                        </a:rPr>
                        <a:t>Number of persons per room</a:t>
                      </a:r>
                    </a:p>
                  </a:txBody>
                  <a:tcPr marL="5751" marR="5751" marT="5751" marB="0">
                    <a:lnL>
                      <a:noFill/>
                    </a:lnL>
                    <a:lnR>
                      <a:noFill/>
                    </a:lnR>
                    <a:lnT>
                      <a:noFill/>
                    </a:lnT>
                    <a:lnB>
                      <a:noFill/>
                    </a:lnB>
                    <a:solidFill>
                      <a:srgbClr val="E5E0EC"/>
                    </a:solidFill>
                  </a:tcPr>
                </a:tc>
                <a:tc>
                  <a:txBody>
                    <a:bodyPr/>
                    <a:lstStyle/>
                    <a:p>
                      <a:pPr algn="ctr" fontAlgn="b"/>
                      <a:r>
                        <a:rPr lang="en-US" sz="1400" b="0" i="0" u="none" strike="noStrike" dirty="0">
                          <a:solidFill>
                            <a:srgbClr val="000000"/>
                          </a:solidFill>
                          <a:latin typeface="Book Antiqua"/>
                        </a:rPr>
                        <a:t>2 persons per room or less</a:t>
                      </a:r>
                    </a:p>
                  </a:txBody>
                  <a:tcPr marL="5751" marR="5751" marT="5751" marB="0">
                    <a:lnL>
                      <a:noFill/>
                    </a:lnL>
                    <a:lnR>
                      <a:noFill/>
                    </a:lnR>
                    <a:lnT>
                      <a:noFill/>
                    </a:lnT>
                    <a:lnB>
                      <a:noFill/>
                    </a:lnB>
                    <a:solidFill>
                      <a:srgbClr val="E5E0EC"/>
                    </a:solidFill>
                  </a:tcPr>
                </a:tc>
              </a:tr>
              <a:tr h="683553">
                <a:tc>
                  <a:txBody>
                    <a:bodyPr/>
                    <a:lstStyle/>
                    <a:p>
                      <a:pPr algn="l" fontAlgn="b"/>
                      <a:r>
                        <a:rPr lang="en-US" sz="1800" b="0" i="0" u="none" strike="noStrike" dirty="0">
                          <a:solidFill>
                            <a:srgbClr val="000000"/>
                          </a:solidFill>
                          <a:latin typeface="Book Antiqua"/>
                        </a:rPr>
                        <a:t>Household per capita income</a:t>
                      </a:r>
                    </a:p>
                  </a:txBody>
                  <a:tcPr marL="5751" marR="5751" marT="5751" marB="0">
                    <a:lnL>
                      <a:noFill/>
                    </a:lnL>
                    <a:lnR>
                      <a:noFill/>
                    </a:lnR>
                    <a:lnT>
                      <a:noFill/>
                    </a:lnT>
                    <a:lnB>
                      <a:noFill/>
                    </a:lnB>
                    <a:solidFill>
                      <a:srgbClr val="CCC0DA"/>
                    </a:solidFill>
                  </a:tcPr>
                </a:tc>
                <a:tc>
                  <a:txBody>
                    <a:bodyPr/>
                    <a:lstStyle/>
                    <a:p>
                      <a:pPr algn="l" fontAlgn="b"/>
                      <a:r>
                        <a:rPr lang="en-US" sz="1600" b="0" i="0" u="none" strike="noStrike" dirty="0">
                          <a:solidFill>
                            <a:srgbClr val="000000"/>
                          </a:solidFill>
                          <a:latin typeface="Book Antiqua"/>
                        </a:rPr>
                        <a:t>Household income</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a:solidFill>
                            <a:srgbClr val="000000"/>
                          </a:solidFill>
                          <a:latin typeface="Book Antiqua"/>
                        </a:rPr>
                        <a:t>What was the total cash income for your household during the past 12 months?</a:t>
                      </a:r>
                    </a:p>
                  </a:txBody>
                  <a:tcPr marL="5751" marR="5751" marT="5751" marB="0">
                    <a:lnL>
                      <a:noFill/>
                    </a:lnL>
                    <a:lnR>
                      <a:noFill/>
                    </a:lnR>
                    <a:lnT>
                      <a:noFill/>
                    </a:lnT>
                    <a:lnB>
                      <a:noFill/>
                    </a:lnB>
                    <a:solidFill>
                      <a:srgbClr val="CCC0DA"/>
                    </a:solidFill>
                  </a:tcPr>
                </a:tc>
                <a:tc>
                  <a:txBody>
                    <a:bodyPr/>
                    <a:lstStyle/>
                    <a:p>
                      <a:pPr algn="l" fontAlgn="b"/>
                      <a:r>
                        <a:rPr lang="en-US" sz="1400" b="0" i="0" u="none" strike="noStrike" dirty="0">
                          <a:solidFill>
                            <a:srgbClr val="000000"/>
                          </a:solidFill>
                          <a:latin typeface="Book Antiqua"/>
                        </a:rPr>
                        <a:t>Household income in Ngultrums</a:t>
                      </a:r>
                    </a:p>
                  </a:txBody>
                  <a:tcPr marL="5751" marR="5751" marT="5751" marB="0">
                    <a:lnL>
                      <a:noFill/>
                    </a:lnL>
                    <a:lnR>
                      <a:noFill/>
                    </a:lnR>
                    <a:lnT>
                      <a:noFill/>
                    </a:lnT>
                    <a:lnB>
                      <a:noFill/>
                    </a:lnB>
                    <a:solidFill>
                      <a:srgbClr val="CCC0DA"/>
                    </a:solidFill>
                  </a:tcPr>
                </a:tc>
                <a:tc>
                  <a:txBody>
                    <a:bodyPr/>
                    <a:lstStyle/>
                    <a:p>
                      <a:pPr algn="ctr" fontAlgn="b"/>
                      <a:r>
                        <a:rPr lang="en-US" sz="1400" b="0" i="0" u="none" strike="noStrike" dirty="0">
                          <a:solidFill>
                            <a:srgbClr val="000000"/>
                          </a:solidFill>
                          <a:latin typeface="Book Antiqua"/>
                        </a:rPr>
                        <a:t>1.5* poverty line</a:t>
                      </a:r>
                    </a:p>
                  </a:txBody>
                  <a:tcPr marL="5751" marR="5751" marT="5751" marB="0">
                    <a:lnL>
                      <a:noFill/>
                    </a:lnL>
                    <a:lnR>
                      <a:noFill/>
                    </a:lnR>
                    <a:lnT>
                      <a:noFill/>
                    </a:lnT>
                    <a:lnB>
                      <a:noFill/>
                    </a:lnB>
                    <a:solidFill>
                      <a:srgbClr val="CCC0DA"/>
                    </a:solidFill>
                  </a:tcPr>
                </a:tc>
              </a:tr>
            </a:tbl>
          </a:graphicData>
        </a:graphic>
      </p:graphicFrame>
      <p:sp>
        <p:nvSpPr>
          <p:cNvPr id="9" name="TextBox 8"/>
          <p:cNvSpPr txBox="1"/>
          <p:nvPr/>
        </p:nvSpPr>
        <p:spPr>
          <a:xfrm>
            <a:off x="4038600" y="0"/>
            <a:ext cx="3886200" cy="369332"/>
          </a:xfrm>
          <a:prstGeom prst="rect">
            <a:avLst/>
          </a:prstGeom>
          <a:noFill/>
        </p:spPr>
        <p:txBody>
          <a:bodyPr wrap="square" rtlCol="0">
            <a:spAutoFit/>
          </a:bodyPr>
          <a:lstStyle/>
          <a:p>
            <a:r>
              <a:rPr lang="en-US" dirty="0" smtClean="0">
                <a:latin typeface="Book Antiqua" pitchFamily="18" charset="0"/>
              </a:rPr>
              <a:t>Living standards</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xmlns="" val="1889774289"/>
              </p:ext>
            </p:extLst>
          </p:nvPr>
        </p:nvGraphicFramePr>
        <p:xfrm>
          <a:off x="0" y="838200"/>
          <a:ext cx="9144000" cy="1732439"/>
        </p:xfrm>
        <a:graphic>
          <a:graphicData uri="http://schemas.openxmlformats.org/drawingml/2006/table">
            <a:tbl>
              <a:tblPr/>
              <a:tblGrid>
                <a:gridCol w="1711297"/>
                <a:gridCol w="1789860"/>
                <a:gridCol w="1625903"/>
                <a:gridCol w="2432024"/>
                <a:gridCol w="1584916"/>
              </a:tblGrid>
              <a:tr h="596413">
                <a:tc>
                  <a:txBody>
                    <a:bodyPr/>
                    <a:lstStyle/>
                    <a:p>
                      <a:pPr algn="ctr" fontAlgn="b"/>
                      <a:r>
                        <a:rPr lang="en-US" sz="1800" b="1" i="0" u="none" strike="noStrike" dirty="0">
                          <a:solidFill>
                            <a:srgbClr val="000000"/>
                          </a:solidFill>
                          <a:latin typeface="Book Antiqua"/>
                        </a:rPr>
                        <a:t>Indicator</a:t>
                      </a:r>
                    </a:p>
                  </a:txBody>
                  <a:tcPr marL="6834" marR="6834" marT="6834" marB="0" anchor="b">
                    <a:lnL>
                      <a:noFill/>
                    </a:lnL>
                    <a:lnR>
                      <a:noFill/>
                    </a:lnR>
                    <a:lnT>
                      <a:noFill/>
                    </a:lnT>
                    <a:lnB>
                      <a:noFill/>
                    </a:lnB>
                    <a:solidFill>
                      <a:srgbClr val="FCD5B4"/>
                    </a:solidFill>
                  </a:tcPr>
                </a:tc>
                <a:tc>
                  <a:txBody>
                    <a:bodyPr/>
                    <a:lstStyle/>
                    <a:p>
                      <a:pPr algn="ctr" fontAlgn="b"/>
                      <a:r>
                        <a:rPr lang="en-US" sz="1800" b="1" i="0" u="none" strike="noStrike">
                          <a:solidFill>
                            <a:srgbClr val="000000"/>
                          </a:solidFill>
                          <a:latin typeface="Book Antiqua"/>
                        </a:rPr>
                        <a:t>Sub-indicator</a:t>
                      </a:r>
                    </a:p>
                  </a:txBody>
                  <a:tcPr marL="6834" marR="6834" marT="6834" marB="0" anchor="b">
                    <a:lnL>
                      <a:noFill/>
                    </a:lnL>
                    <a:lnR>
                      <a:noFill/>
                    </a:lnR>
                    <a:lnT>
                      <a:noFill/>
                    </a:lnT>
                    <a:lnB>
                      <a:noFill/>
                    </a:lnB>
                    <a:solidFill>
                      <a:srgbClr val="FCD5B4"/>
                    </a:solidFill>
                  </a:tcPr>
                </a:tc>
                <a:tc>
                  <a:txBody>
                    <a:bodyPr/>
                    <a:lstStyle/>
                    <a:p>
                      <a:pPr algn="ctr" fontAlgn="b"/>
                      <a:r>
                        <a:rPr lang="en-US" sz="1800" b="1" i="0" u="none" strike="noStrike">
                          <a:solidFill>
                            <a:srgbClr val="000000"/>
                          </a:solidFill>
                          <a:latin typeface="Book Antiqua"/>
                        </a:rPr>
                        <a:t>Question</a:t>
                      </a:r>
                    </a:p>
                  </a:txBody>
                  <a:tcPr marL="6834" marR="6834" marT="6834" marB="0" anchor="b">
                    <a:lnL>
                      <a:noFill/>
                    </a:lnL>
                    <a:lnR>
                      <a:noFill/>
                    </a:lnR>
                    <a:lnT>
                      <a:noFill/>
                    </a:lnT>
                    <a:lnB>
                      <a:noFill/>
                    </a:lnB>
                    <a:solidFill>
                      <a:srgbClr val="FCD5B4"/>
                    </a:solidFill>
                  </a:tcPr>
                </a:tc>
                <a:tc>
                  <a:txBody>
                    <a:bodyPr/>
                    <a:lstStyle/>
                    <a:p>
                      <a:pPr algn="ctr" fontAlgn="b"/>
                      <a:r>
                        <a:rPr lang="en-US" sz="1800" b="1" i="0" u="none" strike="noStrike">
                          <a:solidFill>
                            <a:srgbClr val="000000"/>
                          </a:solidFill>
                          <a:latin typeface="Book Antiqua"/>
                        </a:rPr>
                        <a:t>Response range (worst-best)</a:t>
                      </a:r>
                    </a:p>
                  </a:txBody>
                  <a:tcPr marL="6834" marR="6834" marT="6834" marB="0" anchor="b">
                    <a:lnL>
                      <a:noFill/>
                    </a:lnL>
                    <a:lnR>
                      <a:noFill/>
                    </a:lnR>
                    <a:lnT>
                      <a:noFill/>
                    </a:lnT>
                    <a:lnB>
                      <a:noFill/>
                    </a:lnB>
                    <a:solidFill>
                      <a:srgbClr val="FCD5B4"/>
                    </a:solidFill>
                  </a:tcPr>
                </a:tc>
                <a:tc>
                  <a:txBody>
                    <a:bodyPr/>
                    <a:lstStyle/>
                    <a:p>
                      <a:pPr algn="ctr" fontAlgn="b"/>
                      <a:r>
                        <a:rPr lang="en-US" sz="1800" b="1" i="0" u="none" strike="noStrike" dirty="0" smtClean="0">
                          <a:solidFill>
                            <a:srgbClr val="000000"/>
                          </a:solidFill>
                          <a:latin typeface="Book Antiqua"/>
                        </a:rPr>
                        <a:t>Sufficiency</a:t>
                      </a:r>
                      <a:r>
                        <a:rPr lang="en-US" sz="1800" b="1" i="0" u="none" strike="noStrike" baseline="0" dirty="0" smtClean="0">
                          <a:solidFill>
                            <a:srgbClr val="000000"/>
                          </a:solidFill>
                          <a:latin typeface="Book Antiqua"/>
                        </a:rPr>
                        <a:t> t</a:t>
                      </a:r>
                      <a:r>
                        <a:rPr lang="en-US" sz="1800" b="1" i="0" u="none" strike="noStrike" dirty="0" smtClean="0">
                          <a:solidFill>
                            <a:srgbClr val="000000"/>
                          </a:solidFill>
                          <a:latin typeface="Book Antiqua"/>
                        </a:rPr>
                        <a:t>hreshold</a:t>
                      </a:r>
                      <a:endParaRPr lang="en-US" sz="1800" b="1" i="0" u="none" strike="noStrike" dirty="0">
                        <a:solidFill>
                          <a:srgbClr val="000000"/>
                        </a:solidFill>
                        <a:latin typeface="Book Antiqua"/>
                      </a:endParaRPr>
                    </a:p>
                  </a:txBody>
                  <a:tcPr marL="6834" marR="6834" marT="6834" marB="0" anchor="b">
                    <a:lnL>
                      <a:noFill/>
                    </a:lnL>
                    <a:lnR>
                      <a:noFill/>
                    </a:lnR>
                    <a:lnT>
                      <a:noFill/>
                    </a:lnT>
                    <a:lnB>
                      <a:noFill/>
                    </a:lnB>
                    <a:solidFill>
                      <a:srgbClr val="FCD5B4"/>
                    </a:solidFill>
                  </a:tcPr>
                </a:tc>
              </a:tr>
              <a:tr h="568013">
                <a:tc>
                  <a:txBody>
                    <a:bodyPr/>
                    <a:lstStyle/>
                    <a:p>
                      <a:pPr algn="ctr" fontAlgn="b"/>
                      <a:r>
                        <a:rPr lang="en-US" sz="2000" b="0" i="0" u="none" strike="noStrike" dirty="0">
                          <a:solidFill>
                            <a:srgbClr val="000000"/>
                          </a:solidFill>
                          <a:latin typeface="Book Antiqua"/>
                        </a:rPr>
                        <a:t>Work</a:t>
                      </a:r>
                    </a:p>
                  </a:txBody>
                  <a:tcPr marL="6834" marR="6834" marT="6834" marB="0" anchor="b">
                    <a:lnL>
                      <a:noFill/>
                    </a:lnL>
                    <a:lnR>
                      <a:noFill/>
                    </a:lnR>
                    <a:lnT>
                      <a:noFill/>
                    </a:lnT>
                    <a:lnB>
                      <a:noFill/>
                    </a:lnB>
                    <a:solidFill>
                      <a:srgbClr val="FDE9D9"/>
                    </a:solidFill>
                  </a:tcPr>
                </a:tc>
                <a:tc>
                  <a:txBody>
                    <a:bodyPr/>
                    <a:lstStyle/>
                    <a:p>
                      <a:pPr algn="ctr" fontAlgn="b"/>
                      <a:r>
                        <a:rPr lang="en-US" sz="2000" b="0" i="0" u="none" strike="noStrike" dirty="0">
                          <a:solidFill>
                            <a:srgbClr val="000000"/>
                          </a:solidFill>
                          <a:latin typeface="Book Antiqua"/>
                        </a:rPr>
                        <a:t>Hours of work</a:t>
                      </a:r>
                    </a:p>
                  </a:txBody>
                  <a:tcPr marL="6834" marR="6834" marT="6834" marB="0" anchor="b">
                    <a:lnL>
                      <a:noFill/>
                    </a:lnL>
                    <a:lnR>
                      <a:noFill/>
                    </a:lnR>
                    <a:lnT>
                      <a:noFill/>
                    </a:lnT>
                    <a:lnB>
                      <a:noFill/>
                    </a:lnB>
                    <a:solidFill>
                      <a:srgbClr val="FDE9D9"/>
                    </a:solidFill>
                  </a:tcPr>
                </a:tc>
                <a:tc>
                  <a:txBody>
                    <a:bodyPr/>
                    <a:lstStyle/>
                    <a:p>
                      <a:pPr algn="ctr" fontAlgn="b"/>
                      <a:r>
                        <a:rPr lang="en-US" sz="2000" b="0" i="0" u="none" strike="noStrike" dirty="0">
                          <a:solidFill>
                            <a:srgbClr val="000000"/>
                          </a:solidFill>
                          <a:latin typeface="Book Antiqua"/>
                        </a:rPr>
                        <a:t> </a:t>
                      </a:r>
                    </a:p>
                  </a:txBody>
                  <a:tcPr marL="6834" marR="6834" marT="6834" marB="0" anchor="b">
                    <a:lnL>
                      <a:noFill/>
                    </a:lnL>
                    <a:lnR>
                      <a:noFill/>
                    </a:lnR>
                    <a:lnT>
                      <a:noFill/>
                    </a:lnT>
                    <a:lnB>
                      <a:noFill/>
                    </a:lnB>
                    <a:solidFill>
                      <a:srgbClr val="FDE9D9"/>
                    </a:solidFill>
                  </a:tcPr>
                </a:tc>
                <a:tc>
                  <a:txBody>
                    <a:bodyPr/>
                    <a:lstStyle/>
                    <a:p>
                      <a:pPr algn="ctr" fontAlgn="b"/>
                      <a:r>
                        <a:rPr lang="en-US" sz="2000" b="0" i="0" u="none" strike="noStrike" dirty="0">
                          <a:solidFill>
                            <a:srgbClr val="000000"/>
                          </a:solidFill>
                          <a:latin typeface="Book Antiqua"/>
                        </a:rPr>
                        <a:t> </a:t>
                      </a:r>
                    </a:p>
                  </a:txBody>
                  <a:tcPr marL="6834" marR="6834" marT="6834" marB="0" anchor="b">
                    <a:lnL>
                      <a:noFill/>
                    </a:lnL>
                    <a:lnR>
                      <a:noFill/>
                    </a:lnR>
                    <a:lnT>
                      <a:noFill/>
                    </a:lnT>
                    <a:lnB>
                      <a:noFill/>
                    </a:lnB>
                    <a:solidFill>
                      <a:srgbClr val="FDE9D9"/>
                    </a:solidFill>
                  </a:tcPr>
                </a:tc>
                <a:tc>
                  <a:txBody>
                    <a:bodyPr/>
                    <a:lstStyle/>
                    <a:p>
                      <a:pPr algn="ctr" fontAlgn="b"/>
                      <a:r>
                        <a:rPr lang="en-US" sz="2000" b="0" i="0" u="none" strike="noStrike" dirty="0">
                          <a:solidFill>
                            <a:srgbClr val="000000"/>
                          </a:solidFill>
                          <a:latin typeface="Book Antiqua"/>
                        </a:rPr>
                        <a:t>480 </a:t>
                      </a:r>
                      <a:r>
                        <a:rPr lang="en-US" sz="2000" b="0" i="0" u="none" strike="noStrike" dirty="0" err="1">
                          <a:solidFill>
                            <a:srgbClr val="000000"/>
                          </a:solidFill>
                          <a:latin typeface="Book Antiqua"/>
                        </a:rPr>
                        <a:t>mins</a:t>
                      </a:r>
                      <a:endParaRPr lang="en-US" sz="2000" b="0" i="0" u="none" strike="noStrike" dirty="0">
                        <a:solidFill>
                          <a:srgbClr val="000000"/>
                        </a:solidFill>
                        <a:latin typeface="Book Antiqua"/>
                      </a:endParaRPr>
                    </a:p>
                  </a:txBody>
                  <a:tcPr marL="6834" marR="6834" marT="6834" marB="0" anchor="b">
                    <a:lnL>
                      <a:noFill/>
                    </a:lnL>
                    <a:lnR>
                      <a:noFill/>
                    </a:lnR>
                    <a:lnT>
                      <a:noFill/>
                    </a:lnT>
                    <a:lnB>
                      <a:noFill/>
                    </a:lnB>
                    <a:solidFill>
                      <a:srgbClr val="FDE9D9"/>
                    </a:solidFill>
                  </a:tcPr>
                </a:tc>
              </a:tr>
              <a:tr h="568013">
                <a:tc>
                  <a:txBody>
                    <a:bodyPr/>
                    <a:lstStyle/>
                    <a:p>
                      <a:pPr algn="ctr" fontAlgn="b"/>
                      <a:r>
                        <a:rPr lang="en-US" sz="2000" b="0" i="0" u="none" strike="noStrike">
                          <a:solidFill>
                            <a:srgbClr val="000000"/>
                          </a:solidFill>
                          <a:latin typeface="Book Antiqua"/>
                        </a:rPr>
                        <a:t>Sleep</a:t>
                      </a:r>
                    </a:p>
                  </a:txBody>
                  <a:tcPr marL="6834" marR="6834" marT="6834" marB="0" anchor="b">
                    <a:lnL>
                      <a:noFill/>
                    </a:lnL>
                    <a:lnR>
                      <a:noFill/>
                    </a:lnR>
                    <a:lnT>
                      <a:noFill/>
                    </a:lnT>
                    <a:lnB>
                      <a:noFill/>
                    </a:lnB>
                    <a:solidFill>
                      <a:srgbClr val="FCD5B4"/>
                    </a:solidFill>
                  </a:tcPr>
                </a:tc>
                <a:tc>
                  <a:txBody>
                    <a:bodyPr/>
                    <a:lstStyle/>
                    <a:p>
                      <a:pPr algn="ctr" fontAlgn="b"/>
                      <a:r>
                        <a:rPr lang="en-US" sz="2000" b="0" i="0" u="none" strike="noStrike">
                          <a:solidFill>
                            <a:srgbClr val="000000"/>
                          </a:solidFill>
                          <a:latin typeface="Book Antiqua"/>
                        </a:rPr>
                        <a:t>Hours of sleep</a:t>
                      </a:r>
                    </a:p>
                  </a:txBody>
                  <a:tcPr marL="6834" marR="6834" marT="6834" marB="0" anchor="b">
                    <a:lnL>
                      <a:noFill/>
                    </a:lnL>
                    <a:lnR>
                      <a:noFill/>
                    </a:lnR>
                    <a:lnT>
                      <a:noFill/>
                    </a:lnT>
                    <a:lnB>
                      <a:noFill/>
                    </a:lnB>
                    <a:solidFill>
                      <a:srgbClr val="FCD5B4"/>
                    </a:solidFill>
                  </a:tcPr>
                </a:tc>
                <a:tc>
                  <a:txBody>
                    <a:bodyPr/>
                    <a:lstStyle/>
                    <a:p>
                      <a:pPr algn="ctr" fontAlgn="b"/>
                      <a:r>
                        <a:rPr lang="en-US" sz="2000" b="0" i="0" u="none" strike="noStrike">
                          <a:solidFill>
                            <a:srgbClr val="000000"/>
                          </a:solidFill>
                          <a:latin typeface="Book Antiqua"/>
                        </a:rPr>
                        <a:t> </a:t>
                      </a:r>
                    </a:p>
                  </a:txBody>
                  <a:tcPr marL="6834" marR="6834" marT="6834" marB="0" anchor="b">
                    <a:lnL>
                      <a:noFill/>
                    </a:lnL>
                    <a:lnR>
                      <a:noFill/>
                    </a:lnR>
                    <a:lnT>
                      <a:noFill/>
                    </a:lnT>
                    <a:lnB>
                      <a:noFill/>
                    </a:lnB>
                    <a:solidFill>
                      <a:srgbClr val="FCD5B4"/>
                    </a:solidFill>
                  </a:tcPr>
                </a:tc>
                <a:tc>
                  <a:txBody>
                    <a:bodyPr/>
                    <a:lstStyle/>
                    <a:p>
                      <a:pPr algn="ctr" fontAlgn="b"/>
                      <a:r>
                        <a:rPr lang="en-US" sz="2000" b="0" i="0" u="none" strike="noStrike">
                          <a:solidFill>
                            <a:srgbClr val="000000"/>
                          </a:solidFill>
                          <a:latin typeface="Book Antiqua"/>
                        </a:rPr>
                        <a:t> </a:t>
                      </a:r>
                    </a:p>
                  </a:txBody>
                  <a:tcPr marL="6834" marR="6834" marT="6834" marB="0" anchor="b">
                    <a:lnL>
                      <a:noFill/>
                    </a:lnL>
                    <a:lnR>
                      <a:noFill/>
                    </a:lnR>
                    <a:lnT>
                      <a:noFill/>
                    </a:lnT>
                    <a:lnB>
                      <a:noFill/>
                    </a:lnB>
                    <a:solidFill>
                      <a:srgbClr val="FCD5B4"/>
                    </a:solidFill>
                  </a:tcPr>
                </a:tc>
                <a:tc>
                  <a:txBody>
                    <a:bodyPr/>
                    <a:lstStyle/>
                    <a:p>
                      <a:pPr algn="ctr" fontAlgn="b"/>
                      <a:r>
                        <a:rPr lang="en-US" sz="2000" b="0" i="0" u="none" strike="noStrike" dirty="0">
                          <a:solidFill>
                            <a:srgbClr val="000000"/>
                          </a:solidFill>
                          <a:latin typeface="Book Antiqua"/>
                        </a:rPr>
                        <a:t>480 </a:t>
                      </a:r>
                      <a:r>
                        <a:rPr lang="en-US" sz="2000" b="0" i="0" u="none" strike="noStrike" dirty="0" err="1">
                          <a:solidFill>
                            <a:srgbClr val="000000"/>
                          </a:solidFill>
                          <a:latin typeface="Book Antiqua"/>
                        </a:rPr>
                        <a:t>mins</a:t>
                      </a:r>
                      <a:endParaRPr lang="en-US" sz="2000" b="0" i="0" u="none" strike="noStrike" dirty="0">
                        <a:solidFill>
                          <a:srgbClr val="000000"/>
                        </a:solidFill>
                        <a:latin typeface="Book Antiqua"/>
                      </a:endParaRPr>
                    </a:p>
                  </a:txBody>
                  <a:tcPr marL="6834" marR="6834" marT="6834" marB="0" anchor="b">
                    <a:lnL>
                      <a:noFill/>
                    </a:lnL>
                    <a:lnR>
                      <a:noFill/>
                    </a:lnR>
                    <a:lnT>
                      <a:noFill/>
                    </a:lnT>
                    <a:lnB>
                      <a:noFill/>
                    </a:lnB>
                    <a:solidFill>
                      <a:srgbClr val="FCD5B4"/>
                    </a:solidFill>
                  </a:tcPr>
                </a:tc>
              </a:tr>
            </a:tbl>
          </a:graphicData>
        </a:graphic>
      </p:graphicFrame>
      <p:sp>
        <p:nvSpPr>
          <p:cNvPr id="9" name="TextBox 8"/>
          <p:cNvSpPr txBox="1"/>
          <p:nvPr/>
        </p:nvSpPr>
        <p:spPr>
          <a:xfrm>
            <a:off x="4038600" y="0"/>
            <a:ext cx="3886200" cy="369332"/>
          </a:xfrm>
          <a:prstGeom prst="rect">
            <a:avLst/>
          </a:prstGeom>
          <a:noFill/>
        </p:spPr>
        <p:txBody>
          <a:bodyPr wrap="square" rtlCol="0">
            <a:spAutoFit/>
          </a:bodyPr>
          <a:lstStyle/>
          <a:p>
            <a:r>
              <a:rPr lang="en-US" dirty="0" smtClean="0">
                <a:latin typeface="Book Antiqua" pitchFamily="18" charset="0"/>
              </a:rPr>
              <a:t>Time Use</a:t>
            </a:r>
            <a:endParaRPr lang="en-US" dirty="0">
              <a:latin typeface="Book Antiqua" pitchFamily="18" charset="0"/>
            </a:endParaRPr>
          </a:p>
        </p:txBody>
      </p:sp>
      <p:pic>
        <p:nvPicPr>
          <p:cNvPr id="12" name="Picture 11"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graphicFrame>
        <p:nvGraphicFramePr>
          <p:cNvPr id="10" name="Chart 9"/>
          <p:cNvGraphicFramePr/>
          <p:nvPr/>
        </p:nvGraphicFramePr>
        <p:xfrm>
          <a:off x="0" y="533400"/>
          <a:ext cx="11734800" cy="6096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ounded Rectangular Callout 11"/>
          <p:cNvSpPr/>
          <p:nvPr/>
        </p:nvSpPr>
        <p:spPr>
          <a:xfrm>
            <a:off x="5045444" y="2514600"/>
            <a:ext cx="3810000" cy="3886200"/>
          </a:xfrm>
          <a:prstGeom prst="wedgeRoundRectCallout">
            <a:avLst>
              <a:gd name="adj1" fmla="val -57336"/>
              <a:gd name="adj2" fmla="val -636"/>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smtClean="0">
                <a:solidFill>
                  <a:srgbClr val="FFFF00"/>
                </a:solidFill>
                <a:latin typeface="Book Antiqua" pitchFamily="18" charset="0"/>
              </a:rPr>
              <a:t>Most Bhutanese enjoy sufficiency in value, safety, native language, family, mental health, urbanization issues, responsibility towards environment, satisfaction in life, government performance, healthy days and assets</a:t>
            </a:r>
            <a:endParaRPr lang="en-US" sz="2000" b="1" dirty="0">
              <a:solidFill>
                <a:srgbClr val="FFFF00"/>
              </a:solidFill>
              <a:latin typeface="Book Antiqua" pitchFamily="18" charset="0"/>
            </a:endParaRPr>
          </a:p>
        </p:txBody>
      </p:sp>
      <p:sp>
        <p:nvSpPr>
          <p:cNvPr id="8" name="Oval 7"/>
          <p:cNvSpPr/>
          <p:nvPr/>
        </p:nvSpPr>
        <p:spPr>
          <a:xfrm>
            <a:off x="838200" y="1066800"/>
            <a:ext cx="4038600" cy="510540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pic>
        <p:nvPicPr>
          <p:cNvPr id="11" name="Picture 10"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6"/>
          <a:stretch>
            <a:fillRect/>
          </a:stretch>
        </p:blipFill>
        <p:spPr>
          <a:xfrm>
            <a:off x="8610600" y="0"/>
            <a:ext cx="533400" cy="5334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graphicFrame>
        <p:nvGraphicFramePr>
          <p:cNvPr id="10" name="Chart 9"/>
          <p:cNvGraphicFramePr/>
          <p:nvPr/>
        </p:nvGraphicFramePr>
        <p:xfrm>
          <a:off x="0" y="533400"/>
          <a:ext cx="11734800" cy="6019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Oval 11"/>
          <p:cNvSpPr/>
          <p:nvPr/>
        </p:nvSpPr>
        <p:spPr>
          <a:xfrm>
            <a:off x="5334000" y="2057400"/>
            <a:ext cx="2362200" cy="441960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4" name="Rounded Rectangular Callout 13"/>
          <p:cNvSpPr/>
          <p:nvPr/>
        </p:nvSpPr>
        <p:spPr>
          <a:xfrm>
            <a:off x="990600" y="3048000"/>
            <a:ext cx="3962400" cy="2209800"/>
          </a:xfrm>
          <a:prstGeom prst="wedgeRoundRectCallout">
            <a:avLst>
              <a:gd name="adj1" fmla="val 64975"/>
              <a:gd name="adj2" fmla="val -54681"/>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000" b="1" dirty="0" smtClean="0">
                <a:solidFill>
                  <a:srgbClr val="FFFF00"/>
                </a:solidFill>
                <a:latin typeface="Book Antiqua" pitchFamily="18" charset="0"/>
              </a:rPr>
              <a:t>50-60% of Bhutanese enjoy sufficiency in ecological issues, negative emotions, community relationship, Artisan skills, </a:t>
            </a:r>
            <a:r>
              <a:rPr lang="en-US" sz="2000" b="1" dirty="0" err="1" smtClean="0">
                <a:solidFill>
                  <a:srgbClr val="FFFF00"/>
                </a:solidFill>
                <a:latin typeface="Book Antiqua" pitchFamily="18" charset="0"/>
              </a:rPr>
              <a:t>Driglam</a:t>
            </a:r>
            <a:r>
              <a:rPr lang="en-US" sz="2000" b="1" dirty="0" smtClean="0">
                <a:solidFill>
                  <a:srgbClr val="FFFF00"/>
                </a:solidFill>
                <a:latin typeface="Book Antiqua" pitchFamily="18" charset="0"/>
              </a:rPr>
              <a:t> </a:t>
            </a:r>
            <a:r>
              <a:rPr lang="en-US" sz="2000" b="1" dirty="0" err="1" smtClean="0">
                <a:solidFill>
                  <a:srgbClr val="FFFF00"/>
                </a:solidFill>
                <a:latin typeface="Book Antiqua" pitchFamily="18" charset="0"/>
              </a:rPr>
              <a:t>Namzha</a:t>
            </a:r>
            <a:r>
              <a:rPr lang="en-US" sz="2000" b="1" dirty="0" smtClean="0">
                <a:solidFill>
                  <a:srgbClr val="FFFF00"/>
                </a:solidFill>
                <a:latin typeface="Book Antiqua" pitchFamily="18" charset="0"/>
              </a:rPr>
              <a:t> etc.</a:t>
            </a:r>
            <a:endParaRPr lang="en-US" sz="2000" b="1" dirty="0">
              <a:solidFill>
                <a:srgbClr val="FFFF00"/>
              </a:solidFill>
              <a:latin typeface="Book Antiqua" pitchFamily="18" charset="0"/>
            </a:endParaRPr>
          </a:p>
        </p:txBody>
      </p:sp>
      <p:pic>
        <p:nvPicPr>
          <p:cNvPr id="11" name="Picture 10"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675951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787775"/>
            <a:ext cx="8229600" cy="1470025"/>
          </a:xfrm>
        </p:spPr>
        <p:txBody>
          <a:bodyPr>
            <a:noAutofit/>
          </a:bodyPr>
          <a:lstStyle/>
          <a:p>
            <a:pPr marL="442913" indent="-442913" algn="l">
              <a:spcAft>
                <a:spcPts val="600"/>
              </a:spcAft>
            </a:pPr>
            <a:r>
              <a:rPr lang="en-GB" sz="2800" b="1" dirty="0" smtClean="0">
                <a:latin typeface="Bookman Old Style" pitchFamily="18" charset="0"/>
              </a:rPr>
              <a:t/>
            </a:r>
            <a:br>
              <a:rPr lang="en-GB" sz="2800" b="1" dirty="0" smtClean="0">
                <a:latin typeface="Bookman Old Style" pitchFamily="18" charset="0"/>
              </a:rPr>
            </a:br>
            <a:r>
              <a:rPr lang="en-GB" sz="2800" b="1" dirty="0" smtClean="0">
                <a:latin typeface="Bookman Old Style" pitchFamily="18" charset="0"/>
              </a:rPr>
              <a:t/>
            </a:r>
            <a:br>
              <a:rPr lang="en-GB" sz="2800" b="1" dirty="0" smtClean="0">
                <a:latin typeface="Bookman Old Style" pitchFamily="18" charset="0"/>
              </a:rPr>
            </a:br>
            <a:r>
              <a:rPr lang="en-GB" sz="2800" b="1" dirty="0">
                <a:latin typeface="Bookman Old Style" pitchFamily="18" charset="0"/>
              </a:rPr>
              <a:t/>
            </a:r>
            <a:br>
              <a:rPr lang="en-GB" sz="2800" b="1" dirty="0">
                <a:latin typeface="Bookman Old Style" pitchFamily="18" charset="0"/>
              </a:rPr>
            </a:br>
            <a:r>
              <a:rPr lang="en-GB" sz="2800" b="1" dirty="0" smtClean="0">
                <a:latin typeface="Bookman Old Style" pitchFamily="18" charset="0"/>
              </a:rPr>
              <a:t>Constitution of Bhutan 2008 </a:t>
            </a:r>
            <a:r>
              <a:rPr lang="en-GB" sz="2800" dirty="0" smtClean="0">
                <a:latin typeface="Bookman Old Style" pitchFamily="18" charset="0"/>
              </a:rPr>
              <a:t>Article 9: </a:t>
            </a:r>
            <a:br>
              <a:rPr lang="en-GB" sz="2800" dirty="0" smtClean="0">
                <a:latin typeface="Bookman Old Style" pitchFamily="18" charset="0"/>
              </a:rPr>
            </a:br>
            <a:r>
              <a:rPr lang="en-GB" sz="2800" dirty="0" smtClean="0">
                <a:latin typeface="Bookman Old Style" pitchFamily="18" charset="0"/>
              </a:rPr>
              <a:t>“The </a:t>
            </a:r>
            <a:r>
              <a:rPr lang="en-GB" sz="2800" dirty="0">
                <a:latin typeface="Bookman Old Style" pitchFamily="18" charset="0"/>
              </a:rPr>
              <a:t>State shall strive to promote those conditions that will enable the pursuit of Gross National Happiness</a:t>
            </a:r>
            <a:r>
              <a:rPr lang="en-GB" sz="2800" dirty="0" smtClean="0">
                <a:latin typeface="Bookman Old Style" pitchFamily="18" charset="0"/>
              </a:rPr>
              <a:t>.”</a:t>
            </a:r>
            <a:endParaRPr lang="en-GB" sz="2800" dirty="0">
              <a:latin typeface="Bookman Old Style" pitchFamily="18" charset="0"/>
            </a:endParaRPr>
          </a:p>
        </p:txBody>
      </p:sp>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28950" y="609600"/>
            <a:ext cx="2838450" cy="36388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8" name="Picture 7"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153404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graphicFrame>
        <p:nvGraphicFramePr>
          <p:cNvPr id="11" name="Chart 10"/>
          <p:cNvGraphicFramePr/>
          <p:nvPr/>
        </p:nvGraphicFramePr>
        <p:xfrm>
          <a:off x="-2819400" y="533400"/>
          <a:ext cx="11963400" cy="6019800"/>
        </p:xfrm>
        <a:graphic>
          <a:graphicData uri="http://schemas.openxmlformats.org/drawingml/2006/chart">
            <c:chart xmlns:c="http://schemas.openxmlformats.org/drawingml/2006/chart" xmlns:r="http://schemas.openxmlformats.org/officeDocument/2006/relationships" r:id="rId3"/>
          </a:graphicData>
        </a:graphic>
      </p:graphicFrame>
      <p:sp>
        <p:nvSpPr>
          <p:cNvPr id="9" name="Oval 8"/>
          <p:cNvSpPr/>
          <p:nvPr/>
        </p:nvSpPr>
        <p:spPr>
          <a:xfrm>
            <a:off x="6172200" y="914400"/>
            <a:ext cx="2590800" cy="510540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2" name="Rounded Rectangular Callout 11"/>
          <p:cNvSpPr/>
          <p:nvPr/>
        </p:nvSpPr>
        <p:spPr>
          <a:xfrm>
            <a:off x="1143000" y="533400"/>
            <a:ext cx="5334000" cy="1066800"/>
          </a:xfrm>
          <a:prstGeom prst="wedgeRoundRectCallout">
            <a:avLst>
              <a:gd name="adj1" fmla="val 54573"/>
              <a:gd name="adj2" fmla="val 71420"/>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800" dirty="0" smtClean="0">
                <a:solidFill>
                  <a:srgbClr val="FFFF00"/>
                </a:solidFill>
                <a:latin typeface="Book Antiqua" pitchFamily="18" charset="0"/>
              </a:rPr>
              <a:t>Less than 50% of Bhutanese enjoy sufficiency in literacy, housing, donations, work, services, schooling, cultural participation and knowledge</a:t>
            </a:r>
            <a:endParaRPr lang="en-US" sz="1800" dirty="0">
              <a:solidFill>
                <a:srgbClr val="FFFF00"/>
              </a:solidFill>
              <a:latin typeface="Book Antiqua" pitchFamily="18" charset="0"/>
            </a:endParaRPr>
          </a:p>
        </p:txBody>
      </p:sp>
      <p:pic>
        <p:nvPicPr>
          <p:cNvPr id="10" name="Picture 9"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3" name="Picture 12"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4" name="Picture 13"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554538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0" y="533400"/>
            <a:ext cx="9144000" cy="6019800"/>
          </a:xfrm>
          <a:prstGeom prst="rect">
            <a:avLst/>
          </a:prstGeom>
          <a:noFill/>
        </p:spPr>
        <p:txBody>
          <a:bodyPr vert="horz" lIns="91440" tIns="45720" rIns="91440" bIns="45720" rtlCol="0">
            <a:noAutofit/>
          </a:bodyPr>
          <a:lstStyle/>
          <a:p>
            <a:pPr lvl="0">
              <a:spcBef>
                <a:spcPct val="20000"/>
              </a:spcBef>
              <a:defRPr/>
            </a:pPr>
            <a:r>
              <a:rPr lang="en-GB" sz="3600" b="1" dirty="0" smtClean="0">
                <a:solidFill>
                  <a:schemeClr val="accent6">
                    <a:lumMod val="50000"/>
                  </a:schemeClr>
                </a:solidFill>
                <a:latin typeface="Bookman Old Style" pitchFamily="18" charset="0"/>
              </a:rPr>
              <a:t>Who is considered Happy?</a:t>
            </a:r>
            <a:endParaRPr lang="en-GB" sz="3600" b="1" dirty="0">
              <a:solidFill>
                <a:schemeClr val="accent6">
                  <a:lumMod val="50000"/>
                </a:schemeClr>
              </a:solidFill>
              <a:latin typeface="Bookman Old Style" pitchFamily="18" charset="0"/>
            </a:endParaRPr>
          </a:p>
          <a:p>
            <a:pPr lvl="0">
              <a:spcBef>
                <a:spcPct val="20000"/>
              </a:spcBef>
              <a:defRPr/>
            </a:pPr>
            <a:r>
              <a:rPr lang="en-GB" sz="2800" dirty="0">
                <a:solidFill>
                  <a:schemeClr val="accent5">
                    <a:lumMod val="75000"/>
                  </a:schemeClr>
                </a:solidFill>
                <a:latin typeface="Bookman Old Style" pitchFamily="18" charset="0"/>
              </a:rPr>
              <a:t>The GNH Index uses two kinds of thresholds:</a:t>
            </a:r>
          </a:p>
          <a:p>
            <a:pPr lvl="1">
              <a:spcBef>
                <a:spcPct val="20000"/>
              </a:spcBef>
              <a:defRPr/>
            </a:pPr>
            <a:r>
              <a:rPr lang="en-GB" sz="2800" b="1" dirty="0">
                <a:solidFill>
                  <a:schemeClr val="accent3">
                    <a:lumMod val="50000"/>
                  </a:schemeClr>
                </a:solidFill>
                <a:latin typeface="Bookman Old Style" pitchFamily="18" charset="0"/>
              </a:rPr>
              <a:t>1. Sufficiency thresholds</a:t>
            </a:r>
            <a:endParaRPr lang="en-GB" sz="2400" dirty="0">
              <a:solidFill>
                <a:schemeClr val="accent3">
                  <a:lumMod val="50000"/>
                </a:schemeClr>
              </a:solidFill>
              <a:latin typeface="Bookman Old Style" pitchFamily="18" charset="0"/>
            </a:endParaRPr>
          </a:p>
          <a:p>
            <a:pPr lvl="0">
              <a:spcBef>
                <a:spcPct val="20000"/>
              </a:spcBef>
              <a:defRPr/>
            </a:pPr>
            <a:r>
              <a:rPr lang="en-GB" sz="2800" b="1" dirty="0">
                <a:solidFill>
                  <a:schemeClr val="accent4">
                    <a:lumMod val="75000"/>
                  </a:schemeClr>
                </a:solidFill>
                <a:latin typeface="Bookman Old Style" pitchFamily="18" charset="0"/>
              </a:rPr>
              <a:t>    2</a:t>
            </a:r>
            <a:r>
              <a:rPr lang="en-GB" sz="4000" b="1" dirty="0">
                <a:solidFill>
                  <a:schemeClr val="accent4">
                    <a:lumMod val="75000"/>
                  </a:schemeClr>
                </a:solidFill>
                <a:latin typeface="Bookman Old Style" pitchFamily="18" charset="0"/>
              </a:rPr>
              <a:t>. Happiness </a:t>
            </a:r>
            <a:r>
              <a:rPr lang="en-GB" sz="4000" b="1" dirty="0" smtClean="0">
                <a:solidFill>
                  <a:schemeClr val="accent4">
                    <a:lumMod val="75000"/>
                  </a:schemeClr>
                </a:solidFill>
                <a:latin typeface="Bookman Old Style" pitchFamily="18" charset="0"/>
              </a:rPr>
              <a:t>threshold</a:t>
            </a:r>
            <a:endParaRPr lang="en-GB" sz="2800" b="1" dirty="0" smtClean="0">
              <a:solidFill>
                <a:schemeClr val="accent4">
                  <a:lumMod val="75000"/>
                </a:schemeClr>
              </a:solidFill>
              <a:latin typeface="Bookman Old Style" pitchFamily="18" charset="0"/>
            </a:endParaRPr>
          </a:p>
          <a:p>
            <a:pPr lvl="0">
              <a:spcBef>
                <a:spcPct val="20000"/>
              </a:spcBef>
              <a:defRPr/>
            </a:pPr>
            <a:endParaRPr lang="en-GB" sz="2800" b="1" dirty="0">
              <a:solidFill>
                <a:schemeClr val="accent4">
                  <a:lumMod val="60000"/>
                  <a:lumOff val="40000"/>
                </a:schemeClr>
              </a:solidFill>
              <a:latin typeface="Bookman Old Style" pitchFamily="18" charset="0"/>
            </a:endParaRPr>
          </a:p>
          <a:p>
            <a:r>
              <a:rPr lang="en-US" dirty="0" smtClean="0">
                <a:solidFill>
                  <a:srgbClr val="FFFF00"/>
                </a:solidFill>
                <a:latin typeface="Bookman Old Style" pitchFamily="18" charset="0"/>
              </a:rPr>
              <a:t>      </a:t>
            </a:r>
          </a:p>
          <a:p>
            <a:r>
              <a:rPr lang="en-US" sz="3200" b="1" u="sng" dirty="0" smtClean="0">
                <a:solidFill>
                  <a:schemeClr val="accent4">
                    <a:lumMod val="75000"/>
                  </a:schemeClr>
                </a:solidFill>
                <a:latin typeface="Bookman Old Style" pitchFamily="18" charset="0"/>
              </a:rPr>
              <a:t>Happiness Threshold</a:t>
            </a:r>
            <a:r>
              <a:rPr lang="en-US" sz="3200" b="1" dirty="0" smtClean="0">
                <a:solidFill>
                  <a:schemeClr val="accent4">
                    <a:lumMod val="75000"/>
                  </a:schemeClr>
                </a:solidFill>
                <a:latin typeface="Bookman Old Style" pitchFamily="18" charset="0"/>
              </a:rPr>
              <a:t>= 66%</a:t>
            </a:r>
            <a:r>
              <a:rPr lang="en-US" sz="3200" dirty="0" smtClean="0">
                <a:solidFill>
                  <a:schemeClr val="accent4">
                    <a:lumMod val="75000"/>
                  </a:schemeClr>
                </a:solidFill>
                <a:latin typeface="Bookman Old Style" pitchFamily="18" charset="0"/>
              </a:rPr>
              <a:t> of domains </a:t>
            </a:r>
          </a:p>
          <a:p>
            <a:r>
              <a:rPr lang="en-US" sz="3200" dirty="0" smtClean="0">
                <a:solidFill>
                  <a:schemeClr val="accent4">
                    <a:lumMod val="75000"/>
                  </a:schemeClr>
                </a:solidFill>
                <a:latin typeface="Bookman Old Style" pitchFamily="18" charset="0"/>
              </a:rPr>
              <a:t>A person who enjoys sufficiency in more than six or more of the 9 domains is considered happy. </a:t>
            </a:r>
            <a:endParaRPr lang="en-US" dirty="0" smtClean="0">
              <a:solidFill>
                <a:schemeClr val="accent4">
                  <a:lumMod val="75000"/>
                </a:schemeClr>
              </a:solidFill>
              <a:latin typeface="Bookman Old Style"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a:ln>
                <a:noFill/>
              </a:ln>
              <a:solidFill>
                <a:schemeClr val="accent5">
                  <a:lumMod val="20000"/>
                  <a:lumOff val="80000"/>
                </a:schemeClr>
              </a:solidFill>
              <a:effectLst/>
              <a:uLnTx/>
              <a:uFillTx/>
              <a:latin typeface="Bookman Old Style" pitchFamily="18" charset="0"/>
              <a:ea typeface="+mn-ea"/>
              <a:cs typeface="+mn-cs"/>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2173980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019800"/>
          </a:xfrm>
          <a:noFill/>
        </p:spPr>
        <p:txBody>
          <a:bodyPr>
            <a:noAutofit/>
          </a:bodyPr>
          <a:lstStyle/>
          <a:p>
            <a:pPr>
              <a:buNone/>
            </a:pPr>
            <a:endParaRPr lang="en-US" sz="2400" dirty="0" smtClean="0">
              <a:latin typeface="Bookman Old Style" pitchFamily="18" charset="0"/>
            </a:endParaRPr>
          </a:p>
          <a:p>
            <a:pPr>
              <a:buNone/>
            </a:pPr>
            <a:r>
              <a:rPr lang="en-US" b="1" dirty="0" smtClean="0">
                <a:latin typeface="Bookman Old Style" pitchFamily="18" charset="0"/>
              </a:rPr>
              <a:t>Happiness threshold of 6 or more (66%) of the 9 domains were set based on:</a:t>
            </a:r>
          </a:p>
          <a:p>
            <a:pPr>
              <a:spcBef>
                <a:spcPts val="1800"/>
              </a:spcBef>
              <a:buFont typeface="Wingdings" pitchFamily="2" charset="2"/>
              <a:buChar char="v"/>
            </a:pPr>
            <a:r>
              <a:rPr lang="en-US" sz="2400" b="1" dirty="0" smtClean="0">
                <a:latin typeface="Bookman Old Style" pitchFamily="18" charset="0"/>
              </a:rPr>
              <a:t> Diversity</a:t>
            </a:r>
            <a:r>
              <a:rPr lang="en-US" sz="2400" dirty="0" smtClean="0">
                <a:latin typeface="Bookman Old Style" pitchFamily="18" charset="0"/>
              </a:rPr>
              <a:t>: Some indicators do not have universal application. </a:t>
            </a:r>
            <a:r>
              <a:rPr lang="en-US" sz="2400" dirty="0" err="1" smtClean="0">
                <a:latin typeface="Bookman Old Style" pitchFamily="18" charset="0"/>
              </a:rPr>
              <a:t>Eg</a:t>
            </a:r>
            <a:r>
              <a:rPr lang="en-US" sz="2400" dirty="0" smtClean="0">
                <a:latin typeface="Bookman Old Style" pitchFamily="18" charset="0"/>
              </a:rPr>
              <a:t>. Political participation under Good Governance is not relevant to monks and nuns. </a:t>
            </a:r>
          </a:p>
          <a:p>
            <a:pPr>
              <a:spcBef>
                <a:spcPts val="1800"/>
              </a:spcBef>
              <a:buFont typeface="Wingdings" pitchFamily="2" charset="2"/>
              <a:buChar char="v"/>
            </a:pPr>
            <a:r>
              <a:rPr lang="en-US" sz="2400" b="1" dirty="0" smtClean="0">
                <a:latin typeface="Bookman Old Style" pitchFamily="18" charset="0"/>
              </a:rPr>
              <a:t> Measurement error</a:t>
            </a:r>
            <a:r>
              <a:rPr lang="en-US" sz="2400" dirty="0" smtClean="0">
                <a:latin typeface="Bookman Old Style" pitchFamily="18" charset="0"/>
              </a:rPr>
              <a:t>: some responses might not be fully accurate, whether it be about household income or about their values </a:t>
            </a:r>
            <a:endParaRPr lang="en-US" sz="2400" b="1" dirty="0" smtClean="0">
              <a:latin typeface="Bookman Old Style" pitchFamily="18" charset="0"/>
            </a:endParaRPr>
          </a:p>
          <a:p>
            <a:pPr>
              <a:spcBef>
                <a:spcPts val="1800"/>
              </a:spcBef>
              <a:buFont typeface="Wingdings" pitchFamily="2" charset="2"/>
              <a:buChar char="v"/>
            </a:pPr>
            <a:r>
              <a:rPr lang="en-US" sz="2400" dirty="0" smtClean="0">
                <a:latin typeface="Bookman Old Style" pitchFamily="18" charset="0"/>
              </a:rPr>
              <a:t> </a:t>
            </a:r>
            <a:r>
              <a:rPr lang="en-US" sz="2400" b="1" dirty="0" smtClean="0">
                <a:latin typeface="Bookman Old Style" pitchFamily="18" charset="0"/>
              </a:rPr>
              <a:t>Freedom of choice</a:t>
            </a:r>
            <a:r>
              <a:rPr lang="en-US" sz="2400" dirty="0" smtClean="0">
                <a:latin typeface="Bookman Old Style" pitchFamily="18" charset="0"/>
              </a:rPr>
              <a:t>:  Many people seem fully happy without sufficiency in all indicators. They might not value other indicators. Their happiness might not be increased by requiring sufficiency in all. They have enough. </a:t>
            </a:r>
          </a:p>
          <a:p>
            <a:pPr>
              <a:buNone/>
            </a:pPr>
            <a:endParaRPr lang="en-US" sz="2400" dirty="0">
              <a:latin typeface="Bookman Old Style" pitchFamily="18" charset="0"/>
            </a:endParaRPr>
          </a:p>
        </p:txBody>
      </p:sp>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smtClean="0"/>
              <a:t> </a:t>
            </a:r>
            <a:endParaRPr lang="en-US" sz="4000" dirty="0" smtClean="0"/>
          </a:p>
        </p:txBody>
      </p:sp>
      <p:pic>
        <p:nvPicPr>
          <p:cNvPr id="6"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11"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sp>
        <p:nvSpPr>
          <p:cNvPr id="8" name="Content Placeholder 7"/>
          <p:cNvSpPr>
            <a:spLocks noGrp="1"/>
          </p:cNvSpPr>
          <p:nvPr>
            <p:ph idx="1"/>
          </p:nvPr>
        </p:nvSpPr>
        <p:spPr/>
        <p:txBody>
          <a:bodyPr/>
          <a:lstStyle/>
          <a:p>
            <a:endParaRPr lang="en-US"/>
          </a:p>
        </p:txBody>
      </p:sp>
      <p:graphicFrame>
        <p:nvGraphicFramePr>
          <p:cNvPr id="12" name="Chart 11"/>
          <p:cNvGraphicFramePr/>
          <p:nvPr>
            <p:extLst>
              <p:ext uri="{D42A27DB-BD31-4B8C-83A1-F6EECF244321}">
                <p14:modId xmlns:p14="http://schemas.microsoft.com/office/powerpoint/2010/main" xmlns="" val="1237280491"/>
              </p:ext>
            </p:extLst>
          </p:nvPr>
        </p:nvGraphicFramePr>
        <p:xfrm>
          <a:off x="0" y="533400"/>
          <a:ext cx="11658600" cy="60198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ular Callout 14"/>
          <p:cNvSpPr/>
          <p:nvPr/>
        </p:nvSpPr>
        <p:spPr>
          <a:xfrm>
            <a:off x="3505200" y="533400"/>
            <a:ext cx="5943600" cy="1066800"/>
          </a:xfrm>
          <a:prstGeom prst="wedgeRoundRectCallout">
            <a:avLst>
              <a:gd name="adj1" fmla="val -84844"/>
              <a:gd name="adj2" fmla="val 136806"/>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600" dirty="0" smtClean="0">
                <a:solidFill>
                  <a:srgbClr val="FFFF00"/>
                </a:solidFill>
                <a:latin typeface="Book Antiqua" pitchFamily="18" charset="0"/>
              </a:rPr>
              <a:t>39% of Bhutanese are happy in this indicator means 39% fulfill the conditions of both thresholds ; 1) sufficiency threshold of value indicator and 2) the overall happiness threshold of 6 of the 9 domains</a:t>
            </a:r>
            <a:endParaRPr lang="en-US" sz="1600" dirty="0">
              <a:solidFill>
                <a:srgbClr val="FFFF00"/>
              </a:solidFill>
              <a:latin typeface="Book Antiqua" pitchFamily="18" charset="0"/>
            </a:endParaRPr>
          </a:p>
        </p:txBody>
      </p:sp>
      <p:pic>
        <p:nvPicPr>
          <p:cNvPr id="13" name="Picture 12"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6" name="Picture 15"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544003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1219200"/>
          </a:xfrm>
        </p:spPr>
        <p:txBody>
          <a:bodyPr>
            <a:noAutofit/>
          </a:bodyPr>
          <a:lstStyle/>
          <a:p>
            <a:r>
              <a:rPr lang="en-GB" sz="2800" b="1" dirty="0">
                <a:solidFill>
                  <a:schemeClr val="accent6">
                    <a:lumMod val="20000"/>
                    <a:lumOff val="80000"/>
                  </a:schemeClr>
                </a:solidFill>
                <a:latin typeface="Bookman Old Style" pitchFamily="18" charset="0"/>
              </a:rPr>
              <a:t>A person is </a:t>
            </a:r>
            <a:r>
              <a:rPr lang="en-GB" sz="2800" b="1" dirty="0" smtClean="0">
                <a:solidFill>
                  <a:schemeClr val="accent6">
                    <a:lumMod val="20000"/>
                    <a:lumOff val="80000"/>
                  </a:schemeClr>
                </a:solidFill>
                <a:latin typeface="Bookman Old Style" pitchFamily="18" charset="0"/>
              </a:rPr>
              <a:t>‘happy’ </a:t>
            </a:r>
            <a:r>
              <a:rPr lang="en-GB" sz="2800" b="1" dirty="0">
                <a:solidFill>
                  <a:schemeClr val="accent6">
                    <a:lumMod val="20000"/>
                    <a:lumOff val="80000"/>
                  </a:schemeClr>
                </a:solidFill>
                <a:latin typeface="Bookman Old Style" pitchFamily="18" charset="0"/>
              </a:rPr>
              <a:t>if </a:t>
            </a:r>
            <a:r>
              <a:rPr lang="en-GB" sz="2800" b="1" dirty="0" smtClean="0">
                <a:solidFill>
                  <a:schemeClr val="accent6">
                    <a:lumMod val="20000"/>
                    <a:lumOff val="80000"/>
                  </a:schemeClr>
                </a:solidFill>
                <a:latin typeface="Bookman Old Style" pitchFamily="18" charset="0"/>
              </a:rPr>
              <a:t>he/she achieves sufficiency in 6 or more of the 9 domains</a:t>
            </a:r>
            <a:r>
              <a:rPr lang="en-GB" sz="2800" dirty="0">
                <a:solidFill>
                  <a:schemeClr val="accent6">
                    <a:lumMod val="20000"/>
                    <a:lumOff val="80000"/>
                  </a:schemeClr>
                </a:solidFill>
                <a:latin typeface="Bookman Old Style" pitchFamily="18" charset="0"/>
              </a:rPr>
              <a:t/>
            </a:r>
            <a:br>
              <a:rPr lang="en-GB" sz="2800" dirty="0">
                <a:solidFill>
                  <a:schemeClr val="accent6">
                    <a:lumMod val="20000"/>
                    <a:lumOff val="80000"/>
                  </a:schemeClr>
                </a:solidFill>
                <a:latin typeface="Bookman Old Style" pitchFamily="18" charset="0"/>
              </a:rPr>
            </a:br>
            <a:endParaRPr lang="en-GB" sz="2800" dirty="0">
              <a:latin typeface="Bookman Old Style" pitchFamily="18" charset="0"/>
            </a:endParaRPr>
          </a:p>
        </p:txBody>
      </p:sp>
      <p:sp>
        <p:nvSpPr>
          <p:cNvPr id="3" name="Text Placeholder 2"/>
          <p:cNvSpPr>
            <a:spLocks noGrp="1"/>
          </p:cNvSpPr>
          <p:nvPr>
            <p:ph type="body" idx="1"/>
          </p:nvPr>
        </p:nvSpPr>
        <p:spPr>
          <a:xfrm>
            <a:off x="457200" y="1524000"/>
            <a:ext cx="4040188" cy="1447800"/>
          </a:xfrm>
        </p:spPr>
        <p:txBody>
          <a:bodyPr>
            <a:normAutofit fontScale="92500" lnSpcReduction="10000"/>
          </a:bodyPr>
          <a:lstStyle/>
          <a:p>
            <a:pPr algn="ctr"/>
            <a:r>
              <a:rPr lang="en-GB" dirty="0" err="1" smtClean="0">
                <a:solidFill>
                  <a:schemeClr val="accent6">
                    <a:lumMod val="20000"/>
                    <a:lumOff val="80000"/>
                  </a:schemeClr>
                </a:solidFill>
                <a:latin typeface="Bookman Old Style" pitchFamily="18" charset="0"/>
              </a:rPr>
              <a:t>Dorji</a:t>
            </a:r>
            <a:endParaRPr lang="en-GB" dirty="0" smtClean="0">
              <a:solidFill>
                <a:schemeClr val="accent6">
                  <a:lumMod val="20000"/>
                  <a:lumOff val="80000"/>
                </a:schemeClr>
              </a:solidFill>
              <a:latin typeface="Bookman Old Style" pitchFamily="18" charset="0"/>
            </a:endParaRPr>
          </a:p>
          <a:p>
            <a:pPr algn="ctr"/>
            <a:r>
              <a:rPr lang="en-GB" dirty="0" smtClean="0">
                <a:solidFill>
                  <a:schemeClr val="accent6">
                    <a:lumMod val="20000"/>
                    <a:lumOff val="80000"/>
                  </a:schemeClr>
                </a:solidFill>
                <a:latin typeface="Bookman Old Style" pitchFamily="18" charset="0"/>
              </a:rPr>
              <a:t>Sufficiency in 7 domains, so he is considered happy</a:t>
            </a:r>
            <a:endParaRPr lang="en-GB" dirty="0">
              <a:solidFill>
                <a:schemeClr val="accent6">
                  <a:lumMod val="20000"/>
                  <a:lumOff val="80000"/>
                </a:schemeClr>
              </a:solidFill>
              <a:latin typeface="Bookman Old Style" pitchFamily="18" charset="0"/>
            </a:endParaRPr>
          </a:p>
        </p:txBody>
      </p:sp>
      <p:sp>
        <p:nvSpPr>
          <p:cNvPr id="5" name="Text Placeholder 4"/>
          <p:cNvSpPr>
            <a:spLocks noGrp="1"/>
          </p:cNvSpPr>
          <p:nvPr>
            <p:ph type="body" sz="quarter" idx="3"/>
          </p:nvPr>
        </p:nvSpPr>
        <p:spPr>
          <a:xfrm>
            <a:off x="4648200" y="1382713"/>
            <a:ext cx="4267200" cy="1589087"/>
          </a:xfrm>
        </p:spPr>
        <p:txBody>
          <a:bodyPr>
            <a:noAutofit/>
          </a:bodyPr>
          <a:lstStyle/>
          <a:p>
            <a:pPr algn="ctr"/>
            <a:endParaRPr lang="en-GB" sz="1600" dirty="0" smtClean="0">
              <a:solidFill>
                <a:schemeClr val="accent6">
                  <a:lumMod val="20000"/>
                  <a:lumOff val="80000"/>
                </a:schemeClr>
              </a:solidFill>
              <a:latin typeface="Bookman Old Style" pitchFamily="18" charset="0"/>
            </a:endParaRPr>
          </a:p>
          <a:p>
            <a:pPr algn="ctr"/>
            <a:endParaRPr lang="en-GB" sz="1600" dirty="0" smtClean="0">
              <a:solidFill>
                <a:schemeClr val="accent6">
                  <a:lumMod val="20000"/>
                  <a:lumOff val="80000"/>
                </a:schemeClr>
              </a:solidFill>
              <a:latin typeface="Bookman Old Style" pitchFamily="18" charset="0"/>
            </a:endParaRPr>
          </a:p>
          <a:p>
            <a:pPr algn="ctr"/>
            <a:r>
              <a:rPr lang="en-GB" sz="2200" dirty="0" err="1" smtClean="0">
                <a:solidFill>
                  <a:schemeClr val="accent6">
                    <a:lumMod val="20000"/>
                    <a:lumOff val="80000"/>
                  </a:schemeClr>
                </a:solidFill>
                <a:latin typeface="Bookman Old Style" pitchFamily="18" charset="0"/>
              </a:rPr>
              <a:t>Tashi</a:t>
            </a:r>
            <a:endParaRPr lang="en-GB" sz="2200" dirty="0" smtClean="0">
              <a:solidFill>
                <a:schemeClr val="accent6">
                  <a:lumMod val="20000"/>
                  <a:lumOff val="80000"/>
                </a:schemeClr>
              </a:solidFill>
              <a:latin typeface="Bookman Old Style" pitchFamily="18" charset="0"/>
            </a:endParaRPr>
          </a:p>
          <a:p>
            <a:pPr algn="ctr"/>
            <a:r>
              <a:rPr lang="en-GB" sz="2200" dirty="0" smtClean="0">
                <a:solidFill>
                  <a:schemeClr val="accent6">
                    <a:lumMod val="20000"/>
                    <a:lumOff val="80000"/>
                  </a:schemeClr>
                </a:solidFill>
                <a:latin typeface="Bookman Old Style" pitchFamily="18" charset="0"/>
              </a:rPr>
              <a:t>Sufficiency in 4 domains so she is considered unhappy</a:t>
            </a:r>
            <a:endParaRPr lang="en-GB" sz="2200" dirty="0">
              <a:solidFill>
                <a:schemeClr val="accent6">
                  <a:lumMod val="20000"/>
                  <a:lumOff val="80000"/>
                </a:schemeClr>
              </a:solidFill>
              <a:latin typeface="Bookman Old Style" pitchFamily="18" charset="0"/>
            </a:endParaRPr>
          </a:p>
        </p:txBody>
      </p:sp>
      <p:graphicFrame>
        <p:nvGraphicFramePr>
          <p:cNvPr id="14" name="Chart 13"/>
          <p:cNvGraphicFramePr/>
          <p:nvPr>
            <p:extLst>
              <p:ext uri="{D42A27DB-BD31-4B8C-83A1-F6EECF244321}">
                <p14:modId xmlns:p14="http://schemas.microsoft.com/office/powerpoint/2010/main" xmlns="" val="2036601512"/>
              </p:ext>
            </p:extLst>
          </p:nvPr>
        </p:nvGraphicFramePr>
        <p:xfrm>
          <a:off x="1447800" y="3962400"/>
          <a:ext cx="3124200" cy="2590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xmlns="" val="982505026"/>
              </p:ext>
            </p:extLst>
          </p:nvPr>
        </p:nvGraphicFramePr>
        <p:xfrm>
          <a:off x="6172200" y="4114800"/>
          <a:ext cx="3200400" cy="2667000"/>
        </p:xfrm>
        <a:graphic>
          <a:graphicData uri="http://schemas.openxmlformats.org/drawingml/2006/chart">
            <c:chart xmlns:c="http://schemas.openxmlformats.org/drawingml/2006/chart" xmlns:r="http://schemas.openxmlformats.org/officeDocument/2006/relationships" r:id="rId4"/>
          </a:graphicData>
        </a:graphic>
      </p:graphicFrame>
      <p:pic>
        <p:nvPicPr>
          <p:cNvPr id="614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2878015"/>
            <a:ext cx="1732280" cy="19987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800600" y="2933507"/>
            <a:ext cx="1600200" cy="2095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descr="IDRC_logo.bmp"/>
          <p:cNvPicPr>
            <a:picLocks noChangeAspect="1"/>
          </p:cNvPicPr>
          <p:nvPr/>
        </p:nvPicPr>
        <p:blipFill>
          <a:blip r:embed="rId7"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8"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9"/>
          <a:stretch>
            <a:fillRect/>
          </a:stretch>
        </p:blipFill>
        <p:spPr>
          <a:xfrm>
            <a:off x="8610600" y="0"/>
            <a:ext cx="533400" cy="533400"/>
          </a:xfrm>
          <a:prstGeom prst="rect">
            <a:avLst/>
          </a:prstGeom>
        </p:spPr>
      </p:pic>
      <p:sp>
        <p:nvSpPr>
          <p:cNvPr id="13"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6" name="Picture 32" descr="cbs_sun_black"/>
          <p:cNvPicPr>
            <a:picLocks noChangeAspect="1" noChangeArrowheads="1"/>
          </p:cNvPicPr>
          <p:nvPr/>
        </p:nvPicPr>
        <p:blipFill>
          <a:blip r:embed="rId10">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7"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8" name="Footer Placeholder 3"/>
          <p:cNvSpPr>
            <a:spLocks noGrp="1"/>
          </p:cNvSpPr>
          <p:nvPr>
            <p:ph type="ftr" sz="quarter" idx="10"/>
          </p:nvPr>
        </p:nvSpPr>
        <p:spPr>
          <a:xfrm>
            <a:off x="0" y="6569074"/>
            <a:ext cx="9144000" cy="288925"/>
          </a:xfrm>
          <a:solidFill>
            <a:srgbClr val="FF3300"/>
          </a:solidFill>
        </p:spPr>
        <p:txBody>
          <a:bodyPr/>
          <a:lstStyle/>
          <a:p>
            <a:pPr algn="r"/>
            <a:r>
              <a:rPr lang="en-US" sz="1200" dirty="0" smtClean="0">
                <a:solidFill>
                  <a:schemeClr val="bg1"/>
                </a:solidFill>
              </a:rPr>
              <a:t>.</a:t>
            </a:r>
          </a:p>
        </p:txBody>
      </p:sp>
      <p:pic>
        <p:nvPicPr>
          <p:cNvPr id="19" name="Picture 18" descr="IDRC_logo.bmp"/>
          <p:cNvPicPr>
            <a:picLocks noChangeAspect="1"/>
          </p:cNvPicPr>
          <p:nvPr/>
        </p:nvPicPr>
        <p:blipFill>
          <a:blip r:embed="rId7" cstate="print"/>
          <a:stretch>
            <a:fillRect/>
          </a:stretch>
        </p:blipFill>
        <p:spPr>
          <a:xfrm>
            <a:off x="7789718" y="6553199"/>
            <a:ext cx="1049482" cy="304800"/>
          </a:xfrm>
          <a:prstGeom prst="rect">
            <a:avLst/>
          </a:prstGeom>
        </p:spPr>
      </p:pic>
      <p:pic>
        <p:nvPicPr>
          <p:cNvPr id="20" name="Picture 19" descr="Logo UNDP.jpg"/>
          <p:cNvPicPr>
            <a:picLocks noChangeAspect="1"/>
          </p:cNvPicPr>
          <p:nvPr/>
        </p:nvPicPr>
        <p:blipFill>
          <a:blip r:embed="rId8" cstate="print"/>
          <a:stretch>
            <a:fillRect/>
          </a:stretch>
        </p:blipFill>
        <p:spPr>
          <a:xfrm>
            <a:off x="8844760" y="6248400"/>
            <a:ext cx="299240" cy="609599"/>
          </a:xfrm>
          <a:prstGeom prst="rect">
            <a:avLst/>
          </a:prstGeom>
        </p:spPr>
      </p:pic>
      <p:pic>
        <p:nvPicPr>
          <p:cNvPr id="22" name="Picture 21" descr="rgobLogo.gif"/>
          <p:cNvPicPr>
            <a:picLocks noChangeAspect="1"/>
          </p:cNvPicPr>
          <p:nvPr/>
        </p:nvPicPr>
        <p:blipFill>
          <a:blip r:embed="rId9"/>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588709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1219200"/>
          </a:xfrm>
        </p:spPr>
        <p:txBody>
          <a:bodyPr>
            <a:noAutofit/>
          </a:bodyPr>
          <a:lstStyle/>
          <a:p>
            <a:r>
              <a:rPr lang="en-GB" sz="2800" b="1" dirty="0">
                <a:solidFill>
                  <a:schemeClr val="accent6">
                    <a:lumMod val="20000"/>
                    <a:lumOff val="80000"/>
                  </a:schemeClr>
                </a:solidFill>
                <a:latin typeface="Bookman Old Style" pitchFamily="18" charset="0"/>
              </a:rPr>
              <a:t>A person is </a:t>
            </a:r>
            <a:r>
              <a:rPr lang="en-GB" sz="2800" b="1" dirty="0" smtClean="0">
                <a:solidFill>
                  <a:schemeClr val="accent6">
                    <a:lumMod val="20000"/>
                    <a:lumOff val="80000"/>
                  </a:schemeClr>
                </a:solidFill>
                <a:latin typeface="Bookman Old Style" pitchFamily="18" charset="0"/>
              </a:rPr>
              <a:t>‘happy’ </a:t>
            </a:r>
            <a:r>
              <a:rPr lang="en-GB" sz="2800" b="1" dirty="0">
                <a:solidFill>
                  <a:schemeClr val="accent6">
                    <a:lumMod val="20000"/>
                    <a:lumOff val="80000"/>
                  </a:schemeClr>
                </a:solidFill>
                <a:latin typeface="Bookman Old Style" pitchFamily="18" charset="0"/>
              </a:rPr>
              <a:t>if </a:t>
            </a:r>
            <a:r>
              <a:rPr lang="en-GB" sz="2800" b="1" dirty="0" smtClean="0">
                <a:solidFill>
                  <a:schemeClr val="accent6">
                    <a:lumMod val="20000"/>
                    <a:lumOff val="80000"/>
                  </a:schemeClr>
                </a:solidFill>
                <a:latin typeface="Bookman Old Style" pitchFamily="18" charset="0"/>
              </a:rPr>
              <a:t>he/she achieves sufficiency in 6 or more of the 9 domains</a:t>
            </a:r>
            <a:r>
              <a:rPr lang="en-GB" sz="2800" dirty="0">
                <a:solidFill>
                  <a:schemeClr val="accent6">
                    <a:lumMod val="20000"/>
                    <a:lumOff val="80000"/>
                  </a:schemeClr>
                </a:solidFill>
                <a:latin typeface="Bookman Old Style" pitchFamily="18" charset="0"/>
              </a:rPr>
              <a:t/>
            </a:r>
            <a:br>
              <a:rPr lang="en-GB" sz="2800" dirty="0">
                <a:solidFill>
                  <a:schemeClr val="accent6">
                    <a:lumMod val="20000"/>
                    <a:lumOff val="80000"/>
                  </a:schemeClr>
                </a:solidFill>
                <a:latin typeface="Bookman Old Style" pitchFamily="18" charset="0"/>
              </a:rPr>
            </a:br>
            <a:endParaRPr lang="en-GB" sz="2800" dirty="0">
              <a:latin typeface="Bookman Old Style"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1539240"/>
            <a:ext cx="5943600"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itle 1"/>
          <p:cNvSpPr txBox="1">
            <a:spLocks/>
          </p:cNvSpPr>
          <p:nvPr/>
        </p:nvSpPr>
        <p:spPr>
          <a:xfrm>
            <a:off x="152400" y="5486400"/>
            <a:ext cx="9144000" cy="1219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b="1" dirty="0" smtClean="0">
                <a:solidFill>
                  <a:srgbClr val="F79646">
                    <a:lumMod val="20000"/>
                    <a:lumOff val="80000"/>
                  </a:srgbClr>
                </a:solidFill>
                <a:latin typeface="Bookman Old Style" pitchFamily="18" charset="0"/>
              </a:rPr>
              <a:t>How many hit the target?</a:t>
            </a:r>
            <a:endParaRPr lang="en-GB" sz="4000" dirty="0">
              <a:solidFill>
                <a:prstClr val="black"/>
              </a:solidFill>
              <a:latin typeface="Bookman Old Style" pitchFamily="18" charset="0"/>
            </a:endParaRPr>
          </a:p>
        </p:txBody>
      </p:sp>
      <p:pic>
        <p:nvPicPr>
          <p:cNvPr id="5" name="Picture 4"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6" name="Picture 5" descr="Logo UNDP.jpg"/>
          <p:cNvPicPr>
            <a:picLocks noChangeAspect="1"/>
          </p:cNvPicPr>
          <p:nvPr/>
        </p:nvPicPr>
        <p:blipFill>
          <a:blip r:embed="rId5" cstate="print"/>
          <a:stretch>
            <a:fillRect/>
          </a:stretch>
        </p:blipFill>
        <p:spPr>
          <a:xfrm>
            <a:off x="8844760" y="6248401"/>
            <a:ext cx="299240" cy="609599"/>
          </a:xfrm>
          <a:prstGeom prst="rect">
            <a:avLst/>
          </a:prstGeom>
        </p:spPr>
      </p:pic>
      <p:sp>
        <p:nvSpPr>
          <p:cNvPr id="9"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32" descr="cbs_sun_black"/>
          <p:cNvPicPr>
            <a:picLocks noChangeAspect="1" noChangeArrowheads="1"/>
          </p:cNvPicPr>
          <p:nvPr/>
        </p:nvPicPr>
        <p:blipFill>
          <a:blip r:embed="rId6">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1"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7" name="Picture 6" descr="rgobLogo.gif"/>
          <p:cNvPicPr>
            <a:picLocks noChangeAspect="1"/>
          </p:cNvPicPr>
          <p:nvPr/>
        </p:nvPicPr>
        <p:blipFill>
          <a:blip r:embed="rId7"/>
          <a:stretch>
            <a:fillRect/>
          </a:stretch>
        </p:blipFill>
        <p:spPr>
          <a:xfrm>
            <a:off x="8610600" y="0"/>
            <a:ext cx="533400" cy="533400"/>
          </a:xfrm>
          <a:prstGeom prst="rect">
            <a:avLst/>
          </a:prstGeom>
        </p:spPr>
      </p:pic>
      <p:sp>
        <p:nvSpPr>
          <p:cNvPr id="12"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4" name="Picture 13"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5" name="Picture 14" descr="Logo UNDP.jpg"/>
          <p:cNvPicPr>
            <a:picLocks noChangeAspect="1"/>
          </p:cNvPicPr>
          <p:nvPr/>
        </p:nvPicPr>
        <p:blipFill>
          <a:blip r:embed="rId5" cstate="print"/>
          <a:stretch>
            <a:fillRect/>
          </a:stretch>
        </p:blipFill>
        <p:spPr>
          <a:xfrm>
            <a:off x="8844760" y="6248401"/>
            <a:ext cx="299240" cy="609599"/>
          </a:xfrm>
          <a:prstGeom prst="rect">
            <a:avLst/>
          </a:prstGeom>
        </p:spPr>
      </p:pic>
    </p:spTree>
    <p:extLst>
      <p:ext uri="{BB962C8B-B14F-4D97-AF65-F5344CB8AC3E}">
        <p14:creationId xmlns:p14="http://schemas.microsoft.com/office/powerpoint/2010/main" xmlns="" val="36018686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2606040" cy="1737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itle 1"/>
          <p:cNvSpPr txBox="1">
            <a:spLocks/>
          </p:cNvSpPr>
          <p:nvPr/>
        </p:nvSpPr>
        <p:spPr>
          <a:xfrm>
            <a:off x="0" y="3505200"/>
            <a:ext cx="9144000" cy="1219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dirty="0" smtClean="0">
                <a:solidFill>
                  <a:srgbClr val="F79646">
                    <a:lumMod val="20000"/>
                    <a:lumOff val="80000"/>
                  </a:srgbClr>
                </a:solidFill>
                <a:latin typeface="Bookman Old Style" pitchFamily="18" charset="0"/>
              </a:rPr>
              <a:t>How can another know?</a:t>
            </a:r>
          </a:p>
          <a:p>
            <a:r>
              <a:rPr lang="en-GB" sz="3200" dirty="0" smtClean="0">
                <a:solidFill>
                  <a:srgbClr val="F79646">
                    <a:lumMod val="20000"/>
                    <a:lumOff val="80000"/>
                  </a:srgbClr>
                </a:solidFill>
                <a:latin typeface="Bookman Old Style" pitchFamily="18" charset="0"/>
              </a:rPr>
              <a:t>Happiness is deeply personal.</a:t>
            </a:r>
          </a:p>
          <a:p>
            <a:r>
              <a:rPr lang="en-GB" sz="3200" dirty="0" smtClean="0">
                <a:solidFill>
                  <a:srgbClr val="F79646">
                    <a:lumMod val="20000"/>
                    <a:lumOff val="80000"/>
                  </a:srgbClr>
                </a:solidFill>
                <a:latin typeface="Bookman Old Style" pitchFamily="18" charset="0"/>
              </a:rPr>
              <a:t>Any measure is imperfect.</a:t>
            </a:r>
          </a:p>
          <a:p>
            <a:r>
              <a:rPr lang="en-GB" sz="3200" dirty="0" smtClean="0">
                <a:solidFill>
                  <a:srgbClr val="F79646">
                    <a:lumMod val="20000"/>
                    <a:lumOff val="80000"/>
                  </a:srgbClr>
                </a:solidFill>
                <a:latin typeface="Bookman Old Style" pitchFamily="18" charset="0"/>
              </a:rPr>
              <a:t>It can only suggest. </a:t>
            </a:r>
            <a:endParaRPr lang="en-GB" sz="3200" dirty="0">
              <a:solidFill>
                <a:srgbClr val="F79646">
                  <a:lumMod val="20000"/>
                  <a:lumOff val="80000"/>
                </a:srgbClr>
              </a:solidFill>
              <a:latin typeface="Bookman Old Style" pitchFamily="18" charset="0"/>
            </a:endParaRPr>
          </a:p>
          <a:p>
            <a:r>
              <a:rPr lang="en-GB" sz="3200" dirty="0" smtClean="0">
                <a:solidFill>
                  <a:srgbClr val="F79646">
                    <a:lumMod val="20000"/>
                    <a:lumOff val="80000"/>
                  </a:srgbClr>
                </a:solidFill>
                <a:latin typeface="Bookman Old Style" pitchFamily="18" charset="0"/>
              </a:rPr>
              <a:t>Yet…</a:t>
            </a:r>
            <a:endParaRPr lang="en-GB" sz="3200" dirty="0">
              <a:solidFill>
                <a:srgbClr val="F79646">
                  <a:lumMod val="20000"/>
                  <a:lumOff val="80000"/>
                </a:srgbClr>
              </a:solidFill>
              <a:latin typeface="Bookman Old Style" pitchFamily="18" charset="0"/>
            </a:endParaRPr>
          </a:p>
          <a:p>
            <a:r>
              <a:rPr lang="en-GB" sz="3200" dirty="0" smtClean="0">
                <a:solidFill>
                  <a:srgbClr val="F79646">
                    <a:lumMod val="20000"/>
                    <a:lumOff val="80000"/>
                  </a:srgbClr>
                </a:solidFill>
                <a:latin typeface="Bookman Old Style" pitchFamily="18" charset="0"/>
              </a:rPr>
              <a:t> </a:t>
            </a:r>
          </a:p>
        </p:txBody>
      </p:sp>
      <p:sp>
        <p:nvSpPr>
          <p:cNvPr id="9"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0" name="Picture 32" descr="cbs_sun_black"/>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0" y="-20638"/>
            <a:ext cx="576262" cy="554038"/>
          </a:xfrm>
          <a:prstGeom prst="rect">
            <a:avLst/>
          </a:prstGeom>
          <a:noFill/>
          <a:ln w="9525">
            <a:noFill/>
            <a:miter lim="800000"/>
            <a:headEnd/>
            <a:tailEnd/>
          </a:ln>
        </p:spPr>
      </p:pic>
      <p:sp>
        <p:nvSpPr>
          <p:cNvPr id="11" name="WordArt 13"/>
          <p:cNvSpPr>
            <a:spLocks noChangeArrowheads="1" noChangeShapeType="1" noTextEdit="1"/>
          </p:cNvSpPr>
          <p:nvPr/>
        </p:nvSpPr>
        <p:spPr bwMode="auto">
          <a:xfrm>
            <a:off x="609600" y="55562"/>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7" name="Picture 6" descr="rgobLogo.gif"/>
          <p:cNvPicPr>
            <a:picLocks noChangeAspect="1"/>
          </p:cNvPicPr>
          <p:nvPr/>
        </p:nvPicPr>
        <p:blipFill>
          <a:blip r:embed="rId5"/>
          <a:stretch>
            <a:fillRect/>
          </a:stretch>
        </p:blipFill>
        <p:spPr>
          <a:xfrm>
            <a:off x="8610600" y="0"/>
            <a:ext cx="533400" cy="533400"/>
          </a:xfrm>
          <a:prstGeom prst="rect">
            <a:avLst/>
          </a:prstGeom>
        </p:spPr>
      </p:pic>
      <p:sp>
        <p:nvSpPr>
          <p:cNvPr id="12"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pic>
        <p:nvPicPr>
          <p:cNvPr id="14" name="Picture 32" descr="cbs_sun_black"/>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5" name="Picture 4" descr="IDRC_logo.bmp"/>
          <p:cNvPicPr>
            <a:picLocks noChangeAspect="1"/>
          </p:cNvPicPr>
          <p:nvPr/>
        </p:nvPicPr>
        <p:blipFill>
          <a:blip r:embed="rId6" cstate="print"/>
          <a:stretch>
            <a:fillRect/>
          </a:stretch>
        </p:blipFill>
        <p:spPr>
          <a:xfrm>
            <a:off x="7789718" y="6553200"/>
            <a:ext cx="1049482" cy="304800"/>
          </a:xfrm>
          <a:prstGeom prst="rect">
            <a:avLst/>
          </a:prstGeom>
        </p:spPr>
      </p:pic>
      <p:pic>
        <p:nvPicPr>
          <p:cNvPr id="6" name="Picture 5" descr="Logo UNDP.jpg"/>
          <p:cNvPicPr>
            <a:picLocks noChangeAspect="1"/>
          </p:cNvPicPr>
          <p:nvPr/>
        </p:nvPicPr>
        <p:blipFill>
          <a:blip r:embed="rId7" cstate="print"/>
          <a:stretch>
            <a:fillRect/>
          </a:stretch>
        </p:blipFill>
        <p:spPr>
          <a:xfrm>
            <a:off x="8844760" y="6248401"/>
            <a:ext cx="299240" cy="609599"/>
          </a:xfrm>
          <a:prstGeom prst="rect">
            <a:avLst/>
          </a:prstGeom>
        </p:spPr>
      </p:pic>
    </p:spTree>
    <p:extLst>
      <p:ext uri="{BB962C8B-B14F-4D97-AF65-F5344CB8AC3E}">
        <p14:creationId xmlns:p14="http://schemas.microsoft.com/office/powerpoint/2010/main" xmlns="" val="31438780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81000"/>
            <a:ext cx="2606040" cy="17373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itle 1"/>
          <p:cNvSpPr txBox="1">
            <a:spLocks/>
          </p:cNvSpPr>
          <p:nvPr/>
        </p:nvSpPr>
        <p:spPr>
          <a:xfrm>
            <a:off x="0" y="3505200"/>
            <a:ext cx="9144000" cy="1219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b="1" dirty="0" smtClean="0">
                <a:solidFill>
                  <a:srgbClr val="F79646">
                    <a:lumMod val="20000"/>
                    <a:lumOff val="80000"/>
                  </a:srgbClr>
                </a:solidFill>
                <a:latin typeface="Bookman Old Style" pitchFamily="18" charset="0"/>
              </a:rPr>
              <a:t>40.8% of Bhutanese</a:t>
            </a:r>
          </a:p>
          <a:p>
            <a:r>
              <a:rPr lang="en-GB" sz="4000" b="1" dirty="0" smtClean="0">
                <a:solidFill>
                  <a:srgbClr val="F79646">
                    <a:lumMod val="20000"/>
                    <a:lumOff val="80000"/>
                  </a:srgbClr>
                </a:solidFill>
                <a:latin typeface="Bookman Old Style" pitchFamily="18" charset="0"/>
              </a:rPr>
              <a:t> enjoy sufficiency in </a:t>
            </a:r>
          </a:p>
          <a:p>
            <a:r>
              <a:rPr lang="en-GB" sz="4000" b="1" dirty="0" smtClean="0">
                <a:solidFill>
                  <a:srgbClr val="F79646">
                    <a:lumMod val="20000"/>
                    <a:lumOff val="80000"/>
                  </a:srgbClr>
                </a:solidFill>
                <a:latin typeface="Bookman Old Style" pitchFamily="18" charset="0"/>
              </a:rPr>
              <a:t>six or more domains </a:t>
            </a:r>
          </a:p>
          <a:p>
            <a:r>
              <a:rPr lang="en-GB" sz="4000" b="1" dirty="0" smtClean="0">
                <a:solidFill>
                  <a:srgbClr val="F79646">
                    <a:lumMod val="20000"/>
                    <a:lumOff val="80000"/>
                  </a:srgbClr>
                </a:solidFill>
                <a:latin typeface="Bookman Old Style" pitchFamily="18" charset="0"/>
              </a:rPr>
              <a:t>at the same time.</a:t>
            </a:r>
          </a:p>
          <a:p>
            <a:endParaRPr lang="en-GB" sz="4000" b="1" dirty="0">
              <a:solidFill>
                <a:srgbClr val="F79646">
                  <a:lumMod val="20000"/>
                  <a:lumOff val="80000"/>
                </a:srgbClr>
              </a:solidFill>
              <a:latin typeface="Bookman Old Style" pitchFamily="18" charset="0"/>
            </a:endParaRPr>
          </a:p>
          <a:p>
            <a:r>
              <a:rPr lang="en-GB" sz="4000" b="1" dirty="0" smtClean="0">
                <a:solidFill>
                  <a:srgbClr val="F79646">
                    <a:lumMod val="20000"/>
                    <a:lumOff val="80000"/>
                  </a:srgbClr>
                </a:solidFill>
                <a:latin typeface="Bookman Old Style" pitchFamily="18" charset="0"/>
              </a:rPr>
              <a:t>According to the GNH Index, they are ‘happy’. </a:t>
            </a:r>
            <a:endParaRPr lang="en-GB" sz="4000" dirty="0">
              <a:solidFill>
                <a:prstClr val="black"/>
              </a:solidFill>
              <a:latin typeface="Bookman Old Style" pitchFamily="18"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51725" y="889000"/>
            <a:ext cx="1692275" cy="276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7" name="Picture 6"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0" y="6400800"/>
            <a:ext cx="457200" cy="457200"/>
          </a:xfrm>
          <a:prstGeom prst="roundRect">
            <a:avLst/>
          </a:prstGeom>
        </p:spPr>
      </p:pic>
      <p:sp>
        <p:nvSpPr>
          <p:cNvPr id="10" name="Rectangle 2"/>
          <p:cNvSpPr txBox="1">
            <a:spLocks noChangeArrowheads="1"/>
          </p:cNvSpPr>
          <p:nvPr/>
        </p:nvSpPr>
        <p:spPr>
          <a:xfrm>
            <a:off x="0" y="0"/>
            <a:ext cx="9144000" cy="549275"/>
          </a:xfrm>
          <a:prstGeom prst="rect">
            <a:avLst/>
          </a:prstGeom>
          <a:solidFill>
            <a:srgbClr val="FF6600"/>
          </a:solidFill>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smtClean="0">
                <a:ln>
                  <a:noFill/>
                </a:ln>
                <a:solidFill>
                  <a:schemeClr val="tx1"/>
                </a:solidFill>
                <a:effectLst/>
                <a:uLnTx/>
                <a:uFillTx/>
                <a:latin typeface="+mj-lt"/>
                <a:ea typeface="+mj-ea"/>
                <a:cs typeface="+mj-cs"/>
              </a:rPr>
              <a:t> </a:t>
            </a:r>
            <a:endParaRPr kumimoji="0" lang="en-US" sz="4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1" name="Picture 32" descr="cbs_sun_black"/>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2"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8" name="Picture 7" descr="rgobLogo.gif"/>
          <p:cNvPicPr>
            <a:picLocks noChangeAspect="1"/>
          </p:cNvPicPr>
          <p:nvPr/>
        </p:nvPicPr>
        <p:blipFill>
          <a:blip r:embed="rId9"/>
          <a:stretch>
            <a:fillRect/>
          </a:stretch>
        </p:blipFill>
        <p:spPr>
          <a:xfrm>
            <a:off x="8610600" y="0"/>
            <a:ext cx="533400" cy="533400"/>
          </a:xfrm>
          <a:prstGeom prst="rect">
            <a:avLst/>
          </a:prstGeom>
        </p:spPr>
      </p:pic>
      <p:sp>
        <p:nvSpPr>
          <p:cNvPr id="14" name="Footer Placeholder 3"/>
          <p:cNvSpPr>
            <a:spLocks noGrp="1"/>
          </p:cNvSpPr>
          <p:nvPr>
            <p:ph type="ftr" sz="quarter" idx="10"/>
          </p:nvPr>
        </p:nvSpPr>
        <p:spPr>
          <a:xfrm>
            <a:off x="0" y="6569074"/>
            <a:ext cx="9144000" cy="288925"/>
          </a:xfrm>
          <a:solidFill>
            <a:srgbClr val="FF3300"/>
          </a:solidFill>
        </p:spPr>
        <p:txBody>
          <a:bodyPr/>
          <a:lstStyle/>
          <a:p>
            <a:pPr algn="r"/>
            <a:r>
              <a:rPr lang="en-US" sz="1200" dirty="0" smtClean="0">
                <a:solidFill>
                  <a:schemeClr val="bg1"/>
                </a:solidFill>
              </a:rPr>
              <a:t>.</a:t>
            </a:r>
          </a:p>
        </p:txBody>
      </p:sp>
      <p:pic>
        <p:nvPicPr>
          <p:cNvPr id="15" name="Picture 14" descr="IDRC_logo.bmp"/>
          <p:cNvPicPr>
            <a:picLocks noChangeAspect="1"/>
          </p:cNvPicPr>
          <p:nvPr/>
        </p:nvPicPr>
        <p:blipFill>
          <a:blip r:embed="rId5" cstate="print"/>
          <a:stretch>
            <a:fillRect/>
          </a:stretch>
        </p:blipFill>
        <p:spPr>
          <a:xfrm>
            <a:off x="7789718" y="6553199"/>
            <a:ext cx="1049482" cy="304800"/>
          </a:xfrm>
          <a:prstGeom prst="rect">
            <a:avLst/>
          </a:prstGeom>
        </p:spPr>
      </p:pic>
      <p:pic>
        <p:nvPicPr>
          <p:cNvPr id="16" name="Picture 15" descr="Logo UNDP.jpg"/>
          <p:cNvPicPr>
            <a:picLocks noChangeAspect="1"/>
          </p:cNvPicPr>
          <p:nvPr/>
        </p:nvPicPr>
        <p:blipFill>
          <a:blip r:embed="rId6" cstate="print"/>
          <a:stretch>
            <a:fillRect/>
          </a:stretch>
        </p:blipFill>
        <p:spPr>
          <a:xfrm>
            <a:off x="8844760" y="6248400"/>
            <a:ext cx="299240" cy="609599"/>
          </a:xfrm>
          <a:prstGeom prst="rect">
            <a:avLst/>
          </a:prstGeom>
        </p:spPr>
      </p:pic>
    </p:spTree>
    <p:extLst>
      <p:ext uri="{BB962C8B-B14F-4D97-AF65-F5344CB8AC3E}">
        <p14:creationId xmlns:p14="http://schemas.microsoft.com/office/powerpoint/2010/main" xmlns="" val="29745910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9790589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228600" y="838200"/>
            <a:ext cx="8610600" cy="5486400"/>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6600"/>
                </a:solidFill>
                <a:effectLst/>
                <a:uLnTx/>
                <a:uFillTx/>
                <a:latin typeface="Bookman Old Style" pitchFamily="18" charset="0"/>
                <a:ea typeface="+mn-ea"/>
                <a:cs typeface="+mn-cs"/>
              </a:rPr>
              <a:t>  </a:t>
            </a:r>
            <a:r>
              <a:rPr kumimoji="0" lang="en-GB" sz="4000" b="1" i="0" u="none" strike="noStrike" kern="1200" cap="none" spc="0" normalizeH="0" baseline="0" noProof="0" dirty="0" smtClean="0">
                <a:ln>
                  <a:noFill/>
                </a:ln>
                <a:solidFill>
                  <a:schemeClr val="accent6">
                    <a:lumMod val="50000"/>
                  </a:schemeClr>
                </a:solidFill>
                <a:effectLst/>
                <a:uLnTx/>
                <a:uFillTx/>
                <a:latin typeface="Bookman Old Style" pitchFamily="18" charset="0"/>
                <a:ea typeface="+mn-ea"/>
                <a:cs typeface="+mn-cs"/>
              </a:rPr>
              <a:t>GNH Index Methodology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2">
                    <a:lumMod val="50000"/>
                  </a:schemeClr>
                </a:solidFill>
                <a:latin typeface="Bookman Old Style" pitchFamily="18" charset="0"/>
              </a:rPr>
              <a:t>The GNH Index </a:t>
            </a:r>
            <a:r>
              <a:rPr kumimoji="0" lang="en-GB" sz="2800" b="0" i="0" u="none"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rPr>
              <a:t>is related to:</a:t>
            </a:r>
            <a:br>
              <a:rPr kumimoji="0" lang="en-GB" sz="2800" b="0" i="0" u="none"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rPr>
            </a:br>
            <a:endParaRPr kumimoji="0" lang="en-GB" sz="2800" b="0" i="0" u="none"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1" i="0" u="sng"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rPr>
              <a:t>1. Headcount ratio:  </a:t>
            </a:r>
            <a:endParaRPr kumimoji="0" lang="en-GB" sz="3200" i="0" u="sng"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err="1" smtClean="0">
                <a:solidFill>
                  <a:schemeClr val="accent2">
                    <a:lumMod val="50000"/>
                  </a:schemeClr>
                </a:solidFill>
                <a:latin typeface="Bookman Old Style" pitchFamily="18" charset="0"/>
              </a:rPr>
              <a:t>Percent</a:t>
            </a:r>
            <a:r>
              <a:rPr lang="en-GB" sz="3200" dirty="0" smtClean="0">
                <a:solidFill>
                  <a:schemeClr val="accent2">
                    <a:lumMod val="50000"/>
                  </a:schemeClr>
                </a:solidFill>
                <a:latin typeface="Bookman Old Style" pitchFamily="18" charset="0"/>
              </a:rPr>
              <a:t> of people who are happy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1" i="0" u="sng"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1" i="0" u="sng"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rPr>
              <a:t>2. Breadth:</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solidFill>
                  <a:schemeClr val="accent2">
                    <a:lumMod val="50000"/>
                  </a:schemeClr>
                </a:solidFill>
                <a:latin typeface="Bookman Old Style" pitchFamily="18" charset="0"/>
              </a:rPr>
              <a:t>The percentage of domains in which  people who are not-yet-happy enjoy sufficiency</a:t>
            </a:r>
            <a:endParaRPr kumimoji="0" lang="en-GB" sz="3200" i="0" u="none" strike="noStrike" kern="1200" cap="none" spc="0" normalizeH="0" baseline="0" noProof="0" dirty="0" smtClean="0">
              <a:ln>
                <a:noFill/>
              </a:ln>
              <a:solidFill>
                <a:schemeClr val="accent2">
                  <a:lumMod val="50000"/>
                </a:schemeClr>
              </a:solidFill>
              <a:effectLst/>
              <a:uLnTx/>
              <a:uFillTx/>
              <a:latin typeface="Bookman Old Style"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800" b="0" i="0" u="none" strike="noStrike" kern="1200" cap="none" spc="0" normalizeH="0" baseline="0" noProof="0" dirty="0">
              <a:ln>
                <a:noFill/>
              </a:ln>
              <a:solidFill>
                <a:schemeClr val="accent5">
                  <a:lumMod val="20000"/>
                  <a:lumOff val="80000"/>
                </a:schemeClr>
              </a:solidFill>
              <a:effectLst/>
              <a:uLnTx/>
              <a:uFillTx/>
              <a:latin typeface="Bookman Old Style" pitchFamily="18" charset="0"/>
              <a:ea typeface="+mn-ea"/>
              <a:cs typeface="+mn-cs"/>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427866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6" descr="22.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609600"/>
            <a:ext cx="5486400" cy="593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0" name="Rectangle 6"/>
          <p:cNvSpPr>
            <a:spLocks noChangeArrowheads="1"/>
          </p:cNvSpPr>
          <p:nvPr/>
        </p:nvSpPr>
        <p:spPr bwMode="auto">
          <a:xfrm>
            <a:off x="457200" y="5334000"/>
            <a:ext cx="4648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b="1" dirty="0">
                <a:solidFill>
                  <a:prstClr val="black"/>
                </a:solidFill>
                <a:latin typeface="Bookman Old Style" pitchFamily="18" charset="0"/>
                <a:cs typeface="Times New Roman" pitchFamily="18" charset="0"/>
              </a:rPr>
              <a:t>HM </a:t>
            </a:r>
            <a:r>
              <a:rPr lang="en-US" sz="2000" b="1" dirty="0" err="1" smtClean="0">
                <a:solidFill>
                  <a:prstClr val="black"/>
                </a:solidFill>
                <a:latin typeface="Bookman Old Style" pitchFamily="18" charset="0"/>
                <a:cs typeface="Times New Roman" pitchFamily="18" charset="0"/>
              </a:rPr>
              <a:t>Jigme</a:t>
            </a:r>
            <a:r>
              <a:rPr lang="en-US" sz="2000" b="1" dirty="0" smtClean="0">
                <a:solidFill>
                  <a:prstClr val="black"/>
                </a:solidFill>
                <a:latin typeface="Bookman Old Style" pitchFamily="18" charset="0"/>
                <a:cs typeface="Times New Roman" pitchFamily="18" charset="0"/>
              </a:rPr>
              <a:t> </a:t>
            </a:r>
            <a:r>
              <a:rPr lang="en-US" sz="2000" b="1" dirty="0" err="1">
                <a:solidFill>
                  <a:prstClr val="black"/>
                </a:solidFill>
                <a:latin typeface="Bookman Old Style" pitchFamily="18" charset="0"/>
                <a:cs typeface="Times New Roman" pitchFamily="18" charset="0"/>
              </a:rPr>
              <a:t>Khesar</a:t>
            </a:r>
            <a:r>
              <a:rPr lang="en-US" sz="2000" b="1" dirty="0">
                <a:solidFill>
                  <a:prstClr val="black"/>
                </a:solidFill>
                <a:latin typeface="Bookman Old Style" pitchFamily="18" charset="0"/>
                <a:cs typeface="Times New Roman" pitchFamily="18" charset="0"/>
              </a:rPr>
              <a:t> </a:t>
            </a:r>
            <a:r>
              <a:rPr lang="en-US" sz="2000" b="1" dirty="0" err="1" smtClean="0">
                <a:solidFill>
                  <a:prstClr val="black"/>
                </a:solidFill>
                <a:latin typeface="Bookman Old Style" pitchFamily="18" charset="0"/>
                <a:cs typeface="Times New Roman" pitchFamily="18" charset="0"/>
              </a:rPr>
              <a:t>Namgyel</a:t>
            </a:r>
            <a:r>
              <a:rPr lang="en-US" sz="2000" b="1" dirty="0" smtClean="0">
                <a:solidFill>
                  <a:prstClr val="black"/>
                </a:solidFill>
                <a:latin typeface="Bookman Old Style" pitchFamily="18" charset="0"/>
                <a:cs typeface="Times New Roman" pitchFamily="18" charset="0"/>
              </a:rPr>
              <a:t> </a:t>
            </a:r>
            <a:r>
              <a:rPr lang="en-US" sz="2000" b="1" dirty="0" err="1">
                <a:solidFill>
                  <a:prstClr val="black"/>
                </a:solidFill>
                <a:latin typeface="Bookman Old Style" pitchFamily="18" charset="0"/>
                <a:cs typeface="Times New Roman" pitchFamily="18" charset="0"/>
              </a:rPr>
              <a:t>Wangchuck</a:t>
            </a:r>
            <a:r>
              <a:rPr lang="en-US" sz="2000" b="1" dirty="0">
                <a:solidFill>
                  <a:prstClr val="black"/>
                </a:solidFill>
                <a:latin typeface="Bookman Old Style" pitchFamily="18" charset="0"/>
                <a:cs typeface="Times New Roman" pitchFamily="18" charset="0"/>
              </a:rPr>
              <a:t>, </a:t>
            </a:r>
            <a:r>
              <a:rPr lang="en-US" sz="2000" b="1" dirty="0" smtClean="0">
                <a:solidFill>
                  <a:prstClr val="black"/>
                </a:solidFill>
                <a:latin typeface="Bookman Old Style" pitchFamily="18" charset="0"/>
                <a:cs typeface="Times New Roman" pitchFamily="18" charset="0"/>
              </a:rPr>
              <a:t>the 5</a:t>
            </a:r>
            <a:r>
              <a:rPr lang="en-US" sz="2000" b="1" baseline="30000" dirty="0" smtClean="0">
                <a:solidFill>
                  <a:prstClr val="black"/>
                </a:solidFill>
                <a:latin typeface="Bookman Old Style" pitchFamily="18" charset="0"/>
                <a:cs typeface="Times New Roman" pitchFamily="18" charset="0"/>
              </a:rPr>
              <a:t>th</a:t>
            </a:r>
            <a:r>
              <a:rPr lang="en-US" sz="2000" b="1" dirty="0" smtClean="0">
                <a:solidFill>
                  <a:prstClr val="black"/>
                </a:solidFill>
                <a:latin typeface="Bookman Old Style" pitchFamily="18" charset="0"/>
                <a:cs typeface="Times New Roman" pitchFamily="18" charset="0"/>
              </a:rPr>
              <a:t> </a:t>
            </a:r>
            <a:r>
              <a:rPr lang="en-US" sz="2000" b="1" dirty="0">
                <a:solidFill>
                  <a:prstClr val="black"/>
                </a:solidFill>
                <a:latin typeface="Bookman Old Style" pitchFamily="18" charset="0"/>
                <a:cs typeface="Times New Roman" pitchFamily="18" charset="0"/>
              </a:rPr>
              <a:t>King of </a:t>
            </a:r>
            <a:r>
              <a:rPr lang="en-US" sz="2000" b="1" dirty="0" smtClean="0">
                <a:solidFill>
                  <a:prstClr val="black"/>
                </a:solidFill>
                <a:latin typeface="Bookman Old Style" pitchFamily="18" charset="0"/>
                <a:cs typeface="Times New Roman" pitchFamily="18" charset="0"/>
              </a:rPr>
              <a:t>Bhutan, is committed to GNH.</a:t>
            </a:r>
            <a:endParaRPr lang="en-US" sz="3200" b="1" dirty="0">
              <a:solidFill>
                <a:prstClr val="black"/>
              </a:solidFill>
            </a:endParaRPr>
          </a:p>
        </p:txBody>
      </p:sp>
      <p:sp>
        <p:nvSpPr>
          <p:cNvPr id="3" name="Subtitle 2"/>
          <p:cNvSpPr>
            <a:spLocks noGrp="1"/>
          </p:cNvSpPr>
          <p:nvPr>
            <p:ph type="subTitle" idx="1"/>
          </p:nvPr>
        </p:nvSpPr>
        <p:spPr>
          <a:xfrm>
            <a:off x="5334000" y="685800"/>
            <a:ext cx="3810000" cy="6400800"/>
          </a:xfrm>
        </p:spPr>
        <p:txBody>
          <a:bodyPr>
            <a:normAutofit/>
          </a:bodyPr>
          <a:lstStyle/>
          <a:p>
            <a:pPr>
              <a:defRPr/>
            </a:pPr>
            <a:r>
              <a:rPr lang="en-GB" sz="2400" dirty="0" smtClean="0">
                <a:solidFill>
                  <a:schemeClr val="tx1"/>
                </a:solidFill>
                <a:latin typeface="Bookman Old Style" pitchFamily="18" charset="0"/>
              </a:rPr>
              <a:t/>
            </a:r>
            <a:br>
              <a:rPr lang="en-GB" sz="2400" dirty="0" smtClean="0">
                <a:solidFill>
                  <a:schemeClr val="tx1"/>
                </a:solidFill>
                <a:latin typeface="Bookman Old Style" pitchFamily="18" charset="0"/>
              </a:rPr>
            </a:br>
            <a:r>
              <a:rPr lang="en-GB" sz="2400" dirty="0" smtClean="0">
                <a:solidFill>
                  <a:schemeClr val="tx1"/>
                </a:solidFill>
                <a:latin typeface="Bookman Old Style" pitchFamily="18" charset="0"/>
              </a:rPr>
              <a:t>Gross National Happiness (GNH) measures the quality of a country in more holistic way and believes that the beneficial development of human society takes place when material and spiritual development occurs side by side to complement and reinforce each other.</a:t>
            </a:r>
            <a:endParaRPr lang="en-US" sz="2400" dirty="0">
              <a:solidFill>
                <a:schemeClr val="tx1"/>
              </a:solidFill>
              <a:latin typeface="Bookman Old Style" pitchFamily="18" charset="0"/>
            </a:endParaRPr>
          </a:p>
        </p:txBody>
      </p:sp>
      <p:sp>
        <p:nvSpPr>
          <p:cNvPr id="5"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6"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9" name="Picture 8"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08477760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0" y="609600"/>
            <a:ext cx="9144000" cy="5943600"/>
          </a:xfrm>
          <a:prstGeom prst="rect">
            <a:avLst/>
          </a:prstGeom>
          <a:noFill/>
        </p:spPr>
        <p:txBody>
          <a:bodyPr vert="horz" lIns="91440" tIns="45720" rIns="91440" bIns="45720" rtlCol="0">
            <a:noAutofit/>
          </a:bodyPr>
          <a:lstStyle/>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smtClean="0">
              <a:solidFill>
                <a:schemeClr val="accent2">
                  <a:lumMod val="50000"/>
                </a:schemeClr>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2">
                    <a:lumMod val="50000"/>
                  </a:schemeClr>
                </a:solidFill>
                <a:latin typeface="Bookman Old Style" pitchFamily="18" charset="0"/>
              </a:rPr>
              <a:t>The 2010 GNH Index, like the 2008 </a:t>
            </a:r>
            <a:r>
              <a:rPr lang="en-GB" sz="2800" dirty="0" smtClean="0">
                <a:solidFill>
                  <a:schemeClr val="accent4">
                    <a:lumMod val="50000"/>
                  </a:schemeClr>
                </a:solidFill>
                <a:latin typeface="Bookman Old Style" pitchFamily="18" charset="0"/>
              </a:rPr>
              <a:t>Index, is based on the Alkire &amp; Foster (2007, 2011) methodology.  In this methodology we:</a:t>
            </a:r>
          </a:p>
          <a:p>
            <a:pPr marL="971550" marR="0" lvl="1" indent="-514350" defTabSz="914400" rtl="0" eaLnBrk="1" fontAlgn="auto" latinLnBrk="0" hangingPunct="1">
              <a:lnSpc>
                <a:spcPct val="100000"/>
              </a:lnSpc>
              <a:spcBef>
                <a:spcPct val="20000"/>
              </a:spcBef>
              <a:spcAft>
                <a:spcPts val="0"/>
              </a:spcAft>
              <a:buClrTx/>
              <a:buSzTx/>
              <a:buFont typeface="Arial" pitchFamily="34" charset="0"/>
              <a:buAutoNum type="arabicPeriod"/>
              <a:tabLst/>
              <a:defRPr/>
            </a:pPr>
            <a:r>
              <a:rPr lang="en-GB" sz="2800" dirty="0" smtClean="0">
                <a:solidFill>
                  <a:schemeClr val="accent4">
                    <a:lumMod val="50000"/>
                  </a:schemeClr>
                </a:solidFill>
                <a:latin typeface="Bookman Old Style" pitchFamily="18" charset="0"/>
              </a:rPr>
              <a:t>Choose indicators</a:t>
            </a:r>
          </a:p>
          <a:p>
            <a:pPr marL="971550" marR="0" lvl="1" indent="-514350" defTabSz="914400" rtl="0" eaLnBrk="1" fontAlgn="auto" latinLnBrk="0" hangingPunct="1">
              <a:lnSpc>
                <a:spcPct val="100000"/>
              </a:lnSpc>
              <a:spcBef>
                <a:spcPct val="20000"/>
              </a:spcBef>
              <a:spcAft>
                <a:spcPts val="0"/>
              </a:spcAft>
              <a:buClrTx/>
              <a:buSzTx/>
              <a:buFont typeface="Arial" pitchFamily="34" charset="0"/>
              <a:buAutoNum type="arabicPeriod"/>
              <a:tabLst/>
              <a:defRPr/>
            </a:pPr>
            <a:r>
              <a:rPr lang="en-GB" sz="2800" dirty="0" smtClean="0">
                <a:solidFill>
                  <a:schemeClr val="accent4">
                    <a:lumMod val="50000"/>
                  </a:schemeClr>
                </a:solidFill>
                <a:latin typeface="Bookman Old Style" pitchFamily="18" charset="0"/>
              </a:rPr>
              <a:t>Apply sufficiency thresholds </a:t>
            </a:r>
            <a:r>
              <a:rPr lang="en-GB" sz="2400" dirty="0" smtClean="0">
                <a:solidFill>
                  <a:schemeClr val="accent4">
                    <a:lumMod val="50000"/>
                  </a:schemeClr>
                </a:solidFill>
                <a:latin typeface="Bookman Old Style" pitchFamily="18" charset="0"/>
              </a:rPr>
              <a:t>(who has enough)?</a:t>
            </a:r>
            <a:endParaRPr lang="en-GB" sz="2800" dirty="0" smtClean="0">
              <a:solidFill>
                <a:schemeClr val="accent4">
                  <a:lumMod val="50000"/>
                </a:schemeClr>
              </a:solidFill>
              <a:latin typeface="Bookman Old Style" pitchFamily="18" charset="0"/>
            </a:endParaRPr>
          </a:p>
          <a:p>
            <a:pPr marL="971550" marR="0" lvl="1" indent="-514350" defTabSz="914400" rtl="0" eaLnBrk="1" fontAlgn="auto" latinLnBrk="0" hangingPunct="1">
              <a:lnSpc>
                <a:spcPct val="100000"/>
              </a:lnSpc>
              <a:spcBef>
                <a:spcPct val="20000"/>
              </a:spcBef>
              <a:spcAft>
                <a:spcPts val="0"/>
              </a:spcAft>
              <a:buClrTx/>
              <a:buSzTx/>
              <a:buFont typeface="Arial" pitchFamily="34" charset="0"/>
              <a:buAutoNum type="arabicPeriod"/>
              <a:tabLst/>
              <a:defRPr/>
            </a:pPr>
            <a:r>
              <a:rPr lang="en-GB" sz="2800" dirty="0" smtClean="0">
                <a:solidFill>
                  <a:schemeClr val="accent4">
                    <a:lumMod val="50000"/>
                  </a:schemeClr>
                </a:solidFill>
                <a:latin typeface="Bookman Old Style" pitchFamily="18" charset="0"/>
              </a:rPr>
              <a:t>Apply weights for each indicator</a:t>
            </a:r>
          </a:p>
          <a:p>
            <a:pPr marL="971550" marR="0" lvl="1" indent="-514350" defTabSz="914400" rtl="0" eaLnBrk="1" fontAlgn="auto" latinLnBrk="0" hangingPunct="1">
              <a:lnSpc>
                <a:spcPct val="100000"/>
              </a:lnSpc>
              <a:spcBef>
                <a:spcPct val="20000"/>
              </a:spcBef>
              <a:spcAft>
                <a:spcPts val="0"/>
              </a:spcAft>
              <a:buClrTx/>
              <a:buSzTx/>
              <a:buFont typeface="Arial" pitchFamily="34" charset="0"/>
              <a:buAutoNum type="arabicPeriod"/>
              <a:tabLst/>
              <a:defRPr/>
            </a:pPr>
            <a:r>
              <a:rPr lang="en-GB" sz="2800" dirty="0" smtClean="0">
                <a:solidFill>
                  <a:schemeClr val="accent4">
                    <a:lumMod val="50000"/>
                  </a:schemeClr>
                </a:solidFill>
                <a:latin typeface="Bookman Old Style" pitchFamily="18" charset="0"/>
              </a:rPr>
              <a:t>Apply the happiness threshold</a:t>
            </a:r>
          </a:p>
          <a:p>
            <a:pPr marL="971550" marR="0" lvl="1" indent="-514350" defTabSz="914400" rtl="0" eaLnBrk="1" fontAlgn="auto" latinLnBrk="0" hangingPunct="1">
              <a:lnSpc>
                <a:spcPct val="100000"/>
              </a:lnSpc>
              <a:spcBef>
                <a:spcPct val="20000"/>
              </a:spcBef>
              <a:spcAft>
                <a:spcPts val="0"/>
              </a:spcAft>
              <a:buClrTx/>
              <a:buSzTx/>
              <a:buFont typeface="Arial" pitchFamily="34" charset="0"/>
              <a:buAutoNum type="arabicPeriod"/>
              <a:tabLst/>
              <a:defRPr/>
            </a:pPr>
            <a:r>
              <a:rPr lang="en-GB" sz="2800" dirty="0" smtClean="0">
                <a:solidFill>
                  <a:schemeClr val="accent4">
                    <a:lumMod val="50000"/>
                  </a:schemeClr>
                </a:solidFill>
                <a:latin typeface="Bookman Old Style" pitchFamily="18" charset="0"/>
              </a:rPr>
              <a:t>Identify two groups:</a:t>
            </a:r>
          </a:p>
          <a:p>
            <a:pPr marL="1428750" lvl="2" indent="-514350">
              <a:spcBef>
                <a:spcPct val="20000"/>
              </a:spcBef>
              <a:buFont typeface="Arial" pitchFamily="34" charset="0"/>
              <a:buAutoNum type="arabicPeriod"/>
              <a:defRPr/>
            </a:pPr>
            <a:r>
              <a:rPr lang="en-GB" sz="2800" b="1" dirty="0" smtClean="0">
                <a:solidFill>
                  <a:schemeClr val="accent4">
                    <a:lumMod val="50000"/>
                  </a:schemeClr>
                </a:solidFill>
                <a:latin typeface="Bookman Old Style" pitchFamily="18" charset="0"/>
              </a:rPr>
              <a:t>Happy people  </a:t>
            </a:r>
          </a:p>
          <a:p>
            <a:pPr marL="1428750" lvl="2" indent="-514350">
              <a:spcBef>
                <a:spcPct val="20000"/>
              </a:spcBef>
              <a:buFont typeface="Arial" pitchFamily="34" charset="0"/>
              <a:buAutoNum type="arabicPeriod"/>
              <a:defRPr/>
            </a:pPr>
            <a:r>
              <a:rPr lang="en-GB" sz="2800" b="1" dirty="0" smtClean="0">
                <a:solidFill>
                  <a:schemeClr val="accent4">
                    <a:lumMod val="50000"/>
                  </a:schemeClr>
                </a:solidFill>
                <a:latin typeface="Bookman Old Style" pitchFamily="18" charset="0"/>
              </a:rPr>
              <a:t>Not-yet happy people (policy priority)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a:solidFill>
                <a:schemeClr val="accent1">
                  <a:lumMod val="20000"/>
                  <a:lumOff val="80000"/>
                </a:schemeClr>
              </a:solidFill>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7348344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7.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39944" cy="6858000"/>
          </a:xfrm>
          <a:prstGeom prst="rect">
            <a:avLst/>
          </a:prstGeom>
        </p:spPr>
      </p:pic>
      <p:sp>
        <p:nvSpPr>
          <p:cNvPr id="3" name="TextBox 2"/>
          <p:cNvSpPr txBox="1"/>
          <p:nvPr/>
        </p:nvSpPr>
        <p:spPr>
          <a:xfrm>
            <a:off x="457200" y="3276600"/>
            <a:ext cx="8458200" cy="3170099"/>
          </a:xfrm>
          <a:prstGeom prst="rect">
            <a:avLst/>
          </a:prstGeom>
          <a:noFill/>
        </p:spPr>
        <p:txBody>
          <a:bodyPr wrap="square" rtlCol="0">
            <a:spAutoFit/>
          </a:bodyPr>
          <a:lstStyle/>
          <a:p>
            <a:pPr marL="285750" indent="-285750">
              <a:spcBef>
                <a:spcPts val="600"/>
              </a:spcBef>
              <a:buFont typeface="Arial" pitchFamily="34" charset="0"/>
              <a:buChar char="•"/>
            </a:pPr>
            <a:r>
              <a:rPr lang="en-GB" sz="2000" b="1" dirty="0" smtClean="0">
                <a:latin typeface="Bookman Old Style" pitchFamily="18" charset="0"/>
              </a:rPr>
              <a:t>The first thing we do is apply sufficiency thresholds to each of the 33 indicators.</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For simplicity, here we present as if we had nine indicators, one per domain, equally weighted.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We start with each person, one by one, and create their GNH profile.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tall coloured bar indicates that a person has achieved sufficiency in that domain</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flat dark bar means that they lack sufficiency. </a:t>
            </a:r>
            <a:endParaRPr lang="en-GB" sz="2000" b="1" dirty="0">
              <a:latin typeface="Bookman Old Style" pitchFamily="18" charset="0"/>
            </a:endParaRPr>
          </a:p>
        </p:txBody>
      </p:sp>
      <p:pic>
        <p:nvPicPr>
          <p:cNvPr id="7" name="Picture 6"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8" name="Picture 7"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1371896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7.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39944" cy="6858000"/>
          </a:xfrm>
          <a:prstGeom prst="rect">
            <a:avLst/>
          </a:prstGeom>
        </p:spPr>
      </p:pic>
      <p:sp>
        <p:nvSpPr>
          <p:cNvPr id="3" name="TextBox 2"/>
          <p:cNvSpPr txBox="1"/>
          <p:nvPr/>
        </p:nvSpPr>
        <p:spPr>
          <a:xfrm>
            <a:off x="457200" y="3276600"/>
            <a:ext cx="8458200" cy="3170099"/>
          </a:xfrm>
          <a:prstGeom prst="rect">
            <a:avLst/>
          </a:prstGeom>
          <a:noFill/>
        </p:spPr>
        <p:txBody>
          <a:bodyPr wrap="square" rtlCol="0">
            <a:spAutoFit/>
          </a:bodyPr>
          <a:lstStyle/>
          <a:p>
            <a:pPr marL="285750" indent="-285750">
              <a:spcBef>
                <a:spcPts val="600"/>
              </a:spcBef>
              <a:buFont typeface="Arial" pitchFamily="34" charset="0"/>
              <a:buChar char="•"/>
            </a:pPr>
            <a:r>
              <a:rPr lang="en-GB" sz="2000" b="1" dirty="0" smtClean="0">
                <a:latin typeface="Bookman Old Style" pitchFamily="18" charset="0"/>
              </a:rPr>
              <a:t>The first thing we do is apply sufficiency thresholds to each of the 33 indicators.</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For simplicity, here we present as if we had nine indicators, one per domain, equally weighted.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We start with each person, one by one, and create their GNH profile.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tall coloured bar indicates that a person has achieved sufficiency in that domain</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flat dark bar means that they lack sufficiency. </a:t>
            </a:r>
            <a:endParaRPr lang="en-GB" sz="2000" b="1" dirty="0">
              <a:latin typeface="Bookman Old Style" pitchFamily="18" charset="0"/>
            </a:endParaRPr>
          </a:p>
        </p:txBody>
      </p:sp>
      <p:sp>
        <p:nvSpPr>
          <p:cNvPr id="7" name="Oval 6"/>
          <p:cNvSpPr/>
          <p:nvPr/>
        </p:nvSpPr>
        <p:spPr>
          <a:xfrm>
            <a:off x="76200" y="1371600"/>
            <a:ext cx="9296400" cy="1523999"/>
          </a:xfrm>
          <a:prstGeom prst="ellipse">
            <a:avLst/>
          </a:prstGeom>
          <a:noFill/>
          <a:ln w="793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rot="16200000">
            <a:off x="-1291611" y="3882412"/>
            <a:ext cx="3352800" cy="464775"/>
          </a:xfrm>
          <a:prstGeom prst="rightArrow">
            <a:avLst>
              <a:gd name="adj1" fmla="val 50000"/>
              <a:gd name="adj2" fmla="val 43933"/>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3383240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7.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39944" cy="6858000"/>
          </a:xfrm>
          <a:prstGeom prst="rect">
            <a:avLst/>
          </a:prstGeom>
        </p:spPr>
      </p:pic>
      <p:sp>
        <p:nvSpPr>
          <p:cNvPr id="3" name="TextBox 2"/>
          <p:cNvSpPr txBox="1"/>
          <p:nvPr/>
        </p:nvSpPr>
        <p:spPr>
          <a:xfrm>
            <a:off x="457200" y="3276600"/>
            <a:ext cx="8458200" cy="3170099"/>
          </a:xfrm>
          <a:prstGeom prst="rect">
            <a:avLst/>
          </a:prstGeom>
          <a:noFill/>
        </p:spPr>
        <p:txBody>
          <a:bodyPr wrap="square" rtlCol="0">
            <a:spAutoFit/>
          </a:bodyPr>
          <a:lstStyle/>
          <a:p>
            <a:pPr marL="285750" indent="-285750">
              <a:spcBef>
                <a:spcPts val="600"/>
              </a:spcBef>
              <a:buFont typeface="Arial" pitchFamily="34" charset="0"/>
              <a:buChar char="•"/>
            </a:pPr>
            <a:r>
              <a:rPr lang="en-GB" sz="2000" b="1" dirty="0" smtClean="0">
                <a:latin typeface="Bookman Old Style" pitchFamily="18" charset="0"/>
              </a:rPr>
              <a:t>The first thing we do is apply sufficiency thresholds to each of the 33 indicators.</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For simplicity, here we present as if we had nine indicators, one per domain, equally weighted.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We start with each person, one by one, and create their GNH profile. </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tall coloured bar indicates that a person has achieved sufficiency in that domain</a:t>
            </a:r>
            <a:endParaRPr lang="en-GB" sz="2000" b="1" dirty="0">
              <a:latin typeface="Bookman Old Style" pitchFamily="18" charset="0"/>
            </a:endParaRPr>
          </a:p>
          <a:p>
            <a:pPr marL="285750" indent="-285750">
              <a:spcBef>
                <a:spcPts val="600"/>
              </a:spcBef>
              <a:buFont typeface="Arial" pitchFamily="34" charset="0"/>
              <a:buChar char="•"/>
            </a:pPr>
            <a:r>
              <a:rPr lang="en-GB" sz="2000" b="1" dirty="0" smtClean="0">
                <a:latin typeface="Bookman Old Style" pitchFamily="18" charset="0"/>
              </a:rPr>
              <a:t>The flat dark bar means that they lack sufficiency. </a:t>
            </a:r>
            <a:endParaRPr lang="en-GB" sz="2000" b="1" dirty="0">
              <a:latin typeface="Bookman Old Style" pitchFamily="18" charset="0"/>
            </a:endParaRPr>
          </a:p>
        </p:txBody>
      </p:sp>
      <p:sp>
        <p:nvSpPr>
          <p:cNvPr id="8" name="Oval 7"/>
          <p:cNvSpPr/>
          <p:nvPr/>
        </p:nvSpPr>
        <p:spPr>
          <a:xfrm>
            <a:off x="-76200" y="2654121"/>
            <a:ext cx="2056645" cy="457200"/>
          </a:xfrm>
          <a:prstGeom prst="ellipse">
            <a:avLst/>
          </a:prstGeom>
          <a:noFill/>
          <a:ln w="793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p:cNvSpPr/>
          <p:nvPr/>
        </p:nvSpPr>
        <p:spPr>
          <a:xfrm rot="16200000">
            <a:off x="-1267664" y="4502767"/>
            <a:ext cx="3247669" cy="464775"/>
          </a:xfrm>
          <a:prstGeom prst="rightArrow">
            <a:avLst>
              <a:gd name="adj1" fmla="val 50000"/>
              <a:gd name="adj2" fmla="val 4393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172171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3" name="Picture 2" descr="profiles-01.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2" name="TextBox 1"/>
          <p:cNvSpPr txBox="1"/>
          <p:nvPr/>
        </p:nvSpPr>
        <p:spPr>
          <a:xfrm>
            <a:off x="4648200" y="10180"/>
            <a:ext cx="5714391" cy="523220"/>
          </a:xfrm>
          <a:prstGeom prst="rect">
            <a:avLst/>
          </a:prstGeom>
          <a:noFill/>
        </p:spPr>
        <p:txBody>
          <a:bodyPr wrap="square" rtlCol="0">
            <a:spAutoFit/>
          </a:bodyPr>
          <a:lstStyle/>
          <a:p>
            <a:r>
              <a:rPr lang="en-GB" sz="2800" b="1" dirty="0" smtClean="0">
                <a:latin typeface="Bookman Old Style" pitchFamily="18" charset="0"/>
              </a:rPr>
              <a:t>Sample GNH profiles</a:t>
            </a:r>
            <a:endParaRPr lang="en-GB" sz="2800" b="1" dirty="0">
              <a:latin typeface="Bookman Old Style" pitchFamily="18" charset="0"/>
            </a:endParaRPr>
          </a:p>
        </p:txBody>
      </p:sp>
      <p:pic>
        <p:nvPicPr>
          <p:cNvPr id="7" name="Picture 6"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8" name="Picture 7"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2410490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3" name="Picture 2" descr="profiles-02.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7" name="TextBox 6"/>
          <p:cNvSpPr txBox="1"/>
          <p:nvPr/>
        </p:nvSpPr>
        <p:spPr>
          <a:xfrm>
            <a:off x="4648200" y="10180"/>
            <a:ext cx="5714391" cy="523220"/>
          </a:xfrm>
          <a:prstGeom prst="rect">
            <a:avLst/>
          </a:prstGeom>
          <a:noFill/>
        </p:spPr>
        <p:txBody>
          <a:bodyPr wrap="square" rtlCol="0">
            <a:spAutoFit/>
          </a:bodyPr>
          <a:lstStyle/>
          <a:p>
            <a:r>
              <a:rPr lang="en-GB" sz="2800" b="1" dirty="0" smtClean="0">
                <a:latin typeface="Bookman Old Style" pitchFamily="18" charset="0"/>
              </a:rPr>
              <a:t>Sample GNH profiles</a:t>
            </a:r>
            <a:endParaRPr lang="en-GB" sz="2800" b="1" dirty="0">
              <a:latin typeface="Bookman Old Style" pitchFamily="18" charset="0"/>
            </a:endParaRPr>
          </a:p>
        </p:txBody>
      </p:sp>
      <p:pic>
        <p:nvPicPr>
          <p:cNvPr id="8" name="Picture 7"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2841126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4.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7" name="TextBox 6"/>
          <p:cNvSpPr txBox="1"/>
          <p:nvPr/>
        </p:nvSpPr>
        <p:spPr>
          <a:xfrm>
            <a:off x="3657600" y="-5990"/>
            <a:ext cx="5714391" cy="523220"/>
          </a:xfrm>
          <a:prstGeom prst="rect">
            <a:avLst/>
          </a:prstGeom>
          <a:noFill/>
        </p:spPr>
        <p:txBody>
          <a:bodyPr wrap="square" rtlCol="0">
            <a:spAutoFit/>
          </a:bodyPr>
          <a:lstStyle/>
          <a:p>
            <a:r>
              <a:rPr lang="en-GB" sz="2800" b="1" dirty="0" smtClean="0">
                <a:latin typeface="Bookman Old Style" pitchFamily="18" charset="0"/>
              </a:rPr>
              <a:t>Next: Count domains (%)</a:t>
            </a:r>
            <a:endParaRPr lang="en-GB" sz="2800" b="1" dirty="0">
              <a:latin typeface="Bookman Old Style" pitchFamily="18" charset="0"/>
            </a:endParaRPr>
          </a:p>
        </p:txBody>
      </p:sp>
      <p:sp>
        <p:nvSpPr>
          <p:cNvPr id="3" name="Rectangular Callout 2"/>
          <p:cNvSpPr/>
          <p:nvPr/>
        </p:nvSpPr>
        <p:spPr>
          <a:xfrm>
            <a:off x="4800600" y="1447800"/>
            <a:ext cx="2895600" cy="1600200"/>
          </a:xfrm>
          <a:prstGeom prst="wedgeRectCallout">
            <a:avLst>
              <a:gd name="adj1" fmla="val -75006"/>
              <a:gd name="adj2" fmla="val 3659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err="1" smtClean="0">
                <a:solidFill>
                  <a:srgbClr val="FFFF00"/>
                </a:solidFill>
                <a:latin typeface="Bookman Old Style" pitchFamily="18" charset="0"/>
              </a:rPr>
              <a:t>Jampel</a:t>
            </a:r>
            <a:r>
              <a:rPr lang="en-GB" sz="2000" dirty="0" smtClean="0">
                <a:solidFill>
                  <a:srgbClr val="FFFF00"/>
                </a:solidFill>
                <a:latin typeface="Bookman Old Style" pitchFamily="18" charset="0"/>
              </a:rPr>
              <a:t> has sufficiency in 3 of 9 domains (orange). That is, 33%. </a:t>
            </a:r>
            <a:endParaRPr lang="en-GB" sz="2000" dirty="0">
              <a:solidFill>
                <a:srgbClr val="FFFF00"/>
              </a:solidFill>
              <a:latin typeface="Bookman Old Style" pitchFamily="18" charset="0"/>
            </a:endParaRPr>
          </a:p>
        </p:txBody>
      </p:sp>
      <p:pic>
        <p:nvPicPr>
          <p:cNvPr id="8" name="Picture 7"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8146480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5.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3" name="TextBox 2"/>
          <p:cNvSpPr txBox="1"/>
          <p:nvPr/>
        </p:nvSpPr>
        <p:spPr>
          <a:xfrm>
            <a:off x="3276600" y="0"/>
            <a:ext cx="5867400" cy="523220"/>
          </a:xfrm>
          <a:prstGeom prst="rect">
            <a:avLst/>
          </a:prstGeom>
          <a:solidFill>
            <a:srgbClr val="FF6600"/>
          </a:solidFill>
        </p:spPr>
        <p:txBody>
          <a:bodyPr wrap="square" rtlCol="0">
            <a:spAutoFit/>
          </a:bodyPr>
          <a:lstStyle/>
          <a:p>
            <a:pPr algn="ctr"/>
            <a:r>
              <a:rPr lang="en-GB" sz="2800" b="1" dirty="0" smtClean="0">
                <a:latin typeface="Bookman Old Style" pitchFamily="18" charset="0"/>
              </a:rPr>
              <a:t>Next: who is happy? </a:t>
            </a:r>
            <a:endParaRPr lang="en-GB" sz="2800" b="1" dirty="0">
              <a:latin typeface="Bookman Old Style" pitchFamily="18" charset="0"/>
            </a:endParaRPr>
          </a:p>
        </p:txBody>
      </p:sp>
      <p:sp>
        <p:nvSpPr>
          <p:cNvPr id="7" name="Rectangular Callout 6"/>
          <p:cNvSpPr/>
          <p:nvPr/>
        </p:nvSpPr>
        <p:spPr>
          <a:xfrm>
            <a:off x="7086599" y="990600"/>
            <a:ext cx="1761331" cy="1790700"/>
          </a:xfrm>
          <a:prstGeom prst="wedgeRectCallout">
            <a:avLst>
              <a:gd name="adj1" fmla="val -69128"/>
              <a:gd name="adj2" fmla="val 136998"/>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latin typeface="Bookman Old Style" pitchFamily="18" charset="0"/>
              </a:rPr>
              <a:t>A person who has 6 or more domains is happy</a:t>
            </a:r>
            <a:endParaRPr lang="en-GB" b="1" dirty="0">
              <a:solidFill>
                <a:srgbClr val="FFFF00"/>
              </a:solidFill>
              <a:latin typeface="Bookman Old Style" pitchFamily="18" charset="0"/>
            </a:endParaRPr>
          </a:p>
        </p:txBody>
      </p:sp>
      <p:sp>
        <p:nvSpPr>
          <p:cNvPr id="8" name="Oval 7"/>
          <p:cNvSpPr/>
          <p:nvPr/>
        </p:nvSpPr>
        <p:spPr>
          <a:xfrm>
            <a:off x="25758" y="1219200"/>
            <a:ext cx="1295400" cy="3124200"/>
          </a:xfrm>
          <a:prstGeom prst="ellipse">
            <a:avLst/>
          </a:prstGeom>
          <a:noFill/>
          <a:ln w="730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0" y="4114800"/>
            <a:ext cx="1295400" cy="1295400"/>
          </a:xfrm>
          <a:prstGeom prst="ellipse">
            <a:avLst/>
          </a:prstGeom>
          <a:noFill/>
          <a:ln w="730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1" name="Picture 10"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2" name="Picture 11"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4755501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5.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3" name="TextBox 2"/>
          <p:cNvSpPr txBox="1"/>
          <p:nvPr/>
        </p:nvSpPr>
        <p:spPr>
          <a:xfrm>
            <a:off x="3048000" y="0"/>
            <a:ext cx="6096000" cy="1384995"/>
          </a:xfrm>
          <a:prstGeom prst="rect">
            <a:avLst/>
          </a:prstGeom>
          <a:solidFill>
            <a:srgbClr val="FF6600"/>
          </a:solidFill>
        </p:spPr>
        <p:txBody>
          <a:bodyPr wrap="square" rtlCol="0">
            <a:spAutoFit/>
          </a:bodyPr>
          <a:lstStyle/>
          <a:p>
            <a:pPr algn="ctr"/>
            <a:endParaRPr lang="en-GB" sz="2800" b="1" dirty="0" smtClean="0">
              <a:latin typeface="Bookman Old Style" pitchFamily="18" charset="0"/>
            </a:endParaRPr>
          </a:p>
          <a:p>
            <a:pPr algn="ctr"/>
            <a:r>
              <a:rPr lang="en-GB" sz="2800" b="1" dirty="0" smtClean="0">
                <a:latin typeface="Bookman Old Style" pitchFamily="18" charset="0"/>
              </a:rPr>
              <a:t>What % of people are happy</a:t>
            </a:r>
          </a:p>
          <a:p>
            <a:pPr algn="ctr"/>
            <a:r>
              <a:rPr lang="en-GB" sz="2800" b="1" dirty="0" smtClean="0">
                <a:latin typeface="Bookman Old Style" pitchFamily="18" charset="0"/>
              </a:rPr>
              <a:t>And what % are not-yet-happy?</a:t>
            </a:r>
            <a:endParaRPr lang="en-GB" sz="2800" b="1" dirty="0">
              <a:latin typeface="Bookman Old Style" pitchFamily="18" charset="0"/>
            </a:endParaRPr>
          </a:p>
        </p:txBody>
      </p:sp>
      <p:sp>
        <p:nvSpPr>
          <p:cNvPr id="7" name="Rectangular Callout 6"/>
          <p:cNvSpPr/>
          <p:nvPr/>
        </p:nvSpPr>
        <p:spPr>
          <a:xfrm>
            <a:off x="7238998" y="2895600"/>
            <a:ext cx="2057402" cy="457200"/>
          </a:xfrm>
          <a:prstGeom prst="wedgeRectCallout">
            <a:avLst>
              <a:gd name="adj1" fmla="val -69859"/>
              <a:gd name="adj2" fmla="val 279401"/>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FF00"/>
                </a:solidFill>
                <a:latin typeface="Bookman Old Style" pitchFamily="18" charset="0"/>
              </a:rPr>
              <a:t>Happy people</a:t>
            </a:r>
            <a:endParaRPr lang="en-GB" b="1" dirty="0">
              <a:solidFill>
                <a:srgbClr val="FFFF00"/>
              </a:solidFill>
              <a:latin typeface="Bookman Old Style" pitchFamily="18" charset="0"/>
            </a:endParaRPr>
          </a:p>
        </p:txBody>
      </p:sp>
      <p:sp>
        <p:nvSpPr>
          <p:cNvPr id="9" name="Oval 8"/>
          <p:cNvSpPr/>
          <p:nvPr/>
        </p:nvSpPr>
        <p:spPr>
          <a:xfrm>
            <a:off x="0" y="4114800"/>
            <a:ext cx="1295400" cy="1295400"/>
          </a:xfrm>
          <a:prstGeom prst="ellipse">
            <a:avLst/>
          </a:prstGeom>
          <a:noFill/>
          <a:ln w="730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Vertical Scroll 9"/>
          <p:cNvSpPr/>
          <p:nvPr/>
        </p:nvSpPr>
        <p:spPr>
          <a:xfrm>
            <a:off x="-304800" y="554690"/>
            <a:ext cx="2667000" cy="5312710"/>
          </a:xfrm>
          <a:prstGeom prst="verticalScroll">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smtClean="0">
              <a:latin typeface="Bookman Old Style" pitchFamily="18" charset="0"/>
            </a:endParaRPr>
          </a:p>
          <a:p>
            <a:pPr algn="ctr"/>
            <a:endParaRPr lang="en-GB" sz="2000" dirty="0">
              <a:latin typeface="Bookman Old Style" pitchFamily="18" charset="0"/>
            </a:endParaRPr>
          </a:p>
          <a:p>
            <a:pPr algn="ctr"/>
            <a:endParaRPr lang="en-GB" sz="2000" dirty="0" smtClean="0">
              <a:latin typeface="Bookman Old Style" pitchFamily="18" charset="0"/>
            </a:endParaRPr>
          </a:p>
          <a:p>
            <a:pPr algn="ctr"/>
            <a:r>
              <a:rPr lang="en-GB" sz="2400" b="1" dirty="0" smtClean="0">
                <a:latin typeface="Bookman Old Style" pitchFamily="18" charset="0"/>
              </a:rPr>
              <a:t>Here </a:t>
            </a:r>
            <a:r>
              <a:rPr lang="en-GB" sz="2400" b="1" dirty="0">
                <a:latin typeface="Bookman Old Style" pitchFamily="18" charset="0"/>
              </a:rPr>
              <a:t>5 out of 7 people are not yet happy – </a:t>
            </a:r>
            <a:r>
              <a:rPr lang="en-GB" sz="2400" b="1" dirty="0" smtClean="0">
                <a:latin typeface="Bookman Old Style" pitchFamily="18" charset="0"/>
              </a:rPr>
              <a:t>5/7 = 71</a:t>
            </a:r>
            <a:r>
              <a:rPr lang="en-GB" sz="2400" b="1" dirty="0">
                <a:latin typeface="Bookman Old Style" pitchFamily="18" charset="0"/>
              </a:rPr>
              <a:t>%.</a:t>
            </a:r>
          </a:p>
          <a:p>
            <a:pPr algn="ctr"/>
            <a:endParaRPr lang="en-GB" sz="2400" b="1" dirty="0" smtClean="0">
              <a:latin typeface="Bookman Old Style" pitchFamily="18" charset="0"/>
            </a:endParaRPr>
          </a:p>
          <a:p>
            <a:pPr algn="ctr"/>
            <a:endParaRPr lang="en-GB" sz="2400" b="1" dirty="0" smtClean="0">
              <a:latin typeface="Bookman Old Style" pitchFamily="18" charset="0"/>
            </a:endParaRPr>
          </a:p>
          <a:p>
            <a:pPr algn="ctr"/>
            <a:endParaRPr lang="en-GB" sz="2400" b="1" dirty="0">
              <a:latin typeface="Bookman Old Style" pitchFamily="18" charset="0"/>
            </a:endParaRPr>
          </a:p>
          <a:p>
            <a:pPr algn="ctr"/>
            <a:r>
              <a:rPr lang="en-GB" sz="2400" b="1" dirty="0" smtClean="0">
                <a:latin typeface="Bookman Old Style" pitchFamily="18" charset="0"/>
              </a:rPr>
              <a:t>2 out of 7 people are happy – 2/7 = 29% </a:t>
            </a:r>
          </a:p>
          <a:p>
            <a:pPr algn="ctr"/>
            <a:endParaRPr lang="en-GB" sz="2000" dirty="0">
              <a:latin typeface="Bookman Old Style" pitchFamily="18" charset="0"/>
            </a:endParaRPr>
          </a:p>
        </p:txBody>
      </p:sp>
      <p:sp>
        <p:nvSpPr>
          <p:cNvPr id="11" name="Right Brace 10"/>
          <p:cNvSpPr/>
          <p:nvPr/>
        </p:nvSpPr>
        <p:spPr>
          <a:xfrm>
            <a:off x="2743200" y="1600200"/>
            <a:ext cx="228600" cy="2438400"/>
          </a:xfrm>
          <a:prstGeom prst="rightBrac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a:off x="2743200" y="4277844"/>
            <a:ext cx="228600" cy="903756"/>
          </a:xfrm>
          <a:prstGeom prst="rightBrac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3" name="Picture 12"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6764245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0" y="554039"/>
            <a:ext cx="9144000" cy="6027736"/>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6600"/>
                </a:solidFill>
                <a:effectLst/>
                <a:uLnTx/>
                <a:uFillTx/>
                <a:latin typeface="Bookman Old Style" pitchFamily="18" charset="0"/>
                <a:ea typeface="+mn-ea"/>
                <a:cs typeface="+mn-cs"/>
              </a:rPr>
              <a:t>  </a:t>
            </a:r>
            <a:r>
              <a:rPr kumimoji="0" lang="en-GB" sz="4000" b="1" i="0" u="none" strike="noStrike" kern="1200" cap="none" spc="0" normalizeH="0" baseline="0" noProof="0" dirty="0" smtClean="0">
                <a:ln>
                  <a:noFill/>
                </a:ln>
                <a:solidFill>
                  <a:schemeClr val="accent2">
                    <a:lumMod val="50000"/>
                  </a:schemeClr>
                </a:solidFill>
                <a:effectLst/>
                <a:uLnTx/>
                <a:uFillTx/>
                <a:latin typeface="Bookman Old Style" pitchFamily="18" charset="0"/>
                <a:ea typeface="+mn-ea"/>
                <a:cs typeface="+mn-cs"/>
              </a:rPr>
              <a:t>GNH Index Methodology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1">
                    <a:lumMod val="50000"/>
                  </a:schemeClr>
                </a:solidFill>
                <a:latin typeface="Bookman Old Style" pitchFamily="18" charset="0"/>
              </a:rPr>
              <a:t>Almost there.</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1">
                    <a:lumMod val="50000"/>
                  </a:schemeClr>
                </a:solidFill>
                <a:latin typeface="Bookman Old Style" pitchFamily="18" charset="0"/>
              </a:rPr>
              <a:t>Now, to compute the GNH Index, we only need to know one more thing:</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smtClean="0">
              <a:solidFill>
                <a:schemeClr val="accent1">
                  <a:lumMod val="50000"/>
                </a:schemeClr>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1">
                    <a:lumMod val="50000"/>
                  </a:schemeClr>
                </a:solidFill>
                <a:latin typeface="Bookman Old Style" pitchFamily="18" charset="0"/>
              </a:rPr>
              <a:t>6. Among the Not-yet-Happy people, what percentage of domains do they </a:t>
            </a:r>
            <a:r>
              <a:rPr lang="en-GB" sz="2800" u="sng" dirty="0" smtClean="0">
                <a:solidFill>
                  <a:schemeClr val="accent1">
                    <a:lumMod val="50000"/>
                  </a:schemeClr>
                </a:solidFill>
                <a:latin typeface="Bookman Old Style" pitchFamily="18" charset="0"/>
              </a:rPr>
              <a:t>lack</a:t>
            </a:r>
            <a:r>
              <a:rPr lang="en-GB" sz="2800" dirty="0" smtClean="0">
                <a:solidFill>
                  <a:schemeClr val="accent1">
                    <a:lumMod val="50000"/>
                  </a:schemeClr>
                </a:solidFill>
                <a:latin typeface="Bookman Old Style" pitchFamily="18" charset="0"/>
              </a:rPr>
              <a:t> sufficiency?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a:solidFill>
                <a:schemeClr val="accent1">
                  <a:lumMod val="50000"/>
                </a:schemeClr>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a:solidFill>
                <a:schemeClr val="accent1">
                  <a:lumMod val="50000"/>
                </a:schemeClr>
              </a:solidFill>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4142406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4800"/>
            <a:ext cx="8610600" cy="6324600"/>
          </a:xfrm>
          <a:noFill/>
        </p:spPr>
        <p:txBody>
          <a:bodyPr>
            <a:noAutofit/>
          </a:bodyPr>
          <a:lstStyle/>
          <a:p>
            <a:pPr algn="l">
              <a:tabLst>
                <a:tab pos="3316288" algn="l"/>
              </a:tabLst>
            </a:pPr>
            <a:r>
              <a:rPr lang="en-GB" sz="3600" b="1" dirty="0" smtClean="0">
                <a:latin typeface="Bookman Old Style" pitchFamily="18" charset="0"/>
              </a:rPr>
              <a:t>	GNH in Bhutan:                                              </a:t>
            </a:r>
            <a:br>
              <a:rPr lang="en-GB" sz="3600" b="1" dirty="0" smtClean="0">
                <a:latin typeface="Bookman Old Style" pitchFamily="18" charset="0"/>
              </a:rPr>
            </a:br>
            <a:r>
              <a:rPr lang="en-GB" sz="3600" b="1" dirty="0" smtClean="0">
                <a:latin typeface="Bookman Old Style" pitchFamily="18" charset="0"/>
              </a:rPr>
              <a:t>	</a:t>
            </a:r>
            <a:r>
              <a:rPr lang="en-GB" sz="3600" b="1" dirty="0" smtClean="0">
                <a:solidFill>
                  <a:srgbClr val="C00000"/>
                </a:solidFill>
                <a:latin typeface="Bookman Old Style" pitchFamily="18" charset="0"/>
              </a:rPr>
              <a:t>profound &amp; rooted</a:t>
            </a:r>
            <a:r>
              <a:rPr lang="en-GB" sz="3600" dirty="0" smtClean="0">
                <a:latin typeface="Bookman Old Style" pitchFamily="18" charset="0"/>
              </a:rPr>
              <a:t/>
            </a:r>
            <a:br>
              <a:rPr lang="en-GB" sz="3600" dirty="0" smtClean="0">
                <a:latin typeface="Bookman Old Style" pitchFamily="18" charset="0"/>
              </a:rPr>
            </a:br>
            <a:r>
              <a:rPr lang="en-GB" sz="3600" dirty="0" smtClean="0">
                <a:latin typeface="Bookman Old Style" pitchFamily="18" charset="0"/>
              </a:rPr>
              <a:t>                       </a:t>
            </a:r>
            <a:r>
              <a:rPr lang="en-GB" sz="1050" dirty="0" smtClean="0">
                <a:latin typeface="Bookman Old Style" pitchFamily="18" charset="0"/>
              </a:rPr>
              <a:t/>
            </a:r>
            <a:br>
              <a:rPr lang="en-GB" sz="1050" dirty="0" smtClean="0">
                <a:latin typeface="Bookman Old Style" pitchFamily="18" charset="0"/>
              </a:rPr>
            </a:br>
            <a:r>
              <a:rPr lang="en-GB" sz="1800" dirty="0">
                <a:latin typeface="Bookman Old Style" pitchFamily="18" charset="0"/>
              </a:rPr>
              <a:t>	</a:t>
            </a:r>
            <a:r>
              <a:rPr lang="en-GB" sz="2800" dirty="0" smtClean="0">
                <a:latin typeface="Bookman Old Style" pitchFamily="18" charset="0"/>
              </a:rPr>
              <a:t>“</a:t>
            </a:r>
            <a:r>
              <a:rPr lang="en-GB" sz="2400" dirty="0" smtClean="0">
                <a:latin typeface="Bookman Old Style" pitchFamily="18" charset="0"/>
              </a:rPr>
              <a:t>We </a:t>
            </a:r>
            <a:r>
              <a:rPr lang="en-GB" sz="2400" dirty="0">
                <a:latin typeface="Bookman Old Style" pitchFamily="18" charset="0"/>
              </a:rPr>
              <a:t>have now </a:t>
            </a:r>
            <a:r>
              <a:rPr lang="en-GB" sz="2400" dirty="0" smtClean="0">
                <a:latin typeface="Bookman Old Style" pitchFamily="18" charset="0"/>
              </a:rPr>
              <a:t>clearly                                              	  distinguished </a:t>
            </a:r>
            <a:r>
              <a:rPr lang="en-GB" sz="2400" dirty="0">
                <a:latin typeface="Bookman Old Style" pitchFamily="18" charset="0"/>
              </a:rPr>
              <a:t>the </a:t>
            </a:r>
            <a:r>
              <a:rPr lang="en-GB" sz="2400" dirty="0" smtClean="0">
                <a:latin typeface="Bookman Old Style" pitchFamily="18" charset="0"/>
              </a:rPr>
              <a:t/>
            </a:r>
            <a:br>
              <a:rPr lang="en-GB" sz="2400" dirty="0" smtClean="0">
                <a:latin typeface="Bookman Old Style" pitchFamily="18" charset="0"/>
              </a:rPr>
            </a:br>
            <a:r>
              <a:rPr lang="en-GB" sz="2400" dirty="0" smtClean="0">
                <a:latin typeface="Bookman Old Style" pitchFamily="18" charset="0"/>
              </a:rPr>
              <a:t>                                    ‘</a:t>
            </a:r>
            <a:r>
              <a:rPr lang="en-GB" sz="2400" dirty="0">
                <a:latin typeface="Bookman Old Style" pitchFamily="18" charset="0"/>
              </a:rPr>
              <a:t>happiness’ </a:t>
            </a:r>
            <a:r>
              <a:rPr lang="en-GB" sz="2400" dirty="0" smtClean="0">
                <a:latin typeface="Bookman Old Style" pitchFamily="18" charset="0"/>
              </a:rPr>
              <a:t>… in GNH                                            from the fleeting</a:t>
            </a:r>
            <a:r>
              <a:rPr lang="en-GB" sz="2400" dirty="0">
                <a:latin typeface="Bookman Old Style" pitchFamily="18" charset="0"/>
              </a:rPr>
              <a:t>, pleasurable </a:t>
            </a:r>
            <a:r>
              <a:rPr lang="en-GB" sz="2400" dirty="0" smtClean="0">
                <a:latin typeface="Bookman Old Style" pitchFamily="18" charset="0"/>
              </a:rPr>
              <a:t>‘</a:t>
            </a:r>
            <a:r>
              <a:rPr lang="en-GB" sz="2400" dirty="0">
                <a:latin typeface="Bookman Old Style" pitchFamily="18" charset="0"/>
              </a:rPr>
              <a:t>feel good’ moods so often associated with that term. We know </a:t>
            </a:r>
            <a:r>
              <a:rPr lang="en-GB" sz="2400" dirty="0" smtClean="0">
                <a:latin typeface="Bookman Old Style" pitchFamily="18" charset="0"/>
              </a:rPr>
              <a:t>that true </a:t>
            </a:r>
            <a:r>
              <a:rPr lang="en-GB" sz="2400" dirty="0">
                <a:latin typeface="Bookman Old Style" pitchFamily="18" charset="0"/>
              </a:rPr>
              <a:t>abiding happiness cannot exist while others suffer, and comes only from </a:t>
            </a:r>
            <a:r>
              <a:rPr lang="en-GB" sz="2400" dirty="0" smtClean="0">
                <a:latin typeface="Bookman Old Style" pitchFamily="18" charset="0"/>
              </a:rPr>
              <a:t>serving others</a:t>
            </a:r>
            <a:r>
              <a:rPr lang="en-GB" sz="2400" dirty="0">
                <a:latin typeface="Bookman Old Style" pitchFamily="18" charset="0"/>
              </a:rPr>
              <a:t>, living in harmony with nature, and realizing our innate wisdom and the true </a:t>
            </a:r>
            <a:r>
              <a:rPr lang="en-GB" sz="2400" dirty="0" smtClean="0">
                <a:latin typeface="Bookman Old Style" pitchFamily="18" charset="0"/>
              </a:rPr>
              <a:t>and brilliant </a:t>
            </a:r>
            <a:r>
              <a:rPr lang="en-GB" sz="2400" dirty="0">
                <a:latin typeface="Bookman Old Style" pitchFamily="18" charset="0"/>
              </a:rPr>
              <a:t>nature of our own minds</a:t>
            </a:r>
            <a:r>
              <a:rPr lang="en-GB" sz="2400" dirty="0" smtClean="0">
                <a:latin typeface="Bookman Old Style" pitchFamily="18" charset="0"/>
              </a:rPr>
              <a:t>.” </a:t>
            </a:r>
            <a:br>
              <a:rPr lang="en-GB" sz="2400" dirty="0" smtClean="0">
                <a:latin typeface="Bookman Old Style" pitchFamily="18" charset="0"/>
              </a:rPr>
            </a:br>
            <a:r>
              <a:rPr lang="en-GB" sz="2400" dirty="0" smtClean="0">
                <a:latin typeface="Bookman Old Style" pitchFamily="18" charset="0"/>
              </a:rPr>
              <a:t> </a:t>
            </a:r>
            <a:br>
              <a:rPr lang="en-GB" sz="2400" dirty="0" smtClean="0">
                <a:latin typeface="Bookman Old Style" pitchFamily="18" charset="0"/>
              </a:rPr>
            </a:br>
            <a:r>
              <a:rPr lang="en-GB" sz="2400" dirty="0">
                <a:latin typeface="Bookman Old Style" pitchFamily="18" charset="0"/>
              </a:rPr>
              <a:t>	</a:t>
            </a:r>
            <a:r>
              <a:rPr lang="en-GB" sz="2400" i="1" dirty="0" smtClean="0">
                <a:latin typeface="Bookman Old Style" pitchFamily="18" charset="0"/>
              </a:rPr>
              <a:t>Prime Minister of Bhutan, 2009</a:t>
            </a:r>
            <a:endParaRPr lang="en-GB" sz="2800" dirty="0">
              <a:latin typeface="Bookman Old Style"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575" y="0"/>
            <a:ext cx="3686175" cy="28477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7" name="Picture 6"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8" name="Picture 7"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5876063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3.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3" name="Rectangle 2"/>
          <p:cNvSpPr/>
          <p:nvPr/>
        </p:nvSpPr>
        <p:spPr>
          <a:xfrm>
            <a:off x="6096000" y="609600"/>
            <a:ext cx="3048000" cy="2677656"/>
          </a:xfrm>
          <a:prstGeom prst="rect">
            <a:avLst/>
          </a:prstGeom>
          <a:solidFill>
            <a:schemeClr val="bg1"/>
          </a:solidFill>
        </p:spPr>
        <p:txBody>
          <a:bodyPr wrap="square">
            <a:spAutoFit/>
          </a:bodyPr>
          <a:lstStyle/>
          <a:p>
            <a:pPr algn="ctr"/>
            <a:r>
              <a:rPr lang="en-GB" sz="2400" b="1" dirty="0" smtClean="0">
                <a:latin typeface="Bookman Old Style" pitchFamily="18" charset="0"/>
              </a:rPr>
              <a:t>Last step: among the not yet happy… </a:t>
            </a:r>
          </a:p>
          <a:p>
            <a:pPr algn="ctr"/>
            <a:r>
              <a:rPr lang="en-GB" sz="2400" b="1" dirty="0" smtClean="0">
                <a:latin typeface="Bookman Old Style" pitchFamily="18" charset="0"/>
              </a:rPr>
              <a:t>In what </a:t>
            </a:r>
            <a:r>
              <a:rPr lang="en-GB" sz="2400" b="1" dirty="0" err="1" smtClean="0">
                <a:latin typeface="Bookman Old Style" pitchFamily="18" charset="0"/>
              </a:rPr>
              <a:t>percent</a:t>
            </a:r>
            <a:r>
              <a:rPr lang="en-GB" sz="2400" b="1" dirty="0" smtClean="0">
                <a:latin typeface="Bookman Old Style" pitchFamily="18" charset="0"/>
              </a:rPr>
              <a:t> of dimensions do they </a:t>
            </a:r>
            <a:r>
              <a:rPr lang="en-GB" sz="2400" b="1" u="sng" dirty="0" smtClean="0">
                <a:latin typeface="Bookman Old Style" pitchFamily="18" charset="0"/>
              </a:rPr>
              <a:t>lack</a:t>
            </a:r>
            <a:r>
              <a:rPr lang="en-GB" sz="2400" b="1" dirty="0" smtClean="0">
                <a:latin typeface="Bookman Old Style" pitchFamily="18" charset="0"/>
              </a:rPr>
              <a:t> sufficiency?</a:t>
            </a:r>
            <a:endParaRPr lang="en-GB" sz="2400" b="1" dirty="0">
              <a:latin typeface="Bookman Old Style" pitchFamily="18" charset="0"/>
            </a:endParaRPr>
          </a:p>
        </p:txBody>
      </p:sp>
      <p:sp>
        <p:nvSpPr>
          <p:cNvPr id="7" name="TextBox 6"/>
          <p:cNvSpPr txBox="1"/>
          <p:nvPr/>
        </p:nvSpPr>
        <p:spPr>
          <a:xfrm>
            <a:off x="3200400" y="3733800"/>
            <a:ext cx="2057400" cy="369332"/>
          </a:xfrm>
          <a:prstGeom prst="rect">
            <a:avLst/>
          </a:prstGeom>
          <a:solidFill>
            <a:schemeClr val="bg1"/>
          </a:solidFill>
        </p:spPr>
        <p:txBody>
          <a:bodyPr wrap="square" rtlCol="0">
            <a:spAutoFit/>
          </a:bodyPr>
          <a:lstStyle/>
          <a:p>
            <a:endParaRPr lang="en-GB" dirty="0"/>
          </a:p>
        </p:txBody>
      </p:sp>
      <p:pic>
        <p:nvPicPr>
          <p:cNvPr id="8" name="Picture 7"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0" name="Picture 9"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685877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3.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3" name="Rectangle 2"/>
          <p:cNvSpPr/>
          <p:nvPr/>
        </p:nvSpPr>
        <p:spPr>
          <a:xfrm>
            <a:off x="6096000" y="533400"/>
            <a:ext cx="3048000" cy="2677656"/>
          </a:xfrm>
          <a:prstGeom prst="rect">
            <a:avLst/>
          </a:prstGeom>
          <a:solidFill>
            <a:schemeClr val="bg1"/>
          </a:solidFill>
        </p:spPr>
        <p:txBody>
          <a:bodyPr wrap="square">
            <a:spAutoFit/>
          </a:bodyPr>
          <a:lstStyle/>
          <a:p>
            <a:pPr algn="ctr"/>
            <a:r>
              <a:rPr lang="en-GB" sz="2400" b="1" dirty="0" smtClean="0">
                <a:latin typeface="Bookman Old Style" pitchFamily="18" charset="0"/>
              </a:rPr>
              <a:t>Last step: among the not yet happy… </a:t>
            </a:r>
          </a:p>
          <a:p>
            <a:pPr algn="ctr"/>
            <a:r>
              <a:rPr lang="en-GB" sz="2400" b="1" dirty="0" smtClean="0">
                <a:latin typeface="Bookman Old Style" pitchFamily="18" charset="0"/>
              </a:rPr>
              <a:t>In what </a:t>
            </a:r>
            <a:r>
              <a:rPr lang="en-GB" sz="2400" b="1" dirty="0" err="1" smtClean="0">
                <a:latin typeface="Bookman Old Style" pitchFamily="18" charset="0"/>
              </a:rPr>
              <a:t>percent</a:t>
            </a:r>
            <a:r>
              <a:rPr lang="en-GB" sz="2400" b="1" dirty="0" smtClean="0">
                <a:latin typeface="Bookman Old Style" pitchFamily="18" charset="0"/>
              </a:rPr>
              <a:t> of dimensions do they </a:t>
            </a:r>
            <a:r>
              <a:rPr lang="en-GB" sz="2400" b="1" u="sng" dirty="0" smtClean="0">
                <a:latin typeface="Bookman Old Style" pitchFamily="18" charset="0"/>
              </a:rPr>
              <a:t>lack</a:t>
            </a:r>
            <a:r>
              <a:rPr lang="en-GB" sz="2400" b="1" dirty="0" smtClean="0">
                <a:latin typeface="Bookman Old Style" pitchFamily="18" charset="0"/>
              </a:rPr>
              <a:t> sufficiency?</a:t>
            </a:r>
            <a:endParaRPr lang="en-GB" sz="2400" b="1" dirty="0">
              <a:latin typeface="Bookman Old Style" pitchFamily="18" charset="0"/>
            </a:endParaRPr>
          </a:p>
        </p:txBody>
      </p:sp>
      <p:sp>
        <p:nvSpPr>
          <p:cNvPr id="7" name="TextBox 6"/>
          <p:cNvSpPr txBox="1"/>
          <p:nvPr/>
        </p:nvSpPr>
        <p:spPr>
          <a:xfrm>
            <a:off x="1295400" y="5117068"/>
            <a:ext cx="6324600" cy="369332"/>
          </a:xfrm>
          <a:prstGeom prst="rect">
            <a:avLst/>
          </a:prstGeom>
          <a:solidFill>
            <a:srgbClr val="FFFF00"/>
          </a:solidFill>
        </p:spPr>
        <p:txBody>
          <a:bodyPr wrap="square" rtlCol="0">
            <a:spAutoFit/>
          </a:bodyPr>
          <a:lstStyle/>
          <a:p>
            <a:r>
              <a:rPr lang="en-GB" dirty="0" smtClean="0">
                <a:latin typeface="Bookman Old Style" pitchFamily="18" charset="0"/>
              </a:rPr>
              <a:t>Have sufficiency in </a:t>
            </a:r>
            <a:r>
              <a:rPr lang="en-GB" b="1" dirty="0" smtClean="0">
                <a:latin typeface="Bookman Old Style" pitchFamily="18" charset="0"/>
              </a:rPr>
              <a:t>46%</a:t>
            </a:r>
            <a:r>
              <a:rPr lang="en-GB" dirty="0" smtClean="0">
                <a:latin typeface="Bookman Old Style" pitchFamily="18" charset="0"/>
              </a:rPr>
              <a:t>      </a:t>
            </a:r>
            <a:r>
              <a:rPr lang="en-GB" u="sng" dirty="0" smtClean="0">
                <a:latin typeface="Bookman Old Style" pitchFamily="18" charset="0"/>
              </a:rPr>
              <a:t>Lack sufficiency in </a:t>
            </a:r>
            <a:r>
              <a:rPr lang="en-GB" b="1" u="sng" dirty="0" smtClean="0">
                <a:latin typeface="Bookman Old Style" pitchFamily="18" charset="0"/>
              </a:rPr>
              <a:t>54%</a:t>
            </a:r>
            <a:endParaRPr lang="en-GB" b="1" u="sng" dirty="0">
              <a:latin typeface="Bookman Old Style" pitchFamily="18" charset="0"/>
            </a:endParaRPr>
          </a:p>
        </p:txBody>
      </p:sp>
      <p:sp>
        <p:nvSpPr>
          <p:cNvPr id="8" name="TextBox 7"/>
          <p:cNvSpPr txBox="1"/>
          <p:nvPr/>
        </p:nvSpPr>
        <p:spPr>
          <a:xfrm>
            <a:off x="3200400" y="3733800"/>
            <a:ext cx="2057400" cy="369332"/>
          </a:xfrm>
          <a:prstGeom prst="rect">
            <a:avLst/>
          </a:prstGeom>
          <a:solidFill>
            <a:schemeClr val="bg1"/>
          </a:solidFill>
        </p:spPr>
        <p:txBody>
          <a:bodyPr wrap="square" rtlCol="0">
            <a:spAutoFit/>
          </a:bodyPr>
          <a:lstStyle/>
          <a:p>
            <a:endParaRPr lang="en-GB" dirty="0"/>
          </a:p>
        </p:txBody>
      </p:sp>
      <p:pic>
        <p:nvPicPr>
          <p:cNvPr id="9" name="Picture 8"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530704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0" y="554039"/>
            <a:ext cx="9144000" cy="6027736"/>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6600"/>
                </a:solidFill>
                <a:effectLst/>
                <a:uLnTx/>
                <a:uFillTx/>
                <a:latin typeface="Bookman Old Style" pitchFamily="18" charset="0"/>
                <a:ea typeface="+mn-ea"/>
                <a:cs typeface="+mn-cs"/>
              </a:rPr>
              <a:t>  </a:t>
            </a:r>
            <a:endParaRPr kumimoji="0" lang="en-GB" sz="4000" b="1" i="0" u="none" strike="noStrike" kern="1200" cap="none" spc="0" normalizeH="0" baseline="0" noProof="0" dirty="0" smtClean="0">
              <a:ln>
                <a:noFill/>
              </a:ln>
              <a:solidFill>
                <a:schemeClr val="accent1">
                  <a:lumMod val="5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4">
                    <a:lumMod val="50000"/>
                  </a:schemeClr>
                </a:solidFill>
                <a:latin typeface="Bookman Old Style" pitchFamily="18" charset="0"/>
              </a:rPr>
              <a:t>The percentage of Happy people we call </a:t>
            </a:r>
            <a:r>
              <a:rPr lang="en-GB" sz="2800" b="1" i="1" dirty="0" err="1" smtClean="0">
                <a:solidFill>
                  <a:schemeClr val="accent4">
                    <a:lumMod val="50000"/>
                  </a:schemeClr>
                </a:solidFill>
                <a:latin typeface="Bookman Old Style" pitchFamily="18" charset="0"/>
              </a:rPr>
              <a:t>H</a:t>
            </a:r>
            <a:r>
              <a:rPr lang="en-GB" sz="2800" b="1" i="1" baseline="-25000" dirty="0" err="1" smtClean="0">
                <a:solidFill>
                  <a:schemeClr val="accent4">
                    <a:lumMod val="50000"/>
                  </a:schemeClr>
                </a:solidFill>
                <a:latin typeface="Bookman Old Style" pitchFamily="18" charset="0"/>
              </a:rPr>
              <a:t>h</a:t>
            </a:r>
            <a:endParaRPr lang="en-GB" sz="2800" b="1" i="1" baseline="-25000" dirty="0" smtClean="0">
              <a:solidFill>
                <a:schemeClr val="accent4">
                  <a:lumMod val="50000"/>
                </a:schemeClr>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b="1" i="1" dirty="0" smtClean="0">
                <a:solidFill>
                  <a:srgbClr val="FFFF00"/>
                </a:solidFill>
                <a:latin typeface="Bookman Old Style" pitchFamily="18" charset="0"/>
              </a:rPr>
              <a:t>	</a:t>
            </a:r>
            <a:r>
              <a:rPr lang="en-GB" sz="2800" b="1" i="1" dirty="0" smtClean="0">
                <a:solidFill>
                  <a:srgbClr val="FF6600"/>
                </a:solidFill>
                <a:latin typeface="Bookman Old Style" pitchFamily="18" charset="0"/>
              </a:rPr>
              <a:t>This is 29% in the example</a:t>
            </a:r>
            <a:r>
              <a:rPr lang="en-GB" sz="2800" dirty="0" smtClean="0">
                <a:solidFill>
                  <a:srgbClr val="FF6600"/>
                </a:solidFill>
                <a:latin typeface="Bookman Old Style" pitchFamily="18" charset="0"/>
              </a:rPr>
              <a:t> </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smtClean="0">
              <a:solidFill>
                <a:schemeClr val="accent1">
                  <a:lumMod val="20000"/>
                  <a:lumOff val="80000"/>
                </a:schemeClr>
              </a:solidFill>
              <a:latin typeface="Bookman Old Style" pitchFamily="18" charset="0"/>
            </a:endParaRPr>
          </a:p>
          <a:p>
            <a:pPr lvl="1">
              <a:spcBef>
                <a:spcPct val="20000"/>
              </a:spcBef>
              <a:defRPr/>
            </a:pPr>
            <a:r>
              <a:rPr lang="en-GB" sz="2800" dirty="0">
                <a:solidFill>
                  <a:schemeClr val="accent4">
                    <a:lumMod val="50000"/>
                  </a:schemeClr>
                </a:solidFill>
                <a:latin typeface="Bookman Old Style" pitchFamily="18" charset="0"/>
              </a:rPr>
              <a:t>The percentage of </a:t>
            </a:r>
            <a:r>
              <a:rPr lang="en-GB" sz="2800" dirty="0" smtClean="0">
                <a:solidFill>
                  <a:schemeClr val="accent4">
                    <a:lumMod val="50000"/>
                  </a:schemeClr>
                </a:solidFill>
                <a:latin typeface="Bookman Old Style" pitchFamily="18" charset="0"/>
              </a:rPr>
              <a:t>not-yet-happy </a:t>
            </a:r>
            <a:r>
              <a:rPr lang="en-GB" sz="2800" dirty="0">
                <a:solidFill>
                  <a:schemeClr val="accent4">
                    <a:lumMod val="50000"/>
                  </a:schemeClr>
                </a:solidFill>
                <a:latin typeface="Bookman Old Style" pitchFamily="18" charset="0"/>
              </a:rPr>
              <a:t>people </a:t>
            </a:r>
            <a:r>
              <a:rPr lang="en-GB" sz="2800" b="1" i="1" dirty="0" err="1" smtClean="0">
                <a:solidFill>
                  <a:schemeClr val="accent4">
                    <a:lumMod val="50000"/>
                  </a:schemeClr>
                </a:solidFill>
                <a:latin typeface="Bookman Old Style" pitchFamily="18" charset="0"/>
              </a:rPr>
              <a:t>H</a:t>
            </a:r>
            <a:r>
              <a:rPr lang="en-GB" sz="2800" b="1" i="1" baseline="-25000" dirty="0" err="1">
                <a:solidFill>
                  <a:schemeClr val="accent4">
                    <a:lumMod val="50000"/>
                  </a:schemeClr>
                </a:solidFill>
                <a:latin typeface="Bookman Old Style" pitchFamily="18" charset="0"/>
              </a:rPr>
              <a:t>n</a:t>
            </a:r>
            <a:r>
              <a:rPr lang="en-GB" sz="2800" dirty="0" smtClean="0">
                <a:solidFill>
                  <a:schemeClr val="accent4">
                    <a:lumMod val="50000"/>
                  </a:schemeClr>
                </a:solidFill>
                <a:latin typeface="Bookman Old Style" pitchFamily="18" charset="0"/>
              </a:rPr>
              <a:t> </a:t>
            </a:r>
          </a:p>
          <a:p>
            <a:pPr lvl="1">
              <a:spcBef>
                <a:spcPct val="20000"/>
              </a:spcBef>
              <a:defRPr/>
            </a:pPr>
            <a:r>
              <a:rPr lang="en-GB" sz="2800" b="1" i="1" dirty="0">
                <a:solidFill>
                  <a:srgbClr val="FFFF00"/>
                </a:solidFill>
                <a:latin typeface="Bookman Old Style" pitchFamily="18" charset="0"/>
              </a:rPr>
              <a:t>	</a:t>
            </a:r>
            <a:r>
              <a:rPr lang="en-GB" sz="2800" b="1" i="1" dirty="0" smtClean="0">
                <a:solidFill>
                  <a:srgbClr val="FF6600"/>
                </a:solidFill>
                <a:latin typeface="Bookman Old Style" pitchFamily="18" charset="0"/>
              </a:rPr>
              <a:t>This is 71% in the example</a:t>
            </a:r>
          </a:p>
          <a:p>
            <a:pPr lvl="1">
              <a:spcBef>
                <a:spcPct val="20000"/>
              </a:spcBef>
              <a:defRPr/>
            </a:pPr>
            <a:endParaRPr lang="en-GB" sz="2800" b="1" i="1" dirty="0">
              <a:solidFill>
                <a:srgbClr val="FFFF00"/>
              </a:solidFill>
              <a:latin typeface="Bookman Old Style" pitchFamily="18" charset="0"/>
            </a:endParaRPr>
          </a:p>
          <a:p>
            <a:pPr lvl="1">
              <a:spcBef>
                <a:spcPct val="20000"/>
              </a:spcBef>
              <a:defRPr/>
            </a:pPr>
            <a:r>
              <a:rPr lang="en-GB" sz="2800" dirty="0">
                <a:solidFill>
                  <a:schemeClr val="accent4">
                    <a:lumMod val="50000"/>
                  </a:schemeClr>
                </a:solidFill>
                <a:latin typeface="Bookman Old Style" pitchFamily="18" charset="0"/>
              </a:rPr>
              <a:t>The percentage of </a:t>
            </a:r>
            <a:r>
              <a:rPr lang="en-GB" sz="2800" dirty="0" smtClean="0">
                <a:solidFill>
                  <a:schemeClr val="accent4">
                    <a:lumMod val="50000"/>
                  </a:schemeClr>
                </a:solidFill>
                <a:latin typeface="Bookman Old Style" pitchFamily="18" charset="0"/>
              </a:rPr>
              <a:t>domains in which not-yet-happy people </a:t>
            </a:r>
            <a:r>
              <a:rPr lang="en-GB" sz="2800" u="sng" dirty="0" smtClean="0">
                <a:solidFill>
                  <a:schemeClr val="accent4">
                    <a:lumMod val="50000"/>
                  </a:schemeClr>
                </a:solidFill>
                <a:latin typeface="Bookman Old Style" pitchFamily="18" charset="0"/>
              </a:rPr>
              <a:t>lack</a:t>
            </a:r>
            <a:r>
              <a:rPr lang="en-GB" sz="2800" dirty="0" smtClean="0">
                <a:solidFill>
                  <a:schemeClr val="accent4">
                    <a:lumMod val="50000"/>
                  </a:schemeClr>
                </a:solidFill>
                <a:latin typeface="Bookman Old Style" pitchFamily="18" charset="0"/>
              </a:rPr>
              <a:t> sufficiency we call </a:t>
            </a:r>
            <a:r>
              <a:rPr lang="en-GB" sz="2800" b="1" i="1" dirty="0" smtClean="0">
                <a:solidFill>
                  <a:schemeClr val="accent4">
                    <a:lumMod val="50000"/>
                  </a:schemeClr>
                </a:solidFill>
                <a:latin typeface="Bookman Old Style" pitchFamily="18" charset="0"/>
              </a:rPr>
              <a:t>A</a:t>
            </a:r>
            <a:r>
              <a:rPr lang="en-GB" sz="2800" b="1" i="1" baseline="-25000" dirty="0" smtClean="0">
                <a:solidFill>
                  <a:schemeClr val="accent4">
                    <a:lumMod val="50000"/>
                  </a:schemeClr>
                </a:solidFill>
                <a:latin typeface="Bookman Old Style" pitchFamily="18" charset="0"/>
              </a:rPr>
              <a:t>n</a:t>
            </a:r>
            <a:r>
              <a:rPr lang="en-GB" sz="2800" dirty="0" smtClean="0">
                <a:solidFill>
                  <a:schemeClr val="accent4">
                    <a:lumMod val="50000"/>
                  </a:schemeClr>
                </a:solidFill>
                <a:latin typeface="Bookman Old Style" pitchFamily="18" charset="0"/>
              </a:rPr>
              <a:t> </a:t>
            </a:r>
          </a:p>
          <a:p>
            <a:pPr lvl="1">
              <a:spcBef>
                <a:spcPct val="20000"/>
              </a:spcBef>
              <a:defRPr/>
            </a:pPr>
            <a:r>
              <a:rPr lang="en-GB" sz="2800" dirty="0">
                <a:solidFill>
                  <a:schemeClr val="accent1">
                    <a:lumMod val="20000"/>
                    <a:lumOff val="80000"/>
                  </a:schemeClr>
                </a:solidFill>
                <a:latin typeface="Bookman Old Style" pitchFamily="18" charset="0"/>
              </a:rPr>
              <a:t>	</a:t>
            </a:r>
            <a:r>
              <a:rPr lang="en-GB" sz="2800" b="1" i="1" dirty="0" smtClean="0">
                <a:solidFill>
                  <a:srgbClr val="FF6600"/>
                </a:solidFill>
                <a:latin typeface="Bookman Old Style" pitchFamily="18" charset="0"/>
              </a:rPr>
              <a:t>This is 54% in the example</a:t>
            </a:r>
            <a:endParaRPr lang="en-GB" sz="2800" dirty="0">
              <a:solidFill>
                <a:srgbClr val="FF6600"/>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2800" dirty="0">
              <a:solidFill>
                <a:schemeClr val="accent1">
                  <a:lumMod val="20000"/>
                  <a:lumOff val="80000"/>
                </a:schemeClr>
              </a:solidFill>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5285829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228600" y="838200"/>
            <a:ext cx="8915400" cy="5486400"/>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600" b="1" i="0" u="none" strike="noStrike" kern="1200" cap="none" spc="0" normalizeH="0" baseline="0" noProof="0" dirty="0" smtClean="0">
                <a:ln>
                  <a:noFill/>
                </a:ln>
                <a:solidFill>
                  <a:schemeClr val="accent1">
                    <a:lumMod val="75000"/>
                  </a:schemeClr>
                </a:solidFill>
                <a:effectLst/>
                <a:uLnTx/>
                <a:uFillTx/>
                <a:latin typeface="Bookman Old Style" pitchFamily="18" charset="0"/>
              </a:rPr>
              <a:t>Why does the GNH Index </a:t>
            </a:r>
            <a:r>
              <a:rPr kumimoji="0" lang="en-GB" sz="3600" b="1" i="0" u="none" strike="noStrike" kern="1200" cap="none" spc="0" normalizeH="0" noProof="0" dirty="0" smtClean="0">
                <a:ln>
                  <a:noFill/>
                </a:ln>
                <a:solidFill>
                  <a:schemeClr val="accent1">
                    <a:lumMod val="75000"/>
                  </a:schemeClr>
                </a:solidFill>
                <a:effectLst/>
                <a:uLnTx/>
                <a:uFillTx/>
                <a:latin typeface="Bookman Old Style" pitchFamily="18" charset="0"/>
              </a:rPr>
              <a:t>use </a:t>
            </a:r>
            <a:r>
              <a:rPr kumimoji="0" lang="en-GB" sz="3600" b="1" i="0" u="sng" strike="noStrike" kern="1200" cap="none" spc="0" normalizeH="0" noProof="0" dirty="0" smtClean="0">
                <a:ln>
                  <a:noFill/>
                </a:ln>
                <a:solidFill>
                  <a:schemeClr val="accent1">
                    <a:lumMod val="75000"/>
                  </a:schemeClr>
                </a:solidFill>
                <a:effectLst/>
                <a:uLnTx/>
                <a:uFillTx/>
                <a:latin typeface="Bookman Old Style" pitchFamily="18" charset="0"/>
              </a:rPr>
              <a:t>shortfalls</a:t>
            </a:r>
            <a:r>
              <a:rPr kumimoji="0" lang="en-GB" sz="3600" b="1" i="0" u="none" strike="noStrike" kern="1200" cap="none" spc="0" normalizeH="0" noProof="0" dirty="0" smtClean="0">
                <a:ln>
                  <a:noFill/>
                </a:ln>
                <a:solidFill>
                  <a:schemeClr val="accent1">
                    <a:lumMod val="75000"/>
                  </a:schemeClr>
                </a:solidFill>
                <a:effectLst/>
                <a:uLnTx/>
                <a:uFillTx/>
                <a:latin typeface="Bookman Old Style" pitchFamily="18" charset="0"/>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600" b="1" i="0" u="none" strike="noStrike" kern="1200" cap="none" spc="0" normalizeH="0" noProof="0" dirty="0" smtClean="0">
              <a:ln>
                <a:noFill/>
              </a:ln>
              <a:solidFill>
                <a:schemeClr val="accent1">
                  <a:lumMod val="75000"/>
                </a:schemeClr>
              </a:solidFill>
              <a:effectLst/>
              <a:uLnTx/>
              <a:uFillTx/>
              <a:latin typeface="Bookman Old Style"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600" b="1" baseline="0" dirty="0" smtClean="0">
                <a:solidFill>
                  <a:schemeClr val="accent1">
                    <a:lumMod val="75000"/>
                  </a:schemeClr>
                </a:solidFill>
                <a:latin typeface="Bookman Old Style" pitchFamily="18" charset="0"/>
              </a:rPr>
              <a:t>So the GNH Index </a:t>
            </a:r>
            <a:r>
              <a:rPr lang="en-GB" sz="3600" b="1" u="sng" baseline="0" dirty="0" smtClean="0">
                <a:solidFill>
                  <a:schemeClr val="accent1">
                    <a:lumMod val="75000"/>
                  </a:schemeClr>
                </a:solidFill>
                <a:latin typeface="Bookman Old Style" pitchFamily="18" charset="0"/>
              </a:rPr>
              <a:t>changes</a:t>
            </a:r>
            <a:r>
              <a:rPr lang="en-GB" sz="3600" b="1" baseline="0" dirty="0" smtClean="0">
                <a:solidFill>
                  <a:schemeClr val="accent1">
                    <a:lumMod val="75000"/>
                  </a:schemeClr>
                </a:solidFill>
                <a:latin typeface="Bookman Old Style" pitchFamily="18" charset="0"/>
              </a:rPr>
              <a:t> when the </a:t>
            </a:r>
            <a:r>
              <a:rPr lang="en-GB" sz="3600" b="1" baseline="0" dirty="0" err="1" smtClean="0">
                <a:solidFill>
                  <a:schemeClr val="accent1">
                    <a:lumMod val="75000"/>
                  </a:schemeClr>
                </a:solidFill>
                <a:latin typeface="Bookman Old Style" pitchFamily="18" charset="0"/>
              </a:rPr>
              <a:t>percent</a:t>
            </a:r>
            <a:r>
              <a:rPr lang="en-GB" sz="3600" b="1" dirty="0" smtClean="0">
                <a:solidFill>
                  <a:schemeClr val="accent1">
                    <a:lumMod val="75000"/>
                  </a:schemeClr>
                </a:solidFill>
                <a:latin typeface="Bookman Old Style" pitchFamily="18" charset="0"/>
              </a:rPr>
              <a:t> </a:t>
            </a:r>
            <a:r>
              <a:rPr lang="en-GB" sz="3600" b="1" baseline="0" dirty="0" smtClean="0">
                <a:solidFill>
                  <a:schemeClr val="accent1">
                    <a:lumMod val="75000"/>
                  </a:schemeClr>
                </a:solidFill>
                <a:latin typeface="Bookman Old Style" pitchFamily="18" charset="0"/>
              </a:rPr>
              <a:t>of</a:t>
            </a:r>
            <a:r>
              <a:rPr lang="en-GB" sz="3600" b="1" dirty="0" smtClean="0">
                <a:solidFill>
                  <a:schemeClr val="accent1">
                    <a:lumMod val="75000"/>
                  </a:schemeClr>
                </a:solidFill>
                <a:latin typeface="Bookman Old Style" pitchFamily="18" charset="0"/>
              </a:rPr>
              <a:t> happy people </a:t>
            </a:r>
            <a:r>
              <a:rPr lang="en-GB" sz="3600" b="1" u="sng" baseline="0" dirty="0" smtClean="0">
                <a:solidFill>
                  <a:schemeClr val="accent1">
                    <a:lumMod val="75000"/>
                  </a:schemeClr>
                </a:solidFill>
                <a:latin typeface="Bookman Old Style" pitchFamily="18" charset="0"/>
              </a:rPr>
              <a:t>increases</a:t>
            </a:r>
            <a:r>
              <a:rPr lang="en-GB" sz="3600" b="1" dirty="0" smtClean="0">
                <a:solidFill>
                  <a:schemeClr val="accent1">
                    <a:lumMod val="75000"/>
                  </a:schemeClr>
                </a:solidFill>
                <a:latin typeface="Bookman Old Style" pitchFamily="18" charset="0"/>
              </a:rPr>
              <a:t> </a:t>
            </a:r>
            <a:r>
              <a:rPr lang="en-GB" sz="3600" b="1" i="1" dirty="0" smtClean="0">
                <a:solidFill>
                  <a:schemeClr val="accent1">
                    <a:lumMod val="75000"/>
                  </a:schemeClr>
                </a:solidFill>
                <a:latin typeface="Bookman Old Style" pitchFamily="18" charset="0"/>
              </a:rPr>
              <a:t>or </a:t>
            </a:r>
            <a:r>
              <a:rPr lang="en-GB" sz="3600" b="1" dirty="0" smtClean="0">
                <a:solidFill>
                  <a:schemeClr val="accent1">
                    <a:lumMod val="75000"/>
                  </a:schemeClr>
                </a:solidFill>
                <a:latin typeface="Bookman Old Style" pitchFamily="18" charset="0"/>
              </a:rPr>
              <a:t> when not-yet-happy people have </a:t>
            </a:r>
            <a:r>
              <a:rPr lang="en-GB" sz="3600" b="1" u="sng" dirty="0" smtClean="0">
                <a:solidFill>
                  <a:schemeClr val="accent1">
                    <a:lumMod val="75000"/>
                  </a:schemeClr>
                </a:solidFill>
                <a:latin typeface="Bookman Old Style" pitchFamily="18" charset="0"/>
              </a:rPr>
              <a:t>sufficiency in more domains</a:t>
            </a:r>
            <a:r>
              <a:rPr lang="en-GB" sz="3600" b="1" dirty="0" smtClean="0">
                <a:solidFill>
                  <a:schemeClr val="accent1">
                    <a:lumMod val="75000"/>
                  </a:schemeClr>
                </a:solidFill>
                <a:latin typeface="Bookman Old Style" pitchFamily="18" charset="0"/>
              </a:rPr>
              <a:t>. </a:t>
            </a: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endParaRPr lang="en-GB" sz="3600" b="1" dirty="0" smtClean="0">
              <a:solidFill>
                <a:schemeClr val="accent1">
                  <a:lumMod val="60000"/>
                  <a:lumOff val="40000"/>
                </a:schemeClr>
              </a:solidFill>
              <a:latin typeface="Bookman Old Style"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600" dirty="0" smtClean="0">
                <a:solidFill>
                  <a:schemeClr val="accent1">
                    <a:lumMod val="75000"/>
                  </a:schemeClr>
                </a:solidFill>
                <a:latin typeface="Bookman Old Style" pitchFamily="18" charset="0"/>
              </a:rPr>
              <a:t>    (This makes it useful for policy)</a:t>
            </a:r>
            <a:endParaRPr kumimoji="0" lang="en-GB" sz="3600" i="0" u="none" strike="noStrike" kern="1200" cap="none" spc="0" normalizeH="0" noProof="0" dirty="0">
              <a:ln>
                <a:noFill/>
              </a:ln>
              <a:solidFill>
                <a:schemeClr val="accent1">
                  <a:lumMod val="75000"/>
                </a:schemeClr>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0165082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mc:AlternateContent xmlns:mc="http://schemas.openxmlformats.org/markup-compatibility/2006">
        <mc:Choice xmlns:a14="http://schemas.microsoft.com/office/drawing/2010/main" xmlns="" Requires="a14">
          <p:sp>
            <p:nvSpPr>
              <p:cNvPr id="9" name="Content Placeholder 2"/>
              <p:cNvSpPr txBox="1">
                <a:spLocks/>
              </p:cNvSpPr>
              <p:nvPr/>
            </p:nvSpPr>
            <p:spPr>
              <a:xfrm>
                <a:off x="228600" y="685800"/>
                <a:ext cx="8610600" cy="5486400"/>
              </a:xfrm>
              <a:prstGeom prst="rect">
                <a:avLst/>
              </a:prstGeom>
              <a:solidFill>
                <a:schemeClr val="tx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chemeClr val="accent1">
                        <a:lumMod val="60000"/>
                        <a:lumOff val="40000"/>
                      </a:schemeClr>
                    </a:solidFill>
                    <a:effectLst/>
                    <a:uLnTx/>
                    <a:uFillTx/>
                    <a:latin typeface="Bookman Old Style" pitchFamily="18" charset="0"/>
                    <a:ea typeface="+mn-ea"/>
                    <a:cs typeface="+mn-cs"/>
                  </a:rPr>
                  <a:t>GNH Index: Formulae</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accent1">
                        <a:lumMod val="20000"/>
                        <a:lumOff val="80000"/>
                      </a:schemeClr>
                    </a:solidFill>
                    <a:latin typeface="Bookman Old Style" pitchFamily="18" charset="0"/>
                  </a:rPr>
                  <a:t>The GNH Index </a:t>
                </a:r>
                <a:r>
                  <a:rPr kumimoji="0" lang="en-GB" sz="2800" b="0" i="0" u="none" strike="noStrike" kern="1200" cap="none" spc="0" normalizeH="0" baseline="0" noProof="0" dirty="0" smtClean="0">
                    <a:ln>
                      <a:noFill/>
                    </a:ln>
                    <a:solidFill>
                      <a:schemeClr val="accent1">
                        <a:lumMod val="20000"/>
                        <a:lumOff val="80000"/>
                      </a:schemeClr>
                    </a:solidFill>
                    <a:effectLst/>
                    <a:uLnTx/>
                    <a:uFillTx/>
                    <a:latin typeface="Bookman Old Style" pitchFamily="18" charset="0"/>
                    <a:ea typeface="+mn-ea"/>
                    <a:cs typeface="+mn-cs"/>
                  </a:rPr>
                  <a:t>Formulae is: </a:t>
                </a:r>
              </a:p>
              <a:p>
                <a:pPr lvl="1">
                  <a:spcBef>
                    <a:spcPct val="20000"/>
                  </a:spcBef>
                  <a:defRPr/>
                </a:pPr>
                <a14:m>
                  <m:oMathPara xmlns:m="http://schemas.openxmlformats.org/officeDocument/2006/math">
                    <m:oMathParaPr>
                      <m:jc m:val="centerGroup"/>
                    </m:oMathParaPr>
                    <m:oMath xmlns:m="http://schemas.openxmlformats.org/officeDocument/2006/math">
                      <m:r>
                        <a:rPr lang="en-GB" sz="4400" b="1" i="1" smtClean="0">
                          <a:solidFill>
                            <a:srgbClr val="FFC000"/>
                          </a:solidFill>
                          <a:latin typeface="Cambria Math"/>
                        </a:rPr>
                        <m:t>𝑮𝑵𝑯</m:t>
                      </m:r>
                      <m:r>
                        <a:rPr lang="en-GB" sz="4400" b="1" i="1" smtClean="0">
                          <a:solidFill>
                            <a:srgbClr val="FFC000"/>
                          </a:solidFill>
                          <a:latin typeface="Cambria Math"/>
                        </a:rPr>
                        <m:t>=</m:t>
                      </m:r>
                      <m:r>
                        <a:rPr lang="en-GB" sz="4400" b="1" i="1" smtClean="0">
                          <a:solidFill>
                            <a:srgbClr val="FFC000"/>
                          </a:solidFill>
                          <a:latin typeface="Cambria Math"/>
                        </a:rPr>
                        <m:t>𝟏</m:t>
                      </m:r>
                      <m:r>
                        <a:rPr lang="en-GB" sz="4400" b="1" i="1" smtClean="0">
                          <a:solidFill>
                            <a:srgbClr val="FFC000"/>
                          </a:solidFill>
                          <a:latin typeface="Cambria Math"/>
                        </a:rPr>
                        <m:t>−</m:t>
                      </m:r>
                      <m:d>
                        <m:dPr>
                          <m:ctrlPr>
                            <a:rPr lang="en-GB" sz="4400" b="1" i="1" smtClean="0">
                              <a:solidFill>
                                <a:srgbClr val="FFC000"/>
                              </a:solidFill>
                              <a:latin typeface="Cambria Math"/>
                            </a:rPr>
                          </m:ctrlPr>
                        </m:dPr>
                        <m:e>
                          <m:sSub>
                            <m:sSubPr>
                              <m:ctrlPr>
                                <a:rPr lang="en-GB" sz="4400" b="1" i="1">
                                  <a:solidFill>
                                    <a:srgbClr val="FFC000"/>
                                  </a:solidFill>
                                  <a:latin typeface="Cambria Math"/>
                                </a:rPr>
                              </m:ctrlPr>
                            </m:sSubPr>
                            <m:e>
                              <m:r>
                                <a:rPr lang="en-GB" sz="4400" b="1" i="1">
                                  <a:solidFill>
                                    <a:srgbClr val="FFC000"/>
                                  </a:solidFill>
                                  <a:latin typeface="Cambria Math"/>
                                </a:rPr>
                                <m:t>𝑯</m:t>
                              </m:r>
                            </m:e>
                            <m:sub>
                              <m:r>
                                <a:rPr lang="en-GB" sz="4400" b="1" i="1" smtClean="0">
                                  <a:solidFill>
                                    <a:srgbClr val="FFC000"/>
                                  </a:solidFill>
                                  <a:latin typeface="Cambria Math"/>
                                </a:rPr>
                                <m:t>𝒏</m:t>
                              </m:r>
                            </m:sub>
                          </m:sSub>
                          <m:r>
                            <a:rPr lang="en-GB" sz="4400" b="1" i="1">
                              <a:solidFill>
                                <a:srgbClr val="FFC000"/>
                              </a:solidFill>
                              <a:latin typeface="Cambria Math"/>
                              <a:ea typeface="Cambria Math"/>
                            </a:rPr>
                            <m:t>×</m:t>
                          </m:r>
                          <m:sSub>
                            <m:sSubPr>
                              <m:ctrlPr>
                                <a:rPr lang="en-GB" sz="4400" b="1" i="1">
                                  <a:solidFill>
                                    <a:srgbClr val="FFC000"/>
                                  </a:solidFill>
                                  <a:latin typeface="Cambria Math"/>
                                </a:rPr>
                              </m:ctrlPr>
                            </m:sSubPr>
                            <m:e>
                              <m:r>
                                <a:rPr lang="en-GB" sz="4400" b="1" i="1">
                                  <a:solidFill>
                                    <a:srgbClr val="FFC000"/>
                                  </a:solidFill>
                                  <a:latin typeface="Cambria Math"/>
                                </a:rPr>
                                <m:t>𝑨</m:t>
                              </m:r>
                            </m:e>
                            <m:sub>
                              <m:r>
                                <a:rPr lang="en-GB" sz="4400" b="1" i="1" smtClean="0">
                                  <a:solidFill>
                                    <a:srgbClr val="FFC000"/>
                                  </a:solidFill>
                                  <a:latin typeface="Cambria Math"/>
                                </a:rPr>
                                <m:t>𝒏</m:t>
                              </m:r>
                            </m:sub>
                          </m:sSub>
                        </m:e>
                      </m:d>
                    </m:oMath>
                  </m:oMathPara>
                </a14:m>
                <a:endParaRPr lang="en-GB" sz="3200" b="1" dirty="0" smtClean="0">
                  <a:solidFill>
                    <a:schemeClr val="accent1">
                      <a:lumMod val="20000"/>
                      <a:lumOff val="80000"/>
                    </a:schemeClr>
                  </a:solidFill>
                  <a:latin typeface="Bookman Old Style" pitchFamily="18" charset="0"/>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b="1" dirty="0" smtClean="0">
                    <a:solidFill>
                      <a:schemeClr val="accent1">
                        <a:lumMod val="20000"/>
                        <a:lumOff val="80000"/>
                      </a:schemeClr>
                    </a:solidFill>
                    <a:latin typeface="Bookman Old Style" pitchFamily="18" charset="0"/>
                  </a:rPr>
                  <a:t>Where </a:t>
                </a:r>
              </a:p>
              <a:p>
                <a:pPr lvl="1">
                  <a:spcBef>
                    <a:spcPct val="20000"/>
                  </a:spcBef>
                  <a:defRPr/>
                </a:pPr>
                <a14:m>
                  <m:oMath xmlns:m="http://schemas.openxmlformats.org/officeDocument/2006/math">
                    <m:sSub>
                      <m:sSubPr>
                        <m:ctrlPr>
                          <a:rPr lang="en-GB" sz="3200" b="1" i="1" smtClean="0">
                            <a:solidFill>
                              <a:srgbClr val="FFC000"/>
                            </a:solidFill>
                            <a:latin typeface="Cambria Math"/>
                          </a:rPr>
                        </m:ctrlPr>
                      </m:sSubPr>
                      <m:e>
                        <m:r>
                          <a:rPr lang="en-GB" sz="3200" b="1" i="1">
                            <a:solidFill>
                              <a:srgbClr val="FFC000"/>
                            </a:solidFill>
                            <a:latin typeface="Cambria Math"/>
                          </a:rPr>
                          <m:t>𝑯</m:t>
                        </m:r>
                      </m:e>
                      <m:sub>
                        <m:r>
                          <a:rPr lang="en-GB" sz="3200" b="1" i="1" smtClean="0">
                            <a:solidFill>
                              <a:srgbClr val="FFC000"/>
                            </a:solidFill>
                            <a:latin typeface="Cambria Math"/>
                          </a:rPr>
                          <m:t>𝒏</m:t>
                        </m:r>
                      </m:sub>
                    </m:sSub>
                  </m:oMath>
                </a14:m>
                <a:r>
                  <a:rPr lang="en-GB" sz="3200" b="1" dirty="0" smtClean="0">
                    <a:solidFill>
                      <a:schemeClr val="accent1">
                        <a:lumMod val="20000"/>
                        <a:lumOff val="80000"/>
                      </a:schemeClr>
                    </a:solidFill>
                    <a:latin typeface="Bookman Old Style" pitchFamily="18" charset="0"/>
                  </a:rPr>
                  <a:t> = </a:t>
                </a:r>
                <a:r>
                  <a:rPr lang="en-GB" sz="3200" b="1" dirty="0" err="1" smtClean="0">
                    <a:solidFill>
                      <a:schemeClr val="accent1">
                        <a:lumMod val="20000"/>
                        <a:lumOff val="80000"/>
                      </a:schemeClr>
                    </a:solidFill>
                    <a:latin typeface="Bookman Old Style" pitchFamily="18" charset="0"/>
                  </a:rPr>
                  <a:t>percent</a:t>
                </a:r>
                <a:r>
                  <a:rPr lang="en-GB" sz="3200" b="1" dirty="0" smtClean="0">
                    <a:solidFill>
                      <a:schemeClr val="accent1">
                        <a:lumMod val="20000"/>
                        <a:lumOff val="80000"/>
                      </a:schemeClr>
                    </a:solidFill>
                    <a:latin typeface="Bookman Old Style" pitchFamily="18" charset="0"/>
                  </a:rPr>
                  <a:t> of </a:t>
                </a:r>
                <a:r>
                  <a:rPr lang="en-GB" sz="3200" b="1" u="sng" dirty="0" smtClean="0">
                    <a:solidFill>
                      <a:schemeClr val="accent1">
                        <a:lumMod val="20000"/>
                        <a:lumOff val="80000"/>
                      </a:schemeClr>
                    </a:solidFill>
                    <a:latin typeface="Bookman Old Style" pitchFamily="18" charset="0"/>
                  </a:rPr>
                  <a:t>not-yet-happy</a:t>
                </a:r>
                <a:r>
                  <a:rPr lang="en-GB" sz="3200" b="1" dirty="0" smtClean="0">
                    <a:solidFill>
                      <a:schemeClr val="accent1">
                        <a:lumMod val="20000"/>
                        <a:lumOff val="80000"/>
                      </a:schemeClr>
                    </a:solidFill>
                    <a:latin typeface="Bookman Old Style" pitchFamily="18" charset="0"/>
                  </a:rPr>
                  <a:t>people</a:t>
                </a:r>
              </a:p>
              <a:p>
                <a:pPr lvl="1">
                  <a:spcBef>
                    <a:spcPct val="20000"/>
                  </a:spcBef>
                  <a:defRPr/>
                </a:pPr>
                <a:r>
                  <a:rPr lang="en-GB" sz="3200" b="1" dirty="0" smtClean="0">
                    <a:solidFill>
                      <a:schemeClr val="accent1">
                        <a:lumMod val="20000"/>
                        <a:lumOff val="80000"/>
                      </a:schemeClr>
                    </a:solidFill>
                    <a:latin typeface="Bookman Old Style" pitchFamily="18" charset="0"/>
                  </a:rPr>
                  <a:t>= 1-</a:t>
                </a:r>
                <a14:m>
                  <m:oMath xmlns:m="http://schemas.openxmlformats.org/officeDocument/2006/math">
                    <m:sSub>
                      <m:sSubPr>
                        <m:ctrlPr>
                          <a:rPr lang="en-GB" sz="3200" b="1" i="1" smtClean="0">
                            <a:solidFill>
                              <a:schemeClr val="accent1">
                                <a:lumMod val="20000"/>
                                <a:lumOff val="80000"/>
                              </a:schemeClr>
                            </a:solidFill>
                            <a:latin typeface="Cambria Math"/>
                          </a:rPr>
                        </m:ctrlPr>
                      </m:sSubPr>
                      <m:e>
                        <m:r>
                          <a:rPr lang="en-GB" sz="3200" b="1" i="1">
                            <a:solidFill>
                              <a:schemeClr val="accent1">
                                <a:lumMod val="20000"/>
                                <a:lumOff val="80000"/>
                              </a:schemeClr>
                            </a:solidFill>
                            <a:latin typeface="Cambria Math"/>
                          </a:rPr>
                          <m:t>𝑯</m:t>
                        </m:r>
                      </m:e>
                      <m:sub>
                        <m:r>
                          <a:rPr lang="en-GB" sz="3200" b="1" i="1" smtClean="0">
                            <a:solidFill>
                              <a:schemeClr val="accent1">
                                <a:lumMod val="20000"/>
                                <a:lumOff val="80000"/>
                              </a:schemeClr>
                            </a:solidFill>
                            <a:latin typeface="Cambria Math"/>
                          </a:rPr>
                          <m:t>𝒉</m:t>
                        </m:r>
                      </m:sub>
                    </m:sSub>
                  </m:oMath>
                </a14:m>
                <a:r>
                  <a:rPr lang="en-GB" sz="3200" b="1" dirty="0" smtClean="0">
                    <a:solidFill>
                      <a:schemeClr val="accent1">
                        <a:lumMod val="20000"/>
                        <a:lumOff val="80000"/>
                      </a:schemeClr>
                    </a:solidFill>
                    <a:latin typeface="Bookman Old Style" pitchFamily="18" charset="0"/>
                  </a:rPr>
                  <a:t> or (100% - % happy people)</a:t>
                </a:r>
                <a:br>
                  <a:rPr lang="en-GB" sz="3200" b="1" dirty="0" smtClean="0">
                    <a:solidFill>
                      <a:schemeClr val="accent1">
                        <a:lumMod val="20000"/>
                        <a:lumOff val="80000"/>
                      </a:schemeClr>
                    </a:solidFill>
                    <a:latin typeface="Bookman Old Style" pitchFamily="18" charset="0"/>
                  </a:rPr>
                </a:br>
                <a:endParaRPr lang="en-GB" sz="3200" b="1" dirty="0" smtClean="0">
                  <a:solidFill>
                    <a:schemeClr val="accent1">
                      <a:lumMod val="20000"/>
                      <a:lumOff val="80000"/>
                    </a:schemeClr>
                  </a:solidFill>
                  <a:latin typeface="Bookman Old Style" pitchFamily="18" charset="0"/>
                </a:endParaRPr>
              </a:p>
              <a:p>
                <a:pPr lvl="1">
                  <a:spcBef>
                    <a:spcPct val="20000"/>
                  </a:spcBef>
                  <a:defRPr/>
                </a:pPr>
                <a14:m>
                  <m:oMath xmlns:m="http://schemas.openxmlformats.org/officeDocument/2006/math">
                    <m:sSub>
                      <m:sSubPr>
                        <m:ctrlPr>
                          <a:rPr lang="en-GB" sz="3200" b="1" i="1" smtClean="0">
                            <a:solidFill>
                              <a:srgbClr val="FFC000"/>
                            </a:solidFill>
                            <a:latin typeface="Cambria Math"/>
                          </a:rPr>
                        </m:ctrlPr>
                      </m:sSubPr>
                      <m:e>
                        <m:r>
                          <a:rPr lang="en-GB" sz="3200" b="1" i="1">
                            <a:solidFill>
                              <a:srgbClr val="FFC000"/>
                            </a:solidFill>
                            <a:latin typeface="Cambria Math"/>
                          </a:rPr>
                          <m:t>𝑨</m:t>
                        </m:r>
                      </m:e>
                      <m:sub>
                        <m:r>
                          <a:rPr lang="en-GB" sz="3200" b="1" i="1" smtClean="0">
                            <a:solidFill>
                              <a:srgbClr val="FFC000"/>
                            </a:solidFill>
                            <a:latin typeface="Cambria Math"/>
                          </a:rPr>
                          <m:t>𝒏</m:t>
                        </m:r>
                      </m:sub>
                    </m:sSub>
                  </m:oMath>
                </a14:m>
                <a:r>
                  <a:rPr lang="en-GB" sz="3200" b="1" dirty="0" smtClean="0">
                    <a:solidFill>
                      <a:schemeClr val="accent1">
                        <a:lumMod val="20000"/>
                        <a:lumOff val="80000"/>
                      </a:schemeClr>
                    </a:solidFill>
                    <a:latin typeface="Bookman Old Style" pitchFamily="18" charset="0"/>
                  </a:rPr>
                  <a:t>= percentage of domains in which not-yet-happy people </a:t>
                </a:r>
                <a:r>
                  <a:rPr lang="en-GB" sz="3200" b="1" u="sng" dirty="0" smtClean="0">
                    <a:solidFill>
                      <a:schemeClr val="accent1">
                        <a:lumMod val="20000"/>
                        <a:lumOff val="80000"/>
                      </a:schemeClr>
                    </a:solidFill>
                    <a:latin typeface="Bookman Old Style" pitchFamily="18" charset="0"/>
                  </a:rPr>
                  <a:t>lack</a:t>
                </a:r>
                <a:r>
                  <a:rPr lang="en-GB" sz="3200" b="1" dirty="0" smtClean="0">
                    <a:solidFill>
                      <a:schemeClr val="accent1">
                        <a:lumMod val="20000"/>
                        <a:lumOff val="80000"/>
                      </a:schemeClr>
                    </a:solidFill>
                    <a:latin typeface="Bookman Old Style" pitchFamily="18" charset="0"/>
                  </a:rPr>
                  <a:t> sufficiency</a:t>
                </a:r>
              </a:p>
              <a:p>
                <a:pPr lvl="1">
                  <a:spcBef>
                    <a:spcPct val="20000"/>
                  </a:spcBef>
                  <a:defRPr/>
                </a:pPr>
                <a:endParaRPr lang="en-GB" sz="3200" b="1" dirty="0">
                  <a:solidFill>
                    <a:schemeClr val="accent1">
                      <a:lumMod val="20000"/>
                      <a:lumOff val="80000"/>
                    </a:schemeClr>
                  </a:solidFill>
                  <a:latin typeface="Bookman Old Style" pitchFamily="18" charset="0"/>
                </a:endParaRPr>
              </a:p>
              <a:p>
                <a:pPr lvl="1">
                  <a:spcBef>
                    <a:spcPct val="20000"/>
                  </a:spcBef>
                  <a:defRPr/>
                </a:pPr>
                <a:endParaRPr lang="en-GB" sz="3200" b="1" dirty="0">
                  <a:solidFill>
                    <a:schemeClr val="accent1">
                      <a:lumMod val="20000"/>
                      <a:lumOff val="80000"/>
                    </a:schemeClr>
                  </a:solidFill>
                  <a:latin typeface="Bookman Old Style" pitchFamily="18" charset="0"/>
                </a:endParaRPr>
              </a:p>
            </p:txBody>
          </p:sp>
        </mc:Choice>
        <mc:Fallback>
          <p:sp>
            <p:nvSpPr>
              <p:cNvPr id="9" name="Content Placeholder 2"/>
              <p:cNvSpPr txBox="1">
                <a:spLocks noRot="1" noChangeAspect="1" noMove="1" noResize="1" noEditPoints="1" noAdjustHandles="1" noChangeArrowheads="1" noChangeShapeType="1" noTextEdit="1"/>
              </p:cNvSpPr>
              <p:nvPr/>
            </p:nvSpPr>
            <p:spPr>
              <a:xfrm>
                <a:off x="228600" y="685800"/>
                <a:ext cx="8610600" cy="5486400"/>
              </a:xfrm>
              <a:prstGeom prst="rect">
                <a:avLst/>
              </a:prstGeom>
              <a:blipFill rotWithShape="1">
                <a:blip r:embed="rId3"/>
                <a:stretch>
                  <a:fillRect l="-2550" t="-2000" r="-1771"/>
                </a:stretch>
              </a:blipFill>
            </p:spPr>
            <p:txBody>
              <a:bodyPr/>
              <a:lstStyle/>
              <a:p>
                <a:r>
                  <a:rPr lang="en-GB">
                    <a:noFill/>
                  </a:rPr>
                  <a:t> </a:t>
                </a:r>
              </a:p>
            </p:txBody>
          </p:sp>
        </mc:Fallback>
      </mc:AlternateContent>
      <p:pic>
        <p:nvPicPr>
          <p:cNvPr id="8" name="Picture 7"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7081670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5" y="0"/>
            <a:ext cx="9143245" cy="554690"/>
          </a:xfrm>
          <a:prstGeom prst="rect">
            <a:avLst/>
          </a:prstGeom>
        </p:spPr>
      </p:pic>
      <p:pic>
        <p:nvPicPr>
          <p:cNvPr id="2" name="Picture 1" descr="profiles-06.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0"/>
            <a:ext cx="9143391" cy="6857543"/>
          </a:xfrm>
          <a:prstGeom prst="rect">
            <a:avLst/>
          </a:prstGeom>
        </p:spPr>
      </p:pic>
      <p:sp>
        <p:nvSpPr>
          <p:cNvPr id="3" name="TextBox 2"/>
          <p:cNvSpPr txBox="1"/>
          <p:nvPr/>
        </p:nvSpPr>
        <p:spPr>
          <a:xfrm>
            <a:off x="0" y="4038600"/>
            <a:ext cx="9067800" cy="3046988"/>
          </a:xfrm>
          <a:prstGeom prst="rect">
            <a:avLst/>
          </a:prstGeom>
          <a:solidFill>
            <a:schemeClr val="bg1"/>
          </a:solidFill>
        </p:spPr>
        <p:txBody>
          <a:bodyPr wrap="square" rtlCol="0">
            <a:spAutoFit/>
          </a:bodyPr>
          <a:lstStyle/>
          <a:p>
            <a:r>
              <a:rPr lang="en-GB" sz="2400" dirty="0" smtClean="0">
                <a:latin typeface="Bookman Old Style" pitchFamily="18" charset="0"/>
              </a:rPr>
              <a:t>Now that we’ve computed it, the GNH can be unpacked in different ways, to tell different stories. </a:t>
            </a:r>
          </a:p>
          <a:p>
            <a:endParaRPr lang="en-GB" sz="2400" dirty="0" smtClean="0">
              <a:latin typeface="Bookman Old Style" pitchFamily="18" charset="0"/>
            </a:endParaRPr>
          </a:p>
          <a:p>
            <a:r>
              <a:rPr lang="en-GB" sz="2400" dirty="0" smtClean="0">
                <a:latin typeface="Bookman Old Style" pitchFamily="18" charset="0"/>
              </a:rPr>
              <a:t>The GNH Index can be decomposed by subgroups like </a:t>
            </a:r>
            <a:r>
              <a:rPr lang="en-GB" sz="2400" dirty="0" err="1" smtClean="0">
                <a:latin typeface="Bookman Old Style" pitchFamily="18" charset="0"/>
              </a:rPr>
              <a:t>Dzonkhags</a:t>
            </a:r>
            <a:r>
              <a:rPr lang="en-GB" sz="2400" dirty="0" smtClean="0">
                <a:latin typeface="Bookman Old Style" pitchFamily="18" charset="0"/>
              </a:rPr>
              <a:t>, age groups, gender, or some occupations.</a:t>
            </a:r>
          </a:p>
          <a:p>
            <a:endParaRPr lang="en-GB" sz="2400" dirty="0">
              <a:latin typeface="Bookman Old Style" pitchFamily="18" charset="0"/>
            </a:endParaRPr>
          </a:p>
          <a:p>
            <a:r>
              <a:rPr lang="en-GB" sz="2400" dirty="0" smtClean="0">
                <a:latin typeface="Bookman Old Style" pitchFamily="18" charset="0"/>
              </a:rPr>
              <a:t>It can also be analysed by each dimension &amp; indicator.</a:t>
            </a:r>
          </a:p>
          <a:p>
            <a:endParaRPr lang="en-GB" sz="2400" dirty="0">
              <a:latin typeface="Bookman Old Style" pitchFamily="18" charset="0"/>
            </a:endParaRPr>
          </a:p>
        </p:txBody>
      </p:sp>
      <p:pic>
        <p:nvPicPr>
          <p:cNvPr id="7" name="Picture 6"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8" name="Picture 7"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9" name="Picture 8"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0492902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prstClr val="white"/>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mc:AlternateContent xmlns:mc="http://schemas.openxmlformats.org/markup-compatibility/2006">
        <mc:Choice xmlns:a14="http://schemas.microsoft.com/office/drawing/2010/main" xmlns="" Requires="a14">
          <p:sp>
            <p:nvSpPr>
              <p:cNvPr id="9" name="Content Placeholder 2"/>
              <p:cNvSpPr txBox="1">
                <a:spLocks/>
              </p:cNvSpPr>
              <p:nvPr/>
            </p:nvSpPr>
            <p:spPr>
              <a:xfrm>
                <a:off x="228600" y="838200"/>
                <a:ext cx="8610600" cy="5486400"/>
              </a:xfrm>
              <a:prstGeom prst="rect">
                <a:avLst/>
              </a:prstGeom>
              <a:solidFill>
                <a:schemeClr val="tx1"/>
              </a:solidFill>
            </p:spPr>
            <p:txBody>
              <a:bodyPr vert="horz" lIns="91440" tIns="45720" rIns="91440" bIns="45720" rtlCol="0">
                <a:noAutofit/>
              </a:bodyPr>
              <a:lstStyle/>
              <a:p>
                <a:pPr>
                  <a:spcBef>
                    <a:spcPct val="20000"/>
                  </a:spcBef>
                  <a:buFont typeface="Arial" pitchFamily="34" charset="0"/>
                  <a:buNone/>
                  <a:defRPr/>
                </a:pPr>
                <a:r>
                  <a:rPr lang="en-GB" sz="4000" b="1" dirty="0">
                    <a:solidFill>
                      <a:srgbClr val="4F81BD">
                        <a:lumMod val="60000"/>
                        <a:lumOff val="40000"/>
                      </a:srgbClr>
                    </a:solidFill>
                    <a:latin typeface="Bookman Old Style" pitchFamily="18" charset="0"/>
                  </a:rPr>
                  <a:t>GNH Index: Formulae</a:t>
                </a:r>
              </a:p>
              <a:p>
                <a:pPr lvl="1">
                  <a:spcBef>
                    <a:spcPct val="20000"/>
                  </a:spcBef>
                  <a:buFont typeface="Arial" pitchFamily="34" charset="0"/>
                  <a:buNone/>
                  <a:defRPr/>
                </a:pPr>
                <a:r>
                  <a:rPr lang="en-GB" sz="2800" dirty="0">
                    <a:solidFill>
                      <a:srgbClr val="4F81BD">
                        <a:lumMod val="20000"/>
                        <a:lumOff val="80000"/>
                      </a:srgbClr>
                    </a:solidFill>
                    <a:latin typeface="Bookman Old Style" pitchFamily="18" charset="0"/>
                  </a:rPr>
                  <a:t>The GNH Index Formulae is: </a:t>
                </a:r>
              </a:p>
              <a:p>
                <a:pPr lvl="1">
                  <a:spcBef>
                    <a:spcPct val="20000"/>
                  </a:spcBef>
                  <a:defRPr/>
                </a:pPr>
                <a14:m>
                  <m:oMathPara xmlns:m="http://schemas.openxmlformats.org/officeDocument/2006/math">
                    <m:oMathParaPr>
                      <m:jc m:val="centerGroup"/>
                    </m:oMathParaPr>
                    <m:oMath xmlns:m="http://schemas.openxmlformats.org/officeDocument/2006/math">
                      <m:r>
                        <a:rPr lang="en-GB" sz="4400" b="1" i="1">
                          <a:solidFill>
                            <a:srgbClr val="FFC000"/>
                          </a:solidFill>
                          <a:latin typeface="Cambria Math"/>
                        </a:rPr>
                        <m:t>𝑮𝑵𝑯</m:t>
                      </m:r>
                      <m:r>
                        <a:rPr lang="en-GB" sz="4400" b="1" i="1">
                          <a:solidFill>
                            <a:srgbClr val="FFC000"/>
                          </a:solidFill>
                          <a:latin typeface="Cambria Math"/>
                        </a:rPr>
                        <m:t>=</m:t>
                      </m:r>
                      <m:r>
                        <a:rPr lang="en-GB" sz="4400" b="1" i="1">
                          <a:solidFill>
                            <a:srgbClr val="FFC000"/>
                          </a:solidFill>
                          <a:latin typeface="Cambria Math"/>
                        </a:rPr>
                        <m:t>𝟏</m:t>
                      </m:r>
                      <m:r>
                        <a:rPr lang="en-GB" sz="4400" b="1" i="1">
                          <a:solidFill>
                            <a:srgbClr val="FFC000"/>
                          </a:solidFill>
                          <a:latin typeface="Cambria Math"/>
                        </a:rPr>
                        <m:t>−</m:t>
                      </m:r>
                      <m:d>
                        <m:dPr>
                          <m:ctrlPr>
                            <a:rPr lang="en-GB" sz="4400" b="1" i="1">
                              <a:solidFill>
                                <a:srgbClr val="FFC000"/>
                              </a:solidFill>
                              <a:latin typeface="Cambria Math"/>
                            </a:rPr>
                          </m:ctrlPr>
                        </m:dPr>
                        <m:e>
                          <m:sSub>
                            <m:sSubPr>
                              <m:ctrlPr>
                                <a:rPr lang="en-GB" sz="4400" b="1" i="1">
                                  <a:solidFill>
                                    <a:srgbClr val="FFC000"/>
                                  </a:solidFill>
                                  <a:latin typeface="Cambria Math"/>
                                </a:rPr>
                              </m:ctrlPr>
                            </m:sSubPr>
                            <m:e>
                              <m:r>
                                <a:rPr lang="en-GB" sz="4400" b="1" i="1">
                                  <a:solidFill>
                                    <a:srgbClr val="FFC000"/>
                                  </a:solidFill>
                                  <a:latin typeface="Cambria Math"/>
                                </a:rPr>
                                <m:t>𝑯</m:t>
                              </m:r>
                            </m:e>
                            <m:sub>
                              <m:r>
                                <a:rPr lang="en-GB" sz="4400" b="1" i="1">
                                  <a:solidFill>
                                    <a:srgbClr val="FFC000"/>
                                  </a:solidFill>
                                  <a:latin typeface="Cambria Math"/>
                                </a:rPr>
                                <m:t>𝒏</m:t>
                              </m:r>
                            </m:sub>
                          </m:sSub>
                          <m:r>
                            <a:rPr lang="en-GB" sz="4400" b="1" i="1">
                              <a:solidFill>
                                <a:srgbClr val="FFC000"/>
                              </a:solidFill>
                              <a:latin typeface="Cambria Math"/>
                              <a:ea typeface="Cambria Math"/>
                            </a:rPr>
                            <m:t>×</m:t>
                          </m:r>
                          <m:sSub>
                            <m:sSubPr>
                              <m:ctrlPr>
                                <a:rPr lang="en-GB" sz="4400" b="1" i="1">
                                  <a:solidFill>
                                    <a:srgbClr val="FFC000"/>
                                  </a:solidFill>
                                  <a:latin typeface="Cambria Math"/>
                                </a:rPr>
                              </m:ctrlPr>
                            </m:sSubPr>
                            <m:e>
                              <m:r>
                                <a:rPr lang="en-GB" sz="4400" b="1" i="1">
                                  <a:solidFill>
                                    <a:srgbClr val="FFC000"/>
                                  </a:solidFill>
                                  <a:latin typeface="Cambria Math"/>
                                </a:rPr>
                                <m:t>𝑨</m:t>
                              </m:r>
                            </m:e>
                            <m:sub>
                              <m:r>
                                <a:rPr lang="en-GB" sz="4400" b="1" i="1">
                                  <a:solidFill>
                                    <a:srgbClr val="FFC000"/>
                                  </a:solidFill>
                                  <a:latin typeface="Cambria Math"/>
                                </a:rPr>
                                <m:t>𝒏</m:t>
                              </m:r>
                            </m:sub>
                          </m:sSub>
                        </m:e>
                      </m:d>
                    </m:oMath>
                  </m:oMathPara>
                </a14:m>
                <a:endParaRPr lang="en-GB" sz="3200" b="1" dirty="0">
                  <a:solidFill>
                    <a:srgbClr val="4F81BD">
                      <a:lumMod val="20000"/>
                      <a:lumOff val="80000"/>
                    </a:srgbClr>
                  </a:solidFill>
                  <a:latin typeface="Bookman Old Style" pitchFamily="18" charset="0"/>
                </a:endParaRPr>
              </a:p>
              <a:p>
                <a:pPr lvl="1">
                  <a:spcBef>
                    <a:spcPct val="20000"/>
                  </a:spcBef>
                  <a:buFont typeface="Arial" pitchFamily="34" charset="0"/>
                  <a:buNone/>
                  <a:defRPr/>
                </a:pPr>
                <a:endParaRPr lang="en-GB" sz="3200" b="1" dirty="0">
                  <a:solidFill>
                    <a:srgbClr val="4F81BD">
                      <a:lumMod val="20000"/>
                      <a:lumOff val="80000"/>
                    </a:srgbClr>
                  </a:solidFill>
                  <a:latin typeface="Bookman Old Style" pitchFamily="18" charset="0"/>
                </a:endParaRPr>
              </a:p>
              <a:p>
                <a:pPr lvl="1">
                  <a:spcBef>
                    <a:spcPct val="20000"/>
                  </a:spcBef>
                  <a:buFont typeface="Arial" pitchFamily="34" charset="0"/>
                  <a:buNone/>
                  <a:defRPr/>
                </a:pPr>
                <a:r>
                  <a:rPr lang="en-GB" sz="3200" b="1" dirty="0">
                    <a:solidFill>
                      <a:srgbClr val="4F81BD">
                        <a:lumMod val="20000"/>
                        <a:lumOff val="80000"/>
                      </a:srgbClr>
                    </a:solidFill>
                    <a:latin typeface="Bookman Old Style" pitchFamily="18" charset="0"/>
                  </a:rPr>
                  <a:t>So in Bhutan 2010, the </a:t>
                </a:r>
              </a:p>
              <a:p>
                <a:pPr lvl="1">
                  <a:spcBef>
                    <a:spcPct val="20000"/>
                  </a:spcBef>
                  <a:buFont typeface="Arial" pitchFamily="34" charset="0"/>
                  <a:buNone/>
                  <a:defRPr/>
                </a:pPr>
                <a:r>
                  <a:rPr lang="en-GB" sz="3200" b="1" dirty="0">
                    <a:solidFill>
                      <a:srgbClr val="4F81BD">
                        <a:lumMod val="20000"/>
                        <a:lumOff val="80000"/>
                      </a:srgbClr>
                    </a:solidFill>
                    <a:latin typeface="Bookman Old Style" pitchFamily="18" charset="0"/>
                  </a:rPr>
                  <a:t>Real GNH Index is</a:t>
                </a:r>
              </a:p>
              <a:p>
                <a:pPr lvl="1">
                  <a:spcBef>
                    <a:spcPct val="20000"/>
                  </a:spcBef>
                  <a:buFont typeface="Arial" pitchFamily="34" charset="0"/>
                  <a:buNone/>
                  <a:defRPr/>
                </a:pPr>
                <a:r>
                  <a:rPr lang="en-GB" sz="4400" b="1" i="1" dirty="0">
                    <a:solidFill>
                      <a:srgbClr val="FFFF00"/>
                    </a:solidFill>
                    <a:latin typeface="Cambria Math" pitchFamily="18" charset="0"/>
                    <a:ea typeface="Cambria Math" pitchFamily="18" charset="0"/>
                  </a:rPr>
                  <a:t>GNH = 1-(.591 x .434)  </a:t>
                </a:r>
              </a:p>
              <a:p>
                <a:pPr lvl="1">
                  <a:spcBef>
                    <a:spcPct val="20000"/>
                  </a:spcBef>
                  <a:buFont typeface="Arial" pitchFamily="34" charset="0"/>
                  <a:buNone/>
                  <a:defRPr/>
                </a:pPr>
                <a:r>
                  <a:rPr lang="en-GB" sz="4400" b="1" i="1" dirty="0">
                    <a:solidFill>
                      <a:srgbClr val="FFFF00"/>
                    </a:solidFill>
                    <a:latin typeface="Cambria Math" pitchFamily="18" charset="0"/>
                    <a:ea typeface="Cambria Math" pitchFamily="18" charset="0"/>
                  </a:rPr>
                  <a:t>                = </a:t>
                </a:r>
                <a:r>
                  <a:rPr lang="en-GB" sz="4400" b="1" i="1" u="sng" dirty="0">
                    <a:solidFill>
                      <a:srgbClr val="FFFF00"/>
                    </a:solidFill>
                    <a:latin typeface="Cambria Math" pitchFamily="18" charset="0"/>
                    <a:ea typeface="Cambria Math" pitchFamily="18" charset="0"/>
                  </a:rPr>
                  <a:t>0.743</a:t>
                </a:r>
              </a:p>
            </p:txBody>
          </p:sp>
        </mc:Choice>
        <mc:Fallback>
          <p:sp>
            <p:nvSpPr>
              <p:cNvPr id="9" name="Content Placeholder 2"/>
              <p:cNvSpPr txBox="1">
                <a:spLocks noRot="1" noChangeAspect="1" noMove="1" noResize="1" noEditPoints="1" noAdjustHandles="1" noChangeArrowheads="1" noChangeShapeType="1" noTextEdit="1"/>
              </p:cNvSpPr>
              <p:nvPr/>
            </p:nvSpPr>
            <p:spPr>
              <a:xfrm>
                <a:off x="228600" y="838200"/>
                <a:ext cx="8610600" cy="5486400"/>
              </a:xfrm>
              <a:prstGeom prst="rect">
                <a:avLst/>
              </a:prstGeom>
              <a:blipFill rotWithShape="1">
                <a:blip r:embed="rId3"/>
                <a:stretch>
                  <a:fillRect l="-2550" t="-2000" b="-889"/>
                </a:stretch>
              </a:blipFill>
            </p:spPr>
            <p:txBody>
              <a:bodyPr/>
              <a:lstStyle/>
              <a:p>
                <a:r>
                  <a:rPr lang="en-GB">
                    <a:noFill/>
                  </a:rPr>
                  <a:t> </a:t>
                </a:r>
              </a:p>
            </p:txBody>
          </p:sp>
        </mc:Fallback>
      </mc:AlternateContent>
      <p:pic>
        <p:nvPicPr>
          <p:cNvPr id="8" name="Picture 7"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7547992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6600"/>
                </a:solidFill>
                <a:effectLst/>
                <a:uLnTx/>
                <a:uFillTx/>
                <a:latin typeface="Bookman Old Style" pitchFamily="18" charset="0"/>
                <a:ea typeface="+mn-ea"/>
                <a:cs typeface="+mn-cs"/>
              </a:rPr>
              <a:t>Hence, GNH Index is used:</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1" i="0" u="sng" strike="noStrike" kern="1200" cap="none" spc="0" normalizeH="0" baseline="0" noProof="0" dirty="0" smtClean="0">
              <a:ln>
                <a:noFill/>
              </a:ln>
              <a:solidFill>
                <a:schemeClr val="accent4">
                  <a:lumMod val="60000"/>
                  <a:lumOff val="4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1" i="0" u="sng" strike="noStrike" kern="1200" cap="none" spc="0" normalizeH="0" baseline="0" noProof="0" dirty="0" smtClean="0">
                <a:ln>
                  <a:noFill/>
                </a:ln>
                <a:solidFill>
                  <a:srgbClr val="FFC000"/>
                </a:solidFill>
                <a:effectLst/>
                <a:uLnTx/>
                <a:uFillTx/>
                <a:latin typeface="Bookman Old Style" pitchFamily="18" charset="0"/>
                <a:ea typeface="+mn-ea"/>
                <a:cs typeface="+mn-cs"/>
              </a:rPr>
              <a:t>To Understand Happiness:  </a:t>
            </a:r>
            <a:endParaRPr kumimoji="0" lang="en-GB" sz="3200" i="0" u="sng" strike="noStrike" kern="1200" cap="none" spc="0" normalizeH="0" baseline="0" noProof="0" dirty="0" smtClean="0">
              <a:ln>
                <a:noFill/>
              </a:ln>
              <a:solidFill>
                <a:srgbClr val="FFC000"/>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b="1" dirty="0" smtClean="0">
                <a:solidFill>
                  <a:srgbClr val="FFC000"/>
                </a:solidFill>
                <a:latin typeface="Bookman Old Style" pitchFamily="18" charset="0"/>
              </a:rPr>
              <a:t>How many people are happy?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b="1" dirty="0" smtClean="0">
                <a:solidFill>
                  <a:srgbClr val="FFC000"/>
                </a:solidFill>
                <a:latin typeface="Bookman Old Style" pitchFamily="18" charset="0"/>
              </a:rPr>
              <a:t>How are they happy? </a:t>
            </a:r>
            <a:br>
              <a:rPr lang="en-GB" sz="3200" b="1" dirty="0" smtClean="0">
                <a:solidFill>
                  <a:srgbClr val="FFC000"/>
                </a:solidFill>
                <a:latin typeface="Bookman Old Style" pitchFamily="18" charset="0"/>
              </a:rPr>
            </a:br>
            <a:endParaRPr kumimoji="0" lang="en-GB" sz="3200" b="1" i="0" u="none" strike="noStrike" kern="1200" cap="none" spc="0" normalizeH="0" baseline="0" noProof="0" dirty="0" smtClean="0">
              <a:ln>
                <a:noFill/>
              </a:ln>
              <a:solidFill>
                <a:schemeClr val="accent4">
                  <a:lumMod val="60000"/>
                  <a:lumOff val="40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1" i="0" u="sng" strike="noStrike" kern="1200" cap="none" spc="0" normalizeH="0" baseline="0" noProof="0" dirty="0" smtClean="0">
                <a:ln>
                  <a:noFill/>
                </a:ln>
                <a:solidFill>
                  <a:schemeClr val="accent5">
                    <a:lumMod val="75000"/>
                  </a:schemeClr>
                </a:solidFill>
                <a:effectLst/>
                <a:uLnTx/>
                <a:uFillTx/>
                <a:latin typeface="Bookman Old Style" pitchFamily="18" charset="0"/>
                <a:ea typeface="+mn-ea"/>
                <a:cs typeface="+mn-cs"/>
              </a:rPr>
              <a:t>To Increase Happiness</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3200" b="1" dirty="0" smtClean="0">
                <a:solidFill>
                  <a:schemeClr val="accent5">
                    <a:lumMod val="75000"/>
                  </a:schemeClr>
                </a:solidFill>
                <a:latin typeface="Bookman Old Style" pitchFamily="18" charset="0"/>
              </a:rPr>
              <a:t>Who is not yet happy?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1" i="0" u="none" strike="noStrike" kern="1200" cap="none" spc="0" normalizeH="0" baseline="0" noProof="0" dirty="0" smtClean="0">
                <a:ln>
                  <a:noFill/>
                </a:ln>
                <a:solidFill>
                  <a:schemeClr val="accent5">
                    <a:lumMod val="75000"/>
                  </a:schemeClr>
                </a:solidFill>
                <a:effectLst/>
                <a:uLnTx/>
                <a:uFillTx/>
                <a:latin typeface="Bookman Old Style" pitchFamily="18" charset="0"/>
                <a:ea typeface="+mn-ea"/>
                <a:cs typeface="+mn-cs"/>
              </a:rPr>
              <a:t>What do they lack?</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800" b="0" i="0" u="none" strike="noStrike" kern="1200" cap="none" spc="0" normalizeH="0" baseline="0" noProof="0" dirty="0">
              <a:ln>
                <a:noFill/>
              </a:ln>
              <a:solidFill>
                <a:schemeClr val="accent5">
                  <a:lumMod val="20000"/>
                  <a:lumOff val="80000"/>
                </a:schemeClr>
              </a:solidFill>
              <a:effectLst/>
              <a:uLnTx/>
              <a:uFillTx/>
              <a:latin typeface="Bookman Old Style" pitchFamily="18" charset="0"/>
              <a:ea typeface="+mn-ea"/>
              <a:cs typeface="+mn-cs"/>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1038233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prstClr val="white"/>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228600" y="838200"/>
            <a:ext cx="8610600" cy="5486400"/>
          </a:xfrm>
          <a:prstGeom prst="rect">
            <a:avLst/>
          </a:prstGeom>
          <a:noFill/>
        </p:spPr>
        <p:txBody>
          <a:bodyPr vert="horz" lIns="91440" tIns="45720" rIns="91440" bIns="45720" rtlCol="0">
            <a:noAutofit/>
          </a:bodyPr>
          <a:lstStyle/>
          <a:p>
            <a:pPr>
              <a:spcBef>
                <a:spcPct val="20000"/>
              </a:spcBef>
              <a:buFont typeface="Arial" pitchFamily="34" charset="0"/>
              <a:buNone/>
              <a:defRPr/>
            </a:pPr>
            <a:r>
              <a:rPr lang="en-GB" sz="4000" b="1" dirty="0" smtClean="0">
                <a:solidFill>
                  <a:schemeClr val="accent6">
                    <a:lumMod val="50000"/>
                  </a:schemeClr>
                </a:solidFill>
                <a:latin typeface="Bookman Old Style" pitchFamily="18" charset="0"/>
              </a:rPr>
              <a:t>How do we increase GNH?</a:t>
            </a:r>
            <a:endParaRPr lang="en-GB" sz="4000" b="1" dirty="0">
              <a:solidFill>
                <a:schemeClr val="accent6">
                  <a:lumMod val="50000"/>
                </a:schemeClr>
              </a:solidFill>
              <a:latin typeface="Bookman Old Style" pitchFamily="18" charset="0"/>
            </a:endParaRPr>
          </a:p>
          <a:p>
            <a:pPr marL="971550" lvl="1" indent="-514350">
              <a:spcBef>
                <a:spcPct val="20000"/>
              </a:spcBef>
              <a:buFont typeface="Arial" pitchFamily="34" charset="0"/>
              <a:buAutoNum type="arabicParenR"/>
              <a:defRPr/>
            </a:pPr>
            <a:r>
              <a:rPr lang="en-GB" sz="3200" b="1" i="1" dirty="0" smtClean="0">
                <a:solidFill>
                  <a:schemeClr val="accent6">
                    <a:lumMod val="75000"/>
                  </a:schemeClr>
                </a:solidFill>
                <a:latin typeface="Bookman Old Style" pitchFamily="18" charset="0"/>
              </a:rPr>
              <a:t>Increase the % of happy people </a:t>
            </a:r>
            <a:r>
              <a:rPr lang="en-GB" sz="3200" b="1" i="1" dirty="0" smtClean="0">
                <a:solidFill>
                  <a:schemeClr val="accent1">
                    <a:lumMod val="75000"/>
                  </a:schemeClr>
                </a:solidFill>
                <a:latin typeface="Bookman Old Style" pitchFamily="18" charset="0"/>
              </a:rPr>
              <a:t>(</a:t>
            </a:r>
            <a:r>
              <a:rPr lang="en-GB" sz="3200" b="1" i="1" dirty="0">
                <a:solidFill>
                  <a:schemeClr val="accent1">
                    <a:lumMod val="75000"/>
                  </a:schemeClr>
                </a:solidFill>
                <a:latin typeface="Bookman Old Style" pitchFamily="18" charset="0"/>
              </a:rPr>
              <a:t>Reduce the % of </a:t>
            </a:r>
            <a:r>
              <a:rPr lang="en-GB" sz="3200" b="1" i="1" dirty="0" smtClean="0">
                <a:solidFill>
                  <a:schemeClr val="accent1">
                    <a:lumMod val="75000"/>
                  </a:schemeClr>
                </a:solidFill>
                <a:latin typeface="Bookman Old Style" pitchFamily="18" charset="0"/>
              </a:rPr>
              <a:t>unhappy)</a:t>
            </a:r>
            <a:r>
              <a:rPr lang="en-GB" sz="3200" b="1" i="1" dirty="0" smtClean="0">
                <a:solidFill>
                  <a:schemeClr val="accent1">
                    <a:lumMod val="60000"/>
                    <a:lumOff val="40000"/>
                  </a:schemeClr>
                </a:solidFill>
                <a:latin typeface="Bookman Old Style" pitchFamily="18" charset="0"/>
              </a:rPr>
              <a:t/>
            </a:r>
            <a:br>
              <a:rPr lang="en-GB" sz="3200" b="1" i="1" dirty="0" smtClean="0">
                <a:solidFill>
                  <a:schemeClr val="accent1">
                    <a:lumMod val="60000"/>
                    <a:lumOff val="40000"/>
                  </a:schemeClr>
                </a:solidFill>
                <a:latin typeface="Bookman Old Style" pitchFamily="18" charset="0"/>
              </a:rPr>
            </a:br>
            <a:endParaRPr lang="en-GB" sz="3200" b="1" i="1" dirty="0" smtClean="0">
              <a:solidFill>
                <a:schemeClr val="accent1">
                  <a:lumMod val="60000"/>
                  <a:lumOff val="40000"/>
                </a:schemeClr>
              </a:solidFill>
              <a:latin typeface="Bookman Old Style" pitchFamily="18" charset="0"/>
            </a:endParaRPr>
          </a:p>
          <a:p>
            <a:pPr lvl="1">
              <a:spcBef>
                <a:spcPct val="20000"/>
              </a:spcBef>
              <a:defRPr/>
            </a:pPr>
            <a:r>
              <a:rPr lang="en-GB" sz="3200" b="1" i="1" dirty="0">
                <a:solidFill>
                  <a:srgbClr val="FFFF00"/>
                </a:solidFill>
                <a:latin typeface="Bookman Old Style" pitchFamily="18" charset="0"/>
              </a:rPr>
              <a:t>	</a:t>
            </a:r>
            <a:r>
              <a:rPr lang="en-GB" sz="3200" b="1" i="1" dirty="0" smtClean="0">
                <a:solidFill>
                  <a:srgbClr val="FFFF00"/>
                </a:solidFill>
                <a:latin typeface="Bookman Old Style" pitchFamily="18" charset="0"/>
              </a:rPr>
              <a:t>	</a:t>
            </a:r>
            <a:r>
              <a:rPr lang="en-GB" sz="3200" b="1" i="1" dirty="0" smtClean="0">
                <a:solidFill>
                  <a:schemeClr val="accent6">
                    <a:lumMod val="50000"/>
                  </a:schemeClr>
                </a:solidFill>
                <a:latin typeface="Bookman Old Style" pitchFamily="18" charset="0"/>
              </a:rPr>
              <a:t>	OR</a:t>
            </a:r>
          </a:p>
          <a:p>
            <a:pPr marL="971550" lvl="1" indent="-514350">
              <a:spcBef>
                <a:spcPct val="20000"/>
              </a:spcBef>
              <a:buFont typeface="+mj-lt"/>
              <a:buAutoNum type="arabicParenR" startAt="2"/>
              <a:defRPr/>
            </a:pPr>
            <a:r>
              <a:rPr lang="en-GB" sz="3200" b="1" i="1" dirty="0" smtClean="0">
                <a:solidFill>
                  <a:schemeClr val="accent6">
                    <a:lumMod val="75000"/>
                  </a:schemeClr>
                </a:solidFill>
                <a:latin typeface="Bookman Old Style" pitchFamily="18" charset="0"/>
              </a:rPr>
              <a:t>Increase the % of domains in which not-yet-happy people enjoy sufficiency. </a:t>
            </a:r>
            <a:r>
              <a:rPr lang="en-GB" sz="3200" b="1" i="1" dirty="0" smtClean="0">
                <a:solidFill>
                  <a:schemeClr val="accent1">
                    <a:lumMod val="75000"/>
                  </a:schemeClr>
                </a:solidFill>
                <a:latin typeface="Bookman Old Style" pitchFamily="18" charset="0"/>
              </a:rPr>
              <a:t>(Reduce the insufficiencies of the unhappy). </a:t>
            </a: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32833776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9" name="Content Placeholder 2"/>
          <p:cNvSpPr txBox="1">
            <a:spLocks/>
          </p:cNvSpPr>
          <p:nvPr/>
        </p:nvSpPr>
        <p:spPr>
          <a:xfrm>
            <a:off x="228600" y="838200"/>
            <a:ext cx="8610600" cy="5486400"/>
          </a:xfrm>
          <a:prstGeom prst="rect">
            <a:avLst/>
          </a:prstGeom>
          <a:no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6600"/>
                </a:solidFill>
                <a:effectLst/>
                <a:uLnTx/>
                <a:uFillTx/>
                <a:latin typeface="Bookman Old Style" pitchFamily="18" charset="0"/>
                <a:ea typeface="+mn-ea"/>
                <a:cs typeface="+mn-cs"/>
              </a:rPr>
              <a:t>  </a:t>
            </a:r>
            <a:r>
              <a:rPr kumimoji="0" lang="en-GB" sz="4000" b="1" i="0" u="none" strike="noStrike" kern="1200" cap="none" spc="0" normalizeH="0" baseline="0" noProof="0" dirty="0" smtClean="0">
                <a:ln>
                  <a:noFill/>
                </a:ln>
                <a:solidFill>
                  <a:schemeClr val="accent1">
                    <a:lumMod val="75000"/>
                  </a:schemeClr>
                </a:solidFill>
                <a:effectLst/>
                <a:uLnTx/>
                <a:uFillTx/>
                <a:latin typeface="Bookman Old Style" pitchFamily="18" charset="0"/>
                <a:ea typeface="+mn-ea"/>
                <a:cs typeface="+mn-cs"/>
              </a:rPr>
              <a:t>GNH Index: Incentives</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tx2">
                    <a:lumMod val="75000"/>
                  </a:schemeClr>
                </a:solidFill>
                <a:latin typeface="Bookman Old Style" pitchFamily="18" charset="0"/>
              </a:rPr>
              <a:t>The 2010 GNH Index, like the 2008 Index, is based on the Alkire &amp; Foster methodology. </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800" b="0" i="0" u="none" strike="noStrike" kern="1200" cap="none" spc="0" normalizeH="0" baseline="0" noProof="0" dirty="0">
              <a:ln>
                <a:noFill/>
              </a:ln>
              <a:solidFill>
                <a:schemeClr val="tx2">
                  <a:lumMod val="75000"/>
                </a:schemeClr>
              </a:solidFill>
              <a:effectLst/>
              <a:uLnTx/>
              <a:uFillTx/>
              <a:latin typeface="Bookman Old Style" pitchFamily="18" charset="0"/>
              <a:ea typeface="+mn-ea"/>
              <a:cs typeface="+mn-cs"/>
            </a:endParaRP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tx2">
                    <a:lumMod val="75000"/>
                  </a:schemeClr>
                </a:solidFill>
                <a:latin typeface="Bookman Old Style" pitchFamily="18" charset="0"/>
              </a:rPr>
              <a:t>It provides an incentive </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a:solidFill>
                  <a:schemeClr val="tx2">
                    <a:lumMod val="75000"/>
                  </a:schemeClr>
                </a:solidFill>
                <a:latin typeface="Bookman Old Style" pitchFamily="18" charset="0"/>
              </a:rPr>
              <a:t>	</a:t>
            </a:r>
            <a:r>
              <a:rPr lang="en-GB" sz="2800" dirty="0" smtClean="0">
                <a:solidFill>
                  <a:schemeClr val="tx2">
                    <a:lumMod val="75000"/>
                  </a:schemeClr>
                </a:solidFill>
                <a:latin typeface="Bookman Old Style" pitchFamily="18" charset="0"/>
              </a:rPr>
              <a:t>~to </a:t>
            </a:r>
            <a:r>
              <a:rPr lang="en-GB" sz="2800" b="1" dirty="0" smtClean="0">
                <a:solidFill>
                  <a:schemeClr val="tx2">
                    <a:lumMod val="75000"/>
                  </a:schemeClr>
                </a:solidFill>
                <a:latin typeface="Bookman Old Style" pitchFamily="18" charset="0"/>
              </a:rPr>
              <a:t>sustain</a:t>
            </a:r>
            <a:r>
              <a:rPr lang="en-GB" sz="2800" dirty="0" smtClean="0">
                <a:solidFill>
                  <a:schemeClr val="tx2">
                    <a:lumMod val="75000"/>
                  </a:schemeClr>
                </a:solidFill>
                <a:latin typeface="Bookman Old Style" pitchFamily="18" charset="0"/>
              </a:rPr>
              <a:t> GNH among the </a:t>
            </a:r>
            <a:r>
              <a:rPr lang="en-GB" sz="2800" b="1" dirty="0" smtClean="0">
                <a:solidFill>
                  <a:schemeClr val="tx2">
                    <a:lumMod val="75000"/>
                  </a:schemeClr>
                </a:solidFill>
                <a:latin typeface="Bookman Old Style" pitchFamily="18" charset="0"/>
              </a:rPr>
              <a:t>happy</a:t>
            </a:r>
            <a:r>
              <a:rPr lang="en-GB" sz="2800" dirty="0" smtClean="0">
                <a:solidFill>
                  <a:schemeClr val="tx2">
                    <a:lumMod val="75000"/>
                  </a:schemeClr>
                </a:solidFill>
                <a:latin typeface="Bookman Old Style" pitchFamily="18" charset="0"/>
              </a:rPr>
              <a:t> and </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a:solidFill>
                  <a:schemeClr val="tx2">
                    <a:lumMod val="75000"/>
                  </a:schemeClr>
                </a:solidFill>
                <a:latin typeface="Bookman Old Style" pitchFamily="18" charset="0"/>
              </a:rPr>
              <a:t>	</a:t>
            </a:r>
            <a:r>
              <a:rPr lang="en-GB" sz="2800" dirty="0" smtClean="0">
                <a:solidFill>
                  <a:schemeClr val="tx2">
                    <a:lumMod val="75000"/>
                  </a:schemeClr>
                </a:solidFill>
                <a:latin typeface="Bookman Old Style" pitchFamily="18" charset="0"/>
              </a:rPr>
              <a:t>~to </a:t>
            </a:r>
            <a:r>
              <a:rPr lang="en-GB" sz="2800" b="1" dirty="0" smtClean="0">
                <a:solidFill>
                  <a:schemeClr val="tx2">
                    <a:lumMod val="75000"/>
                  </a:schemeClr>
                </a:solidFill>
                <a:latin typeface="Bookman Old Style" pitchFamily="18" charset="0"/>
              </a:rPr>
              <a:t>care</a:t>
            </a:r>
            <a:r>
              <a:rPr lang="en-GB" sz="2800" dirty="0" smtClean="0">
                <a:solidFill>
                  <a:schemeClr val="tx2">
                    <a:lumMod val="75000"/>
                  </a:schemeClr>
                </a:solidFill>
                <a:latin typeface="Bookman Old Style" pitchFamily="18" charset="0"/>
              </a:rPr>
              <a:t> for those who are </a:t>
            </a:r>
            <a:r>
              <a:rPr lang="en-GB" sz="2800" b="1" dirty="0" smtClean="0">
                <a:solidFill>
                  <a:schemeClr val="tx2">
                    <a:lumMod val="75000"/>
                  </a:schemeClr>
                </a:solidFill>
                <a:latin typeface="Bookman Old Style" pitchFamily="18" charset="0"/>
              </a:rPr>
              <a:t>not-yet-happy</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tx2">
                    <a:lumMod val="75000"/>
                  </a:schemeClr>
                </a:solidFill>
                <a:latin typeface="Bookman Old Style" pitchFamily="18" charset="0"/>
              </a:rPr>
              <a:t>		… so they enjoy sufficiency in more 				domains </a:t>
            </a:r>
          </a:p>
          <a:p>
            <a:pPr marL="457200" marR="0" lvl="1" indent="0" defTabSz="914400" rtl="0" eaLnBrk="1" fontAlgn="auto" latinLnBrk="0" hangingPunct="1">
              <a:lnSpc>
                <a:spcPct val="100000"/>
              </a:lnSpc>
              <a:spcBef>
                <a:spcPct val="20000"/>
              </a:spcBef>
              <a:spcAft>
                <a:spcPts val="0"/>
              </a:spcAft>
              <a:buClrTx/>
              <a:buSzTx/>
              <a:buFont typeface="Arial" pitchFamily="34" charset="0"/>
              <a:buNone/>
              <a:tabLst/>
              <a:defRPr/>
            </a:pPr>
            <a:r>
              <a:rPr lang="en-GB" sz="2800" dirty="0" smtClean="0">
                <a:solidFill>
                  <a:schemeClr val="tx2">
                    <a:lumMod val="75000"/>
                  </a:schemeClr>
                </a:solidFill>
                <a:latin typeface="Bookman Old Style" pitchFamily="18" charset="0"/>
              </a:rPr>
              <a:t>		… and so they become happy. </a:t>
            </a:r>
            <a:endParaRPr kumimoji="0" lang="en-GB" sz="2800" b="0" i="0" u="none" strike="noStrike" kern="1200" cap="none" spc="0" normalizeH="0" baseline="0" noProof="0" dirty="0" smtClean="0">
              <a:ln>
                <a:noFill/>
              </a:ln>
              <a:solidFill>
                <a:schemeClr val="tx2">
                  <a:lumMod val="75000"/>
                </a:schemeClr>
              </a:solidFill>
              <a:effectLst/>
              <a:uLnTx/>
              <a:uFillTx/>
              <a:latin typeface="Bookman Old Style" pitchFamily="18" charset="0"/>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800" b="0" i="0" u="none" strike="noStrike" kern="1200" cap="none" spc="0" normalizeH="0" baseline="0" noProof="0" dirty="0">
              <a:ln>
                <a:noFill/>
              </a:ln>
              <a:solidFill>
                <a:schemeClr val="accent5">
                  <a:lumMod val="20000"/>
                  <a:lumOff val="80000"/>
                </a:schemeClr>
              </a:solidFill>
              <a:effectLst/>
              <a:uLnTx/>
              <a:uFillTx/>
              <a:latin typeface="Bookman Old Style" pitchFamily="18" charset="0"/>
              <a:ea typeface="+mn-ea"/>
              <a:cs typeface="+mn-cs"/>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10" name="Picture 9"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62426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48131"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48137"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48138" name="Picture 32" descr="cbs_sun_black"/>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48139"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sp>
        <p:nvSpPr>
          <p:cNvPr id="10" name="Content Placeholder 2"/>
          <p:cNvSpPr txBox="1">
            <a:spLocks/>
          </p:cNvSpPr>
          <p:nvPr/>
        </p:nvSpPr>
        <p:spPr>
          <a:xfrm>
            <a:off x="228600" y="838200"/>
            <a:ext cx="8610600" cy="5486400"/>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4000" b="1" i="0" u="none" strike="noStrike" kern="1200" cap="none" spc="0" normalizeH="0" baseline="0" noProof="0" dirty="0" smtClean="0">
                <a:ln>
                  <a:noFill/>
                </a:ln>
                <a:solidFill>
                  <a:srgbClr val="FFC000"/>
                </a:solidFill>
                <a:effectLst/>
                <a:uLnTx/>
                <a:uFillTx/>
                <a:latin typeface="Bookman Old Style" pitchFamily="18" charset="0"/>
                <a:ea typeface="+mn-ea"/>
                <a:cs typeface="+mn-cs"/>
              </a:rPr>
              <a:t>Part I:</a:t>
            </a:r>
            <a:endParaRPr lang="en-GB" sz="2800" b="1" dirty="0" smtClean="0">
              <a:solidFill>
                <a:srgbClr val="FF0000"/>
              </a:solidFill>
              <a:latin typeface="Bookman Old Style" pitchFamily="18" charset="0"/>
            </a:endParaRP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concept</a:t>
            </a:r>
          </a:p>
          <a:p>
            <a:pPr marL="514350" lvl="0" indent="-514350">
              <a:spcBef>
                <a:spcPct val="20000"/>
              </a:spcBef>
              <a:buAutoNum type="arabicPeriod"/>
              <a:defRPr/>
            </a:pPr>
            <a:r>
              <a:rPr lang="en-GB" sz="3200" b="1" dirty="0" smtClean="0">
                <a:solidFill>
                  <a:schemeClr val="accent6">
                    <a:lumMod val="50000"/>
                  </a:schemeClr>
                </a:solidFill>
                <a:latin typeface="Bookman Old Style" pitchFamily="18" charset="0"/>
              </a:rPr>
              <a:t>GNH domains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survey</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33 indicators</a:t>
            </a:r>
          </a:p>
          <a:p>
            <a:pPr marL="514350" indent="-514350">
              <a:spcBef>
                <a:spcPct val="20000"/>
              </a:spcBef>
              <a:buFontTx/>
              <a:buAutoNum type="arabicPeriod"/>
              <a:defRPr/>
            </a:pPr>
            <a:r>
              <a:rPr lang="en-GB" sz="3200" b="1" dirty="0">
                <a:solidFill>
                  <a:schemeClr val="accent6">
                    <a:lumMod val="60000"/>
                    <a:lumOff val="40000"/>
                  </a:schemeClr>
                </a:solidFill>
                <a:latin typeface="Bookman Old Style" pitchFamily="18" charset="0"/>
              </a:rPr>
              <a:t>Weighting</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thresholds-sufficiency &amp; happiness</a:t>
            </a:r>
          </a:p>
          <a:p>
            <a:pPr marL="514350" lvl="0" indent="-514350">
              <a:spcBef>
                <a:spcPct val="20000"/>
              </a:spcBef>
              <a:buAutoNum type="arabicPeriod"/>
              <a:defRPr/>
            </a:pPr>
            <a:r>
              <a:rPr lang="en-GB" sz="3200" b="1" dirty="0" smtClean="0">
                <a:solidFill>
                  <a:schemeClr val="accent6">
                    <a:lumMod val="60000"/>
                    <a:lumOff val="40000"/>
                  </a:schemeClr>
                </a:solidFill>
                <a:latin typeface="Bookman Old Style" pitchFamily="18" charset="0"/>
              </a:rPr>
              <a:t>GNH Index methodology</a:t>
            </a:r>
          </a:p>
          <a:p>
            <a:pPr marL="514350" lvl="0" indent="-514350">
              <a:spcBef>
                <a:spcPct val="20000"/>
              </a:spcBef>
              <a:buAutoNum type="arabicPeriod"/>
              <a:defRPr/>
            </a:pPr>
            <a:endParaRPr lang="en-GB" sz="2800" b="1" dirty="0" smtClean="0">
              <a:solidFill>
                <a:srgbClr val="FF0000"/>
              </a:solidFill>
              <a:latin typeface="Bookman Old Style" pitchFamily="18" charset="0"/>
            </a:endParaRPr>
          </a:p>
          <a:p>
            <a:pPr marL="514350" lvl="0" indent="-514350">
              <a:spcBef>
                <a:spcPct val="20000"/>
              </a:spcBef>
              <a:buAutoNum type="arabicPeriod"/>
              <a:defRPr/>
            </a:pPr>
            <a:endParaRPr lang="en-GB" sz="3200" b="1" dirty="0" smtClean="0">
              <a:solidFill>
                <a:srgbClr val="FF0000"/>
              </a:solidFill>
              <a:latin typeface="Bookman Old Style" pitchFamily="18" charset="0"/>
            </a:endParaRPr>
          </a:p>
          <a:p>
            <a:pPr marL="514350" lvl="0" indent="-514350">
              <a:spcBef>
                <a:spcPct val="20000"/>
              </a:spcBef>
              <a:buAutoNum type="arabicPeriod"/>
              <a:defRPr/>
            </a:pPr>
            <a:endParaRPr lang="en-GB" sz="2800" b="1" dirty="0">
              <a:solidFill>
                <a:srgbClr val="FF0000"/>
              </a:solidFill>
              <a:latin typeface="Bookman Old Style" pitchFamily="18" charset="0"/>
            </a:endParaRPr>
          </a:p>
          <a:p>
            <a:pPr marR="0" lvl="1" defTabSz="914400" rtl="0" eaLnBrk="1" fontAlgn="auto" latinLnBrk="0" hangingPunct="1">
              <a:lnSpc>
                <a:spcPct val="100000"/>
              </a:lnSpc>
              <a:spcBef>
                <a:spcPct val="20000"/>
              </a:spcBef>
              <a:spcAft>
                <a:spcPts val="0"/>
              </a:spcAft>
              <a:buClrTx/>
              <a:buSzTx/>
              <a:tabLst/>
              <a:defRPr/>
            </a:pPr>
            <a:endParaRPr kumimoji="0" lang="en-GB" sz="2800" b="1" i="0" strike="noStrike" kern="1200" cap="none" spc="0" normalizeH="0" noProof="0" dirty="0" smtClean="0">
              <a:ln>
                <a:noFill/>
              </a:ln>
              <a:solidFill>
                <a:srgbClr val="FF0000"/>
              </a:solidFill>
              <a:effectLst/>
              <a:uLnTx/>
              <a:uFillTx/>
              <a:latin typeface="Bookman Old Style" pitchFamily="18" charset="0"/>
            </a:endParaRPr>
          </a:p>
        </p:txBody>
      </p:sp>
      <p:pic>
        <p:nvPicPr>
          <p:cNvPr id="8" name="Picture 7" descr="IDRC_logo.bmp"/>
          <p:cNvPicPr>
            <a:picLocks noChangeAspect="1"/>
          </p:cNvPicPr>
          <p:nvPr/>
        </p:nvPicPr>
        <p:blipFill>
          <a:blip r:embed="rId3" cstate="print"/>
          <a:stretch>
            <a:fillRect/>
          </a:stretch>
        </p:blipFill>
        <p:spPr>
          <a:xfrm>
            <a:off x="7789718" y="6553200"/>
            <a:ext cx="1049482" cy="304800"/>
          </a:xfrm>
          <a:prstGeom prst="rect">
            <a:avLst/>
          </a:prstGeom>
        </p:spPr>
      </p:pic>
      <p:pic>
        <p:nvPicPr>
          <p:cNvPr id="9" name="Picture 8" descr="Logo UNDP.jpg"/>
          <p:cNvPicPr>
            <a:picLocks noChangeAspect="1"/>
          </p:cNvPicPr>
          <p:nvPr/>
        </p:nvPicPr>
        <p:blipFill>
          <a:blip r:embed="rId4" cstate="print"/>
          <a:stretch>
            <a:fillRect/>
          </a:stretch>
        </p:blipFill>
        <p:spPr>
          <a:xfrm>
            <a:off x="8844760" y="6248401"/>
            <a:ext cx="299240" cy="609599"/>
          </a:xfrm>
          <a:prstGeom prst="rect">
            <a:avLst/>
          </a:prstGeom>
        </p:spPr>
      </p:pic>
      <p:pic>
        <p:nvPicPr>
          <p:cNvPr id="11" name="Picture 10" descr="rgobLogo.gif"/>
          <p:cNvPicPr>
            <a:picLocks noChangeAspect="1"/>
          </p:cNvPicPr>
          <p:nvPr/>
        </p:nvPicPr>
        <p:blipFill>
          <a:blip r:embed="rId5"/>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6663499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67890"/>
            <a:ext cx="9144000" cy="6322219"/>
          </a:xfrm>
          <a:prstGeom prst="rect">
            <a:avLst/>
          </a:prstGeom>
        </p:spPr>
      </p:pic>
      <p:sp>
        <p:nvSpPr>
          <p:cNvPr id="5" name="Rounded Rectangle 4"/>
          <p:cNvSpPr/>
          <p:nvPr/>
        </p:nvSpPr>
        <p:spPr>
          <a:xfrm>
            <a:off x="0" y="381000"/>
            <a:ext cx="8915400" cy="228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prstClr val="white"/>
                </a:solidFill>
                <a:latin typeface="Bookman Old Style" pitchFamily="18" charset="0"/>
              </a:rPr>
              <a:t>The 2010 Gross National Happiness Index : Part I</a:t>
            </a:r>
          </a:p>
        </p:txBody>
      </p:sp>
      <p:sp>
        <p:nvSpPr>
          <p:cNvPr id="6" name="TextBox 5"/>
          <p:cNvSpPr txBox="1"/>
          <p:nvPr/>
        </p:nvSpPr>
        <p:spPr>
          <a:xfrm>
            <a:off x="38100" y="5791200"/>
            <a:ext cx="9105900" cy="1107996"/>
          </a:xfrm>
          <a:prstGeom prst="rect">
            <a:avLst/>
          </a:prstGeom>
          <a:noFill/>
        </p:spPr>
        <p:txBody>
          <a:bodyPr wrap="square" rtlCol="0">
            <a:spAutoFit/>
          </a:bodyPr>
          <a:lstStyle/>
          <a:p>
            <a:pPr algn="ctr"/>
            <a:r>
              <a:rPr lang="en-US" sz="2400" b="1" dirty="0" smtClean="0">
                <a:solidFill>
                  <a:prstClr val="white"/>
                </a:solidFill>
                <a:latin typeface="Bookman Old Style" pitchFamily="18" charset="0"/>
              </a:rPr>
              <a:t>The </a:t>
            </a:r>
            <a:r>
              <a:rPr lang="en-US" sz="2400" b="1" dirty="0">
                <a:solidFill>
                  <a:prstClr val="white"/>
                </a:solidFill>
                <a:latin typeface="Bookman Old Style" pitchFamily="18" charset="0"/>
              </a:rPr>
              <a:t>Centre for Bhutan </a:t>
            </a:r>
            <a:r>
              <a:rPr lang="en-US" sz="2400" b="1" dirty="0" smtClean="0">
                <a:solidFill>
                  <a:prstClr val="white"/>
                </a:solidFill>
                <a:latin typeface="Bookman Old Style" pitchFamily="18" charset="0"/>
              </a:rPr>
              <a:t>Studies</a:t>
            </a:r>
          </a:p>
          <a:p>
            <a:pPr algn="ctr"/>
            <a:r>
              <a:rPr lang="en-US" sz="2400" b="1" dirty="0" smtClean="0">
                <a:solidFill>
                  <a:prstClr val="white"/>
                </a:solidFill>
                <a:latin typeface="Bookman Old Style" pitchFamily="18" charset="0"/>
              </a:rPr>
              <a:t>2011</a:t>
            </a:r>
            <a:r>
              <a:rPr lang="en-US" b="1" dirty="0">
                <a:solidFill>
                  <a:prstClr val="white"/>
                </a:solidFill>
                <a:latin typeface="Bookman Old Style" pitchFamily="18" charset="0"/>
              </a:rPr>
              <a:t/>
            </a:r>
            <a:br>
              <a:rPr lang="en-US" b="1" dirty="0">
                <a:solidFill>
                  <a:prstClr val="white"/>
                </a:solidFill>
                <a:latin typeface="Bookman Old Style" pitchFamily="18" charset="0"/>
              </a:rPr>
            </a:br>
            <a:endParaRPr lang="en-GB" dirty="0">
              <a:solidFill>
                <a:prstClr val="white"/>
              </a:solidFill>
            </a:endParaRPr>
          </a:p>
        </p:txBody>
      </p:sp>
      <p:pic>
        <p:nvPicPr>
          <p:cNvPr id="13"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828800" y="5867400"/>
            <a:ext cx="287338" cy="276225"/>
          </a:xfrm>
          <a:prstGeom prst="rect">
            <a:avLst/>
          </a:prstGeom>
          <a:noFill/>
          <a:ln w="9525">
            <a:noFill/>
            <a:miter lim="800000"/>
            <a:headEnd/>
            <a:tailEnd/>
          </a:ln>
        </p:spPr>
      </p:pic>
      <p:sp>
        <p:nvSpPr>
          <p:cNvPr id="7" name="Footer Placeholder 3"/>
          <p:cNvSpPr>
            <a:spLocks noGrp="1"/>
          </p:cNvSpPr>
          <p:nvPr>
            <p:ph type="ftr" sz="quarter" idx="10"/>
          </p:nvPr>
        </p:nvSpPr>
        <p:spPr>
          <a:xfrm>
            <a:off x="0" y="6569075"/>
            <a:ext cx="9144000" cy="288925"/>
          </a:xfrm>
          <a:solidFill>
            <a:srgbClr val="FF3300"/>
          </a:solidFill>
        </p:spPr>
        <p:txBody>
          <a:bodyPr/>
          <a:lstStyle/>
          <a:p>
            <a:pPr algn="r"/>
            <a:r>
              <a:rPr lang="en-US" sz="1200" dirty="0" smtClean="0">
                <a:solidFill>
                  <a:schemeClr val="bg1"/>
                </a:solidFill>
              </a:rPr>
              <a:t>.</a:t>
            </a:r>
          </a:p>
        </p:txBody>
      </p:sp>
      <p:sp>
        <p:nvSpPr>
          <p:cNvPr id="8" name="Rectangle 2"/>
          <p:cNvSpPr>
            <a:spLocks noGrp="1" noChangeArrowheads="1"/>
          </p:cNvSpPr>
          <p:nvPr>
            <p:ph type="ctrTitle"/>
          </p:nvPr>
        </p:nvSpPr>
        <p:spPr>
          <a:xfrm>
            <a:off x="0" y="0"/>
            <a:ext cx="9144000" cy="549275"/>
          </a:xfrm>
          <a:solidFill>
            <a:srgbClr val="FF6600"/>
          </a:solidFill>
        </p:spPr>
        <p:txBody>
          <a:bodyPr>
            <a:normAutofit fontScale="90000"/>
          </a:bodyPr>
          <a:lstStyle/>
          <a:p>
            <a:pPr eaLnBrk="1" hangingPunct="1"/>
            <a:r>
              <a:rPr lang="en-US" sz="4000" dirty="0" smtClean="0"/>
              <a:t> </a:t>
            </a:r>
          </a:p>
        </p:txBody>
      </p:sp>
      <p:pic>
        <p:nvPicPr>
          <p:cNvPr id="9"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0"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0"/>
            <a:ext cx="576262" cy="554038"/>
          </a:xfrm>
          <a:prstGeom prst="rect">
            <a:avLst/>
          </a:prstGeom>
          <a:noFill/>
          <a:ln w="9525">
            <a:noFill/>
            <a:miter lim="800000"/>
            <a:headEnd/>
            <a:tailEnd/>
          </a:ln>
        </p:spPr>
      </p:pic>
      <p:sp>
        <p:nvSpPr>
          <p:cNvPr id="11" name="WordArt 13"/>
          <p:cNvSpPr>
            <a:spLocks noChangeArrowheads="1" noChangeShapeType="1" noTextEdit="1"/>
          </p:cNvSpPr>
          <p:nvPr/>
        </p:nvSpPr>
        <p:spPr bwMode="auto">
          <a:xfrm>
            <a:off x="609600" y="76200"/>
            <a:ext cx="2414587" cy="333375"/>
          </a:xfrm>
          <a:prstGeom prst="rect">
            <a:avLst/>
          </a:prstGeom>
        </p:spPr>
        <p:txBody>
          <a:bodyPr wrap="none" fromWordArt="1">
            <a:prstTxWarp prst="textPlain">
              <a:avLst>
                <a:gd name="adj" fmla="val 50000"/>
              </a:avLst>
            </a:prstTxWarp>
          </a:bodyPr>
          <a:lstStyle/>
          <a:p>
            <a:pPr algn="ctr"/>
            <a:r>
              <a:rPr lang="en-US" kern="10" dirty="0">
                <a:ln w="9525">
                  <a:noFill/>
                  <a:round/>
                  <a:headEnd/>
                  <a:tailEnd/>
                </a:ln>
                <a:solidFill>
                  <a:schemeClr val="bg1"/>
                </a:solidFill>
                <a:effectLst>
                  <a:outerShdw dist="45791" dir="2021404" algn="ctr" rotWithShape="0">
                    <a:srgbClr val="B2B2B2">
                      <a:alpha val="79999"/>
                    </a:srgbClr>
                  </a:outerShdw>
                </a:effectLst>
                <a:latin typeface="Bookman Old Style" pitchFamily="18" charset="0"/>
                <a:cs typeface="Times New Roman"/>
              </a:rPr>
              <a:t>Centre for Bhutan Studies</a:t>
            </a:r>
          </a:p>
        </p:txBody>
      </p:sp>
      <p:pic>
        <p:nvPicPr>
          <p:cNvPr id="12" name="Picture 11" descr="IDRC_logo.bmp"/>
          <p:cNvPicPr>
            <a:picLocks noChangeAspect="1"/>
          </p:cNvPicPr>
          <p:nvPr/>
        </p:nvPicPr>
        <p:blipFill>
          <a:blip r:embed="rId4" cstate="print"/>
          <a:stretch>
            <a:fillRect/>
          </a:stretch>
        </p:blipFill>
        <p:spPr>
          <a:xfrm>
            <a:off x="7789718" y="6553200"/>
            <a:ext cx="1049482" cy="304800"/>
          </a:xfrm>
          <a:prstGeom prst="rect">
            <a:avLst/>
          </a:prstGeom>
        </p:spPr>
      </p:pic>
      <p:pic>
        <p:nvPicPr>
          <p:cNvPr id="14" name="Picture 13" descr="Logo UNDP.jpg"/>
          <p:cNvPicPr>
            <a:picLocks noChangeAspect="1"/>
          </p:cNvPicPr>
          <p:nvPr/>
        </p:nvPicPr>
        <p:blipFill>
          <a:blip r:embed="rId5" cstate="print"/>
          <a:stretch>
            <a:fillRect/>
          </a:stretch>
        </p:blipFill>
        <p:spPr>
          <a:xfrm>
            <a:off x="8844760" y="6248401"/>
            <a:ext cx="299240" cy="609599"/>
          </a:xfrm>
          <a:prstGeom prst="rect">
            <a:avLst/>
          </a:prstGeom>
        </p:spPr>
      </p:pic>
      <p:pic>
        <p:nvPicPr>
          <p:cNvPr id="15" name="Picture 14" descr="rgobLogo.gif"/>
          <p:cNvPicPr>
            <a:picLocks noChangeAspect="1"/>
          </p:cNvPicPr>
          <p:nvPr/>
        </p:nvPicPr>
        <p:blipFill>
          <a:blip r:embed="rId6"/>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2855137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CF77"/>
        </a:solidFill>
        <a:effectLst/>
      </p:bgPr>
    </p:bg>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a:xfrm>
            <a:off x="0" y="6569075"/>
            <a:ext cx="9144000" cy="288925"/>
          </a:xfrm>
          <a:solidFill>
            <a:srgbClr val="FF3300"/>
          </a:solidFill>
        </p:spPr>
        <p:txBody>
          <a:bodyPr/>
          <a:lstStyle/>
          <a:p>
            <a:pPr algn="r"/>
            <a:r>
              <a:rPr lang="en-US" dirty="0" smtClean="0">
                <a:solidFill>
                  <a:prstClr val="white"/>
                </a:solidFill>
              </a:rPr>
              <a:t>.</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28600"/>
            <a:ext cx="7086011" cy="6629400"/>
          </a:xfrm>
          <a:prstGeom prst="rect">
            <a:avLst/>
          </a:prstGeom>
        </p:spPr>
      </p:pic>
      <p:grpSp>
        <p:nvGrpSpPr>
          <p:cNvPr id="3" name="Group 14"/>
          <p:cNvGrpSpPr>
            <a:grpSpLocks/>
          </p:cNvGrpSpPr>
          <p:nvPr/>
        </p:nvGrpSpPr>
        <p:grpSpPr bwMode="auto">
          <a:xfrm>
            <a:off x="76200" y="322263"/>
            <a:ext cx="6926262" cy="6415087"/>
            <a:chOff x="1240697" y="206215"/>
            <a:chExt cx="6926122" cy="6415557"/>
          </a:xfrm>
        </p:grpSpPr>
        <p:sp>
          <p:nvSpPr>
            <p:cNvPr id="24581" name="Text Box 23"/>
            <p:cNvSpPr txBox="1">
              <a:spLocks noChangeArrowheads="1"/>
            </p:cNvSpPr>
            <p:nvPr/>
          </p:nvSpPr>
          <p:spPr bwMode="auto">
            <a:xfrm rot="3842025">
              <a:off x="3050166" y="747017"/>
              <a:ext cx="1607868" cy="861723"/>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dirty="0">
                  <a:solidFill>
                    <a:srgbClr val="FFFFFF"/>
                  </a:solidFill>
                </a:rPr>
                <a:t>Living </a:t>
              </a:r>
            </a:p>
            <a:p>
              <a:pPr eaLnBrk="1" hangingPunct="1">
                <a:spcBef>
                  <a:spcPct val="50000"/>
                </a:spcBef>
              </a:pPr>
              <a:r>
                <a:rPr lang="en-US" sz="2000" b="1" dirty="0">
                  <a:solidFill>
                    <a:srgbClr val="FFFFFF"/>
                  </a:solidFill>
                </a:rPr>
                <a:t>Standard</a:t>
              </a:r>
            </a:p>
          </p:txBody>
        </p:sp>
        <p:sp>
          <p:nvSpPr>
            <p:cNvPr id="24582" name="Text Box 22"/>
            <p:cNvSpPr txBox="1">
              <a:spLocks noChangeArrowheads="1"/>
            </p:cNvSpPr>
            <p:nvPr/>
          </p:nvSpPr>
          <p:spPr bwMode="auto">
            <a:xfrm rot="1630573">
              <a:off x="1336206" y="1638262"/>
              <a:ext cx="1771736" cy="1323394"/>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dirty="0">
                  <a:solidFill>
                    <a:srgbClr val="FFFFFF"/>
                  </a:solidFill>
                </a:rPr>
                <a:t>Ecological Diversity and Resilience</a:t>
              </a:r>
              <a:r>
                <a:rPr lang="en-US" b="1" dirty="0">
                  <a:solidFill>
                    <a:prstClr val="black"/>
                  </a:solidFill>
                </a:rPr>
                <a:t> </a:t>
              </a:r>
            </a:p>
          </p:txBody>
        </p:sp>
        <p:sp>
          <p:nvSpPr>
            <p:cNvPr id="24583" name="Text Box 21"/>
            <p:cNvSpPr txBox="1">
              <a:spLocks noChangeArrowheads="1"/>
            </p:cNvSpPr>
            <p:nvPr/>
          </p:nvSpPr>
          <p:spPr bwMode="auto">
            <a:xfrm rot="-1793267">
              <a:off x="1240697" y="4238877"/>
              <a:ext cx="1762693" cy="707862"/>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a:solidFill>
                    <a:srgbClr val="FFFFFF"/>
                  </a:solidFill>
                </a:rPr>
                <a:t>Community Vitality </a:t>
              </a:r>
            </a:p>
          </p:txBody>
        </p:sp>
        <p:sp>
          <p:nvSpPr>
            <p:cNvPr id="24584" name="Text Box 20"/>
            <p:cNvSpPr txBox="1">
              <a:spLocks noChangeArrowheads="1"/>
            </p:cNvSpPr>
            <p:nvPr/>
          </p:nvSpPr>
          <p:spPr bwMode="auto">
            <a:xfrm rot="-3918890">
              <a:off x="2691192" y="5320160"/>
              <a:ext cx="1689405" cy="715980"/>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a:solidFill>
                    <a:srgbClr val="FFFFFF"/>
                  </a:solidFill>
                </a:rPr>
                <a:t>Good Governance</a:t>
              </a:r>
            </a:p>
          </p:txBody>
        </p:sp>
        <p:sp>
          <p:nvSpPr>
            <p:cNvPr id="24585" name="Text Box 19"/>
            <p:cNvSpPr txBox="1">
              <a:spLocks noChangeArrowheads="1"/>
            </p:cNvSpPr>
            <p:nvPr/>
          </p:nvSpPr>
          <p:spPr bwMode="auto">
            <a:xfrm rot="4190453">
              <a:off x="4732386" y="5224039"/>
              <a:ext cx="1779863" cy="1015603"/>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a:solidFill>
                    <a:srgbClr val="FFFFFF"/>
                  </a:solidFill>
                </a:rPr>
                <a:t>Cultural Diversity and Resilience</a:t>
              </a:r>
            </a:p>
          </p:txBody>
        </p:sp>
        <p:sp>
          <p:nvSpPr>
            <p:cNvPr id="24586" name="Text Box 18"/>
            <p:cNvSpPr txBox="1">
              <a:spLocks noChangeArrowheads="1"/>
            </p:cNvSpPr>
            <p:nvPr/>
          </p:nvSpPr>
          <p:spPr bwMode="auto">
            <a:xfrm rot="2146869">
              <a:off x="6051771" y="4808572"/>
              <a:ext cx="1585449" cy="400096"/>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dirty="0">
                  <a:solidFill>
                    <a:srgbClr val="FFFFFF"/>
                  </a:solidFill>
                </a:rPr>
                <a:t>Time - Use</a:t>
              </a:r>
            </a:p>
          </p:txBody>
        </p:sp>
        <p:sp>
          <p:nvSpPr>
            <p:cNvPr id="24587" name="TextBox 23"/>
            <p:cNvSpPr txBox="1">
              <a:spLocks noChangeArrowheads="1"/>
            </p:cNvSpPr>
            <p:nvPr/>
          </p:nvSpPr>
          <p:spPr bwMode="auto">
            <a:xfrm rot="595729">
              <a:off x="6612419" y="3877816"/>
              <a:ext cx="1535289" cy="400036"/>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prstClr val="white"/>
                  </a:solidFill>
                </a:rPr>
                <a:t>Health</a:t>
              </a:r>
            </a:p>
          </p:txBody>
        </p:sp>
        <p:sp>
          <p:nvSpPr>
            <p:cNvPr id="24588" name="Text Box 16"/>
            <p:cNvSpPr txBox="1">
              <a:spLocks noChangeArrowheads="1"/>
            </p:cNvSpPr>
            <p:nvPr/>
          </p:nvSpPr>
          <p:spPr bwMode="auto">
            <a:xfrm rot="-3615181">
              <a:off x="5115978" y="748567"/>
              <a:ext cx="1595850" cy="511145"/>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dirty="0">
                  <a:solidFill>
                    <a:srgbClr val="FFFFFF"/>
                  </a:solidFill>
                </a:rPr>
                <a:t>Education</a:t>
              </a:r>
              <a:r>
                <a:rPr lang="en-US" sz="2000" dirty="0">
                  <a:solidFill>
                    <a:srgbClr val="FFFFFF"/>
                  </a:solidFill>
                </a:rPr>
                <a:t> </a:t>
              </a:r>
            </a:p>
            <a:p>
              <a:pPr eaLnBrk="1" hangingPunct="1">
                <a:spcBef>
                  <a:spcPct val="50000"/>
                </a:spcBef>
              </a:pPr>
              <a:endParaRPr lang="en-US" sz="2000" dirty="0">
                <a:solidFill>
                  <a:srgbClr val="FFFFFF"/>
                </a:solidFill>
              </a:endParaRPr>
            </a:p>
          </p:txBody>
        </p:sp>
        <p:sp>
          <p:nvSpPr>
            <p:cNvPr id="24589" name="Text Box 16"/>
            <p:cNvSpPr txBox="1">
              <a:spLocks noChangeArrowheads="1"/>
            </p:cNvSpPr>
            <p:nvPr/>
          </p:nvSpPr>
          <p:spPr bwMode="auto">
            <a:xfrm rot="-1153263">
              <a:off x="6294012" y="1988055"/>
              <a:ext cx="1872807" cy="824748"/>
            </a:xfrm>
            <a:prstGeom prst="rect">
              <a:avLst/>
            </a:prstGeom>
            <a:solidFill>
              <a:srgbClr val="002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000" b="1" dirty="0">
                  <a:solidFill>
                    <a:prstClr val="white"/>
                  </a:solidFill>
                </a:rPr>
                <a:t>Psychological </a:t>
              </a:r>
            </a:p>
            <a:p>
              <a:pPr eaLnBrk="1" hangingPunct="1">
                <a:spcBef>
                  <a:spcPct val="50000"/>
                </a:spcBef>
              </a:pPr>
              <a:r>
                <a:rPr lang="en-US" sz="2000" b="1" dirty="0">
                  <a:solidFill>
                    <a:prstClr val="white"/>
                  </a:solidFill>
                </a:rPr>
                <a:t>well-being</a:t>
              </a:r>
            </a:p>
          </p:txBody>
        </p:sp>
      </p:grpSp>
      <p:sp>
        <p:nvSpPr>
          <p:cNvPr id="2" name="TextBox 1"/>
          <p:cNvSpPr txBox="1"/>
          <p:nvPr/>
        </p:nvSpPr>
        <p:spPr>
          <a:xfrm>
            <a:off x="7086011" y="609600"/>
            <a:ext cx="2057989" cy="5693866"/>
          </a:xfrm>
          <a:prstGeom prst="rect">
            <a:avLst/>
          </a:prstGeom>
          <a:noFill/>
        </p:spPr>
        <p:txBody>
          <a:bodyPr wrap="square" rtlCol="0">
            <a:spAutoFit/>
          </a:bodyPr>
          <a:lstStyle/>
          <a:p>
            <a:pPr algn="ctr"/>
            <a:r>
              <a:rPr lang="en-GB" sz="2800" b="1" dirty="0" smtClean="0">
                <a:latin typeface="Bookman Old Style" pitchFamily="18" charset="0"/>
              </a:rPr>
              <a:t>GNH has Nine Domains:</a:t>
            </a:r>
            <a:br>
              <a:rPr lang="en-GB" sz="2800" b="1" dirty="0" smtClean="0">
                <a:latin typeface="Bookman Old Style" pitchFamily="18" charset="0"/>
              </a:rPr>
            </a:br>
            <a:endParaRPr lang="en-GB" sz="2800" b="1" dirty="0" smtClean="0">
              <a:latin typeface="Bookman Old Style" pitchFamily="18" charset="0"/>
            </a:endParaRPr>
          </a:p>
          <a:p>
            <a:pPr algn="ctr"/>
            <a:r>
              <a:rPr lang="en-GB" sz="2800" b="1" dirty="0" smtClean="0">
                <a:latin typeface="Bookman Old Style" pitchFamily="18" charset="0"/>
              </a:rPr>
              <a:t>These appear in the 10</a:t>
            </a:r>
            <a:r>
              <a:rPr lang="en-GB" sz="2800" b="1" baseline="30000" dirty="0" smtClean="0">
                <a:latin typeface="Bookman Old Style" pitchFamily="18" charset="0"/>
              </a:rPr>
              <a:t>th</a:t>
            </a:r>
            <a:r>
              <a:rPr lang="en-GB" sz="2800" b="1" dirty="0" smtClean="0">
                <a:latin typeface="Bookman Old Style" pitchFamily="18" charset="0"/>
              </a:rPr>
              <a:t> plan</a:t>
            </a:r>
          </a:p>
          <a:p>
            <a:pPr algn="ctr"/>
            <a:r>
              <a:rPr lang="en-GB" sz="2800" b="1" dirty="0" smtClean="0">
                <a:latin typeface="Bookman Old Style" pitchFamily="18" charset="0"/>
              </a:rPr>
              <a:t>and are </a:t>
            </a:r>
          </a:p>
          <a:p>
            <a:pPr algn="ctr"/>
            <a:r>
              <a:rPr lang="en-GB" sz="2800" b="1" u="sng" dirty="0" smtClean="0">
                <a:latin typeface="Bookman Old Style" pitchFamily="18" charset="0"/>
              </a:rPr>
              <a:t>Measured</a:t>
            </a:r>
            <a:r>
              <a:rPr lang="en-GB" sz="2800" b="1" dirty="0" smtClean="0">
                <a:latin typeface="Bookman Old Style" pitchFamily="18" charset="0"/>
              </a:rPr>
              <a:t> in the GNH Index.</a:t>
            </a:r>
            <a:endParaRPr lang="en-GB" sz="2800" b="1" dirty="0">
              <a:latin typeface="Bookman Old Style" pitchFamily="18" charset="0"/>
            </a:endParaRPr>
          </a:p>
        </p:txBody>
      </p:sp>
      <p:pic>
        <p:nvPicPr>
          <p:cNvPr id="16" name="Picture 32" descr="cbs_sun_black"/>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8704262" y="6581775"/>
            <a:ext cx="287338" cy="276225"/>
          </a:xfrm>
          <a:prstGeom prst="rect">
            <a:avLst/>
          </a:prstGeom>
          <a:noFill/>
          <a:ln w="9525">
            <a:noFill/>
            <a:miter lim="800000"/>
            <a:headEnd/>
            <a:tailEnd/>
          </a:ln>
        </p:spPr>
      </p:pic>
      <p:pic>
        <p:nvPicPr>
          <p:cNvPr id="17" name="Picture 1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55" y="0"/>
            <a:ext cx="9143245" cy="457200"/>
          </a:xfrm>
          <a:prstGeom prst="rect">
            <a:avLst/>
          </a:prstGeom>
        </p:spPr>
      </p:pic>
      <p:pic>
        <p:nvPicPr>
          <p:cNvPr id="18" name="Picture 17" descr="IDRC_logo.bmp"/>
          <p:cNvPicPr>
            <a:picLocks noChangeAspect="1"/>
          </p:cNvPicPr>
          <p:nvPr/>
        </p:nvPicPr>
        <p:blipFill>
          <a:blip r:embed="rId5" cstate="print"/>
          <a:stretch>
            <a:fillRect/>
          </a:stretch>
        </p:blipFill>
        <p:spPr>
          <a:xfrm>
            <a:off x="7789718" y="6553200"/>
            <a:ext cx="1049482" cy="304800"/>
          </a:xfrm>
          <a:prstGeom prst="rect">
            <a:avLst/>
          </a:prstGeom>
        </p:spPr>
      </p:pic>
      <p:pic>
        <p:nvPicPr>
          <p:cNvPr id="19" name="Picture 18" descr="Logo UNDP.jpg"/>
          <p:cNvPicPr>
            <a:picLocks noChangeAspect="1"/>
          </p:cNvPicPr>
          <p:nvPr/>
        </p:nvPicPr>
        <p:blipFill>
          <a:blip r:embed="rId6" cstate="print"/>
          <a:stretch>
            <a:fillRect/>
          </a:stretch>
        </p:blipFill>
        <p:spPr>
          <a:xfrm>
            <a:off x="8844760" y="6248401"/>
            <a:ext cx="299240" cy="609599"/>
          </a:xfrm>
          <a:prstGeom prst="rect">
            <a:avLst/>
          </a:prstGeom>
        </p:spPr>
      </p:pic>
      <p:pic>
        <p:nvPicPr>
          <p:cNvPr id="20" name="Picture 19" descr="rgobLogo.gif"/>
          <p:cNvPicPr>
            <a:picLocks noChangeAspect="1"/>
          </p:cNvPicPr>
          <p:nvPr/>
        </p:nvPicPr>
        <p:blipFill>
          <a:blip r:embed="rId7"/>
          <a:stretch>
            <a:fillRect/>
          </a:stretch>
        </p:blipFill>
        <p:spPr>
          <a:xfrm>
            <a:off x="8610600" y="0"/>
            <a:ext cx="533400" cy="533400"/>
          </a:xfrm>
          <a:prstGeom prst="rect">
            <a:avLst/>
          </a:prstGeom>
        </p:spPr>
      </p:pic>
    </p:spTree>
    <p:extLst>
      <p:ext uri="{BB962C8B-B14F-4D97-AF65-F5344CB8AC3E}">
        <p14:creationId xmlns:p14="http://schemas.microsoft.com/office/powerpoint/2010/main" xmlns="" val="176946549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4090</TotalTime>
  <Words>4817</Words>
  <Application>Microsoft Office PowerPoint</Application>
  <PresentationFormat>On-screen Show (4:3)</PresentationFormat>
  <Paragraphs>1235</Paragraphs>
  <Slides>80</Slides>
  <Notes>10</Notes>
  <HiddenSlides>0</HiddenSlides>
  <MMClips>0</MMClips>
  <ScaleCrop>false</ScaleCrop>
  <HeadingPairs>
    <vt:vector size="4" baseType="variant">
      <vt:variant>
        <vt:lpstr>Theme</vt:lpstr>
      </vt:variant>
      <vt:variant>
        <vt:i4>2</vt:i4>
      </vt:variant>
      <vt:variant>
        <vt:lpstr>Slide Titles</vt:lpstr>
      </vt:variant>
      <vt:variant>
        <vt:i4>80</vt:i4>
      </vt:variant>
    </vt:vector>
  </HeadingPairs>
  <TitlesOfParts>
    <vt:vector size="82" baseType="lpstr">
      <vt:lpstr>3_Office Theme</vt:lpstr>
      <vt:lpstr>7_Office Theme</vt:lpstr>
      <vt:lpstr> </vt:lpstr>
      <vt:lpstr> </vt:lpstr>
      <vt:lpstr>Background:         Legal code of 1629 “if the government cannot create happiness for its people, then there is no purpose for government to exist.” </vt:lpstr>
      <vt:lpstr>  4th King of Bhutan, 1972  “Gross National Happiness is more important than Gross National Product.”  </vt:lpstr>
      <vt:lpstr>   Constitution of Bhutan 2008 Article 9:  “The State shall strive to promote those conditions that will enable the pursuit of Gross National Happiness.”</vt:lpstr>
      <vt:lpstr>Slide 6</vt:lpstr>
      <vt:lpstr> GNH in Bhutan:                                                profound &amp; rooted                          “We have now clearly                                                 distinguished the                                      ‘happiness’ … in GNH                                            from the fleeting, pleasurable ‘feel good’ moods so often associated with that term. We know that true abiding happiness cannot exist while others suffer, and comes only from serving others, living in harmony with nature, and realizing our innate wisdom and the true and brilliant nature of our own minds.”     Prime Minister of Bhutan, 2009</vt:lpstr>
      <vt:lpstr> </vt:lpstr>
      <vt:lpstr>Slide 9</vt:lpstr>
      <vt:lpstr>Nine Domains of GNH</vt:lpstr>
      <vt:lpstr>Domains of GNH</vt:lpstr>
      <vt:lpstr>Domains of GNH</vt:lpstr>
      <vt:lpstr>Domains of GNH</vt:lpstr>
      <vt:lpstr> </vt:lpstr>
      <vt:lpstr>Slide 15</vt:lpstr>
      <vt:lpstr> </vt:lpstr>
      <vt:lpstr>33 GNH Indicators were selected for the GNH Index according to:  1) Normative values, official documents 2) Statistical properties  3) Accuracy across time 4) Policy relevance 5) Clarity of interpretation  The 33 indicators draw on over 120 questions from the survey.</vt:lpstr>
      <vt:lpstr> </vt:lpstr>
      <vt:lpstr> </vt:lpstr>
      <vt:lpstr> </vt:lpstr>
      <vt:lpstr> </vt:lpstr>
      <vt:lpstr> </vt:lpstr>
      <vt:lpstr> </vt:lpstr>
      <vt:lpstr> </vt:lpstr>
      <vt:lpstr> </vt:lpstr>
      <vt:lpstr> </vt:lpstr>
      <vt:lpstr> </vt:lpstr>
      <vt:lpstr> </vt:lpstr>
      <vt:lpstr> </vt:lpstr>
      <vt:lpstr>Slide 30</vt:lpstr>
      <vt:lpstr>Slide 31</vt:lpstr>
      <vt:lpstr>Slide 32</vt:lpstr>
      <vt:lpstr>Slide 33</vt:lpstr>
      <vt:lpstr>Slide 34</vt:lpstr>
      <vt:lpstr> </vt:lpstr>
      <vt:lpstr> </vt:lpstr>
      <vt:lpstr>Slide 37</vt:lpstr>
      <vt:lpstr>Slide 38</vt:lpstr>
      <vt:lpstr>Slide 39</vt:lpstr>
      <vt:lpstr>Slide 40</vt:lpstr>
      <vt:lpstr>Slide 41</vt:lpstr>
      <vt:lpstr>Slide 42</vt:lpstr>
      <vt:lpstr>Slide 43</vt:lpstr>
      <vt:lpstr>Slide 44</vt:lpstr>
      <vt:lpstr>Slide 45</vt:lpstr>
      <vt:lpstr>Slide 46</vt:lpstr>
      <vt:lpstr>Slide 47</vt:lpstr>
      <vt:lpstr> </vt:lpstr>
      <vt:lpstr> </vt:lpstr>
      <vt:lpstr> </vt:lpstr>
      <vt:lpstr> </vt:lpstr>
      <vt:lpstr>Slide 52</vt:lpstr>
      <vt:lpstr>Slide 53</vt:lpstr>
      <vt:lpstr>A person is ‘happy’ if he/she achieves sufficiency in 6 or more of the 9 domains </vt:lpstr>
      <vt:lpstr>A person is ‘happy’ if he/she achieves sufficiency in 6 or more of the 9 domains </vt:lpstr>
      <vt:lpstr>Slide 56</vt:lpstr>
      <vt:lpstr>Slide 57</vt:lpstr>
      <vt:lpstr> </vt:lpstr>
      <vt:lpstr> </vt:lpstr>
      <vt:lpstr> </vt:lpstr>
      <vt:lpstr>Slide 61</vt:lpstr>
      <vt:lpstr>Slide 62</vt:lpstr>
      <vt:lpstr>Slide 63</vt:lpstr>
      <vt:lpstr>Slide 64</vt:lpstr>
      <vt:lpstr>Slide 65</vt:lpstr>
      <vt:lpstr>Slide 66</vt:lpstr>
      <vt:lpstr>Slide 67</vt:lpstr>
      <vt:lpstr>Slide 68</vt:lpstr>
      <vt:lpstr> </vt:lpstr>
      <vt:lpstr>Slide 70</vt:lpstr>
      <vt:lpstr>Slide 71</vt:lpstr>
      <vt:lpstr> </vt:lpstr>
      <vt:lpstr> </vt:lpstr>
      <vt:lpstr> </vt:lpstr>
      <vt:lpstr>Slide 75</vt:lpstr>
      <vt:lpstr> </vt:lpstr>
      <vt:lpstr> </vt:lpstr>
      <vt:lpstr> </vt:lpstr>
      <vt:lpstr> </vt:lpstr>
      <vt:lpstr> </vt:lpstr>
    </vt:vector>
  </TitlesOfParts>
  <Company>CBS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Tshoki</dc:creator>
  <cp:lastModifiedBy>Tshoki</cp:lastModifiedBy>
  <cp:revision>128</cp:revision>
  <dcterms:created xsi:type="dcterms:W3CDTF">2011-10-19T20:20:47Z</dcterms:created>
  <dcterms:modified xsi:type="dcterms:W3CDTF">2011-10-31T10:13:29Z</dcterms:modified>
</cp:coreProperties>
</file>